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57" r:id="rId3"/>
    <p:sldId id="264" r:id="rId4"/>
    <p:sldId id="267" r:id="rId5"/>
    <p:sldId id="277" r:id="rId6"/>
    <p:sldId id="287" r:id="rId7"/>
    <p:sldId id="278" r:id="rId8"/>
    <p:sldId id="291" r:id="rId9"/>
    <p:sldId id="290" r:id="rId10"/>
    <p:sldId id="279" r:id="rId11"/>
    <p:sldId id="301" r:id="rId12"/>
    <p:sldId id="292" r:id="rId13"/>
    <p:sldId id="280" r:id="rId14"/>
    <p:sldId id="286" r:id="rId15"/>
    <p:sldId id="300" r:id="rId16"/>
    <p:sldId id="285" r:id="rId17"/>
    <p:sldId id="302" r:id="rId18"/>
    <p:sldId id="303" r:id="rId19"/>
    <p:sldId id="268" r:id="rId20"/>
    <p:sldId id="308" r:id="rId21"/>
    <p:sldId id="288" r:id="rId22"/>
    <p:sldId id="294" r:id="rId23"/>
    <p:sldId id="304" r:id="rId24"/>
    <p:sldId id="297" r:id="rId25"/>
    <p:sldId id="298" r:id="rId26"/>
    <p:sldId id="299" r:id="rId27"/>
    <p:sldId id="281" r:id="rId28"/>
    <p:sldId id="306" r:id="rId29"/>
    <p:sldId id="305" r:id="rId30"/>
    <p:sldId id="307"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55052-B891-4FD7-9024-1966F1B078E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0E2042-2125-49A9-9270-9FADF59EB9A9}">
      <dgm:prSet/>
      <dgm:spPr/>
      <dgm:t>
        <a:bodyPr/>
        <a:lstStyle/>
        <a:p>
          <a:r>
            <a:rPr lang="fr-BE"/>
            <a:t>Notion et règlementation</a:t>
          </a:r>
          <a:endParaRPr lang="en-US"/>
        </a:p>
      </dgm:t>
    </dgm:pt>
    <dgm:pt modelId="{E064A1C7-91F6-4DDD-AFD8-08B96FA24A47}" type="parTrans" cxnId="{8172A873-3070-49BC-B055-053627657934}">
      <dgm:prSet/>
      <dgm:spPr/>
      <dgm:t>
        <a:bodyPr/>
        <a:lstStyle/>
        <a:p>
          <a:endParaRPr lang="en-US"/>
        </a:p>
      </dgm:t>
    </dgm:pt>
    <dgm:pt modelId="{643A9D10-D019-47AA-A1DE-53CCC3003601}" type="sibTrans" cxnId="{8172A873-3070-49BC-B055-053627657934}">
      <dgm:prSet/>
      <dgm:spPr/>
      <dgm:t>
        <a:bodyPr/>
        <a:lstStyle/>
        <a:p>
          <a:endParaRPr lang="en-US"/>
        </a:p>
      </dgm:t>
    </dgm:pt>
    <dgm:pt modelId="{A0461834-006C-4494-9127-D20217DA347B}">
      <dgm:prSet/>
      <dgm:spPr/>
      <dgm:t>
        <a:bodyPr/>
        <a:lstStyle/>
        <a:p>
          <a:r>
            <a:rPr lang="fr-BE" dirty="0"/>
            <a:t>Comment générer le DUME ?</a:t>
          </a:r>
          <a:endParaRPr lang="en-US" dirty="0"/>
        </a:p>
      </dgm:t>
    </dgm:pt>
    <dgm:pt modelId="{CB53731F-AFB7-4026-9B08-DDBDB33948DD}" type="parTrans" cxnId="{A930225D-5ABF-45B1-8660-433B1C7AD368}">
      <dgm:prSet/>
      <dgm:spPr/>
      <dgm:t>
        <a:bodyPr/>
        <a:lstStyle/>
        <a:p>
          <a:endParaRPr lang="en-US"/>
        </a:p>
      </dgm:t>
    </dgm:pt>
    <dgm:pt modelId="{F452C536-FE55-4578-A10B-E130617C650A}" type="sibTrans" cxnId="{A930225D-5ABF-45B1-8660-433B1C7AD368}">
      <dgm:prSet/>
      <dgm:spPr/>
      <dgm:t>
        <a:bodyPr/>
        <a:lstStyle/>
        <a:p>
          <a:endParaRPr lang="en-US"/>
        </a:p>
      </dgm:t>
    </dgm:pt>
    <dgm:pt modelId="{6189C3DE-AC49-466F-8E33-52D6EBA0B90B}">
      <dgm:prSet/>
      <dgm:spPr/>
      <dgm:t>
        <a:bodyPr/>
        <a:lstStyle/>
        <a:p>
          <a:r>
            <a:rPr lang="fr-BE" dirty="0"/>
            <a:t>Comment compléter le DUME ?</a:t>
          </a:r>
          <a:endParaRPr lang="en-US" dirty="0"/>
        </a:p>
      </dgm:t>
    </dgm:pt>
    <dgm:pt modelId="{1BA9CCF5-BC4F-4394-8818-FAF6EA92B8D0}" type="parTrans" cxnId="{1D962EB4-5F67-446C-A2CD-6574BD72C0A2}">
      <dgm:prSet/>
      <dgm:spPr/>
      <dgm:t>
        <a:bodyPr/>
        <a:lstStyle/>
        <a:p>
          <a:endParaRPr lang="en-US"/>
        </a:p>
      </dgm:t>
    </dgm:pt>
    <dgm:pt modelId="{7277E317-1C2B-48B3-99BE-590F8A67AAE6}" type="sibTrans" cxnId="{1D962EB4-5F67-446C-A2CD-6574BD72C0A2}">
      <dgm:prSet/>
      <dgm:spPr/>
      <dgm:t>
        <a:bodyPr/>
        <a:lstStyle/>
        <a:p>
          <a:endParaRPr lang="en-US"/>
        </a:p>
      </dgm:t>
    </dgm:pt>
    <dgm:pt modelId="{5CEE705D-5C20-41FD-B0D6-9F3ABEE2363E}">
      <dgm:prSet/>
      <dgm:spPr/>
      <dgm:t>
        <a:bodyPr/>
        <a:lstStyle/>
        <a:p>
          <a:r>
            <a:rPr lang="fr-BE"/>
            <a:t>Le DUME en pratique: Nicolas DANGRIAUX</a:t>
          </a:r>
          <a:endParaRPr lang="en-US"/>
        </a:p>
      </dgm:t>
    </dgm:pt>
    <dgm:pt modelId="{D825C82D-4B31-4965-821A-51ACC4BEDB17}" type="parTrans" cxnId="{A14EECD2-40DC-4BB4-9D16-D45EBDD66A15}">
      <dgm:prSet/>
      <dgm:spPr/>
      <dgm:t>
        <a:bodyPr/>
        <a:lstStyle/>
        <a:p>
          <a:endParaRPr lang="en-US"/>
        </a:p>
      </dgm:t>
    </dgm:pt>
    <dgm:pt modelId="{A8E8EA39-0665-40CF-BA7B-B61BBDEA79ED}" type="sibTrans" cxnId="{A14EECD2-40DC-4BB4-9D16-D45EBDD66A15}">
      <dgm:prSet/>
      <dgm:spPr/>
      <dgm:t>
        <a:bodyPr/>
        <a:lstStyle/>
        <a:p>
          <a:endParaRPr lang="en-US"/>
        </a:p>
      </dgm:t>
    </dgm:pt>
    <dgm:pt modelId="{69387898-CE04-4F67-9876-9BD1C1C64C08}">
      <dgm:prSet/>
      <dgm:spPr/>
      <dgm:t>
        <a:bodyPr/>
        <a:lstStyle/>
        <a:p>
          <a:r>
            <a:rPr lang="fr-BE"/>
            <a:t>La vérification du DUME remis</a:t>
          </a:r>
          <a:endParaRPr lang="en-US"/>
        </a:p>
      </dgm:t>
    </dgm:pt>
    <dgm:pt modelId="{AB8452D7-F3BD-4D5D-9191-D533CF667C71}" type="parTrans" cxnId="{BD46D2C5-A69D-4809-8E15-DC61E2D4495B}">
      <dgm:prSet/>
      <dgm:spPr/>
      <dgm:t>
        <a:bodyPr/>
        <a:lstStyle/>
        <a:p>
          <a:endParaRPr lang="en-US"/>
        </a:p>
      </dgm:t>
    </dgm:pt>
    <dgm:pt modelId="{5018BF29-E2CB-4E60-8139-7D4F5FCBD0AE}" type="sibTrans" cxnId="{BD46D2C5-A69D-4809-8E15-DC61E2D4495B}">
      <dgm:prSet/>
      <dgm:spPr/>
      <dgm:t>
        <a:bodyPr/>
        <a:lstStyle/>
        <a:p>
          <a:endParaRPr lang="en-US"/>
        </a:p>
      </dgm:t>
    </dgm:pt>
    <dgm:pt modelId="{02BECEE8-6CDA-49A7-B1D7-4A8762B6FCB9}">
      <dgm:prSet/>
      <dgm:spPr/>
      <dgm:t>
        <a:bodyPr/>
        <a:lstStyle/>
        <a:p>
          <a:r>
            <a:rPr lang="fr-BE" dirty="0"/>
            <a:t>Le DUME pendant l’exécution du marché</a:t>
          </a:r>
          <a:endParaRPr lang="en-US" dirty="0"/>
        </a:p>
      </dgm:t>
    </dgm:pt>
    <dgm:pt modelId="{D3A19102-A026-424D-AE5D-95EFC7558010}" type="parTrans" cxnId="{2A4393EC-313E-4B02-9C2F-5BE4D142AF3B}">
      <dgm:prSet/>
      <dgm:spPr/>
      <dgm:t>
        <a:bodyPr/>
        <a:lstStyle/>
        <a:p>
          <a:endParaRPr lang="en-US"/>
        </a:p>
      </dgm:t>
    </dgm:pt>
    <dgm:pt modelId="{CF2E43F7-71A3-4B32-8797-516818632556}" type="sibTrans" cxnId="{2A4393EC-313E-4B02-9C2F-5BE4D142AF3B}">
      <dgm:prSet/>
      <dgm:spPr/>
      <dgm:t>
        <a:bodyPr/>
        <a:lstStyle/>
        <a:p>
          <a:endParaRPr lang="en-US"/>
        </a:p>
      </dgm:t>
    </dgm:pt>
    <dgm:pt modelId="{B681CADA-0FAE-49B1-8660-BBF37A27859F}" type="pres">
      <dgm:prSet presAssocID="{55F55052-B891-4FD7-9024-1966F1B078E3}" presName="linear" presStyleCnt="0">
        <dgm:presLayoutVars>
          <dgm:dir/>
          <dgm:animLvl val="lvl"/>
          <dgm:resizeHandles val="exact"/>
        </dgm:presLayoutVars>
      </dgm:prSet>
      <dgm:spPr/>
    </dgm:pt>
    <dgm:pt modelId="{95C07999-EBAA-4956-955C-2D041BE656E0}" type="pres">
      <dgm:prSet presAssocID="{B80E2042-2125-49A9-9270-9FADF59EB9A9}" presName="parentLin" presStyleCnt="0"/>
      <dgm:spPr/>
    </dgm:pt>
    <dgm:pt modelId="{6F453C23-9C2E-4017-888C-533B3218D37D}" type="pres">
      <dgm:prSet presAssocID="{B80E2042-2125-49A9-9270-9FADF59EB9A9}" presName="parentLeftMargin" presStyleLbl="node1" presStyleIdx="0" presStyleCnt="6"/>
      <dgm:spPr/>
    </dgm:pt>
    <dgm:pt modelId="{310AE6FD-A142-4058-95BB-C293C5BA28D1}" type="pres">
      <dgm:prSet presAssocID="{B80E2042-2125-49A9-9270-9FADF59EB9A9}" presName="parentText" presStyleLbl="node1" presStyleIdx="0" presStyleCnt="6">
        <dgm:presLayoutVars>
          <dgm:chMax val="0"/>
          <dgm:bulletEnabled val="1"/>
        </dgm:presLayoutVars>
      </dgm:prSet>
      <dgm:spPr/>
    </dgm:pt>
    <dgm:pt modelId="{F0C06A97-7FC5-44FE-89BA-A6B29A8D63F1}" type="pres">
      <dgm:prSet presAssocID="{B80E2042-2125-49A9-9270-9FADF59EB9A9}" presName="negativeSpace" presStyleCnt="0"/>
      <dgm:spPr/>
    </dgm:pt>
    <dgm:pt modelId="{00F6F743-21E9-49A3-861D-00401B3859E1}" type="pres">
      <dgm:prSet presAssocID="{B80E2042-2125-49A9-9270-9FADF59EB9A9}" presName="childText" presStyleLbl="conFgAcc1" presStyleIdx="0" presStyleCnt="6">
        <dgm:presLayoutVars>
          <dgm:bulletEnabled val="1"/>
        </dgm:presLayoutVars>
      </dgm:prSet>
      <dgm:spPr/>
    </dgm:pt>
    <dgm:pt modelId="{5FA400FF-19F1-4B5D-84D4-92AE1C0557E9}" type="pres">
      <dgm:prSet presAssocID="{643A9D10-D019-47AA-A1DE-53CCC3003601}" presName="spaceBetweenRectangles" presStyleCnt="0"/>
      <dgm:spPr/>
    </dgm:pt>
    <dgm:pt modelId="{0F76C097-DAFA-4F4E-8348-C26EF06F6828}" type="pres">
      <dgm:prSet presAssocID="{A0461834-006C-4494-9127-D20217DA347B}" presName="parentLin" presStyleCnt="0"/>
      <dgm:spPr/>
    </dgm:pt>
    <dgm:pt modelId="{5F015C3F-869E-40C6-98BB-E27DC8AE00B8}" type="pres">
      <dgm:prSet presAssocID="{A0461834-006C-4494-9127-D20217DA347B}" presName="parentLeftMargin" presStyleLbl="node1" presStyleIdx="0" presStyleCnt="6"/>
      <dgm:spPr/>
    </dgm:pt>
    <dgm:pt modelId="{8D66D7FB-30F2-4DE1-B656-810C321085F3}" type="pres">
      <dgm:prSet presAssocID="{A0461834-006C-4494-9127-D20217DA347B}" presName="parentText" presStyleLbl="node1" presStyleIdx="1" presStyleCnt="6">
        <dgm:presLayoutVars>
          <dgm:chMax val="0"/>
          <dgm:bulletEnabled val="1"/>
        </dgm:presLayoutVars>
      </dgm:prSet>
      <dgm:spPr/>
    </dgm:pt>
    <dgm:pt modelId="{C154DA03-6BAB-4F8B-9C09-0B8C33FDD417}" type="pres">
      <dgm:prSet presAssocID="{A0461834-006C-4494-9127-D20217DA347B}" presName="negativeSpace" presStyleCnt="0"/>
      <dgm:spPr/>
    </dgm:pt>
    <dgm:pt modelId="{AD694CCF-C7FD-4933-AB64-F7CE6620CEE6}" type="pres">
      <dgm:prSet presAssocID="{A0461834-006C-4494-9127-D20217DA347B}" presName="childText" presStyleLbl="conFgAcc1" presStyleIdx="1" presStyleCnt="6">
        <dgm:presLayoutVars>
          <dgm:bulletEnabled val="1"/>
        </dgm:presLayoutVars>
      </dgm:prSet>
      <dgm:spPr/>
    </dgm:pt>
    <dgm:pt modelId="{6292C271-3F1F-4B66-9B0B-E3770676D60E}" type="pres">
      <dgm:prSet presAssocID="{F452C536-FE55-4578-A10B-E130617C650A}" presName="spaceBetweenRectangles" presStyleCnt="0"/>
      <dgm:spPr/>
    </dgm:pt>
    <dgm:pt modelId="{565484ED-372C-4790-98A0-F873073F549E}" type="pres">
      <dgm:prSet presAssocID="{6189C3DE-AC49-466F-8E33-52D6EBA0B90B}" presName="parentLin" presStyleCnt="0"/>
      <dgm:spPr/>
    </dgm:pt>
    <dgm:pt modelId="{CBCEAC75-0684-4EA3-9314-FE3431637ACD}" type="pres">
      <dgm:prSet presAssocID="{6189C3DE-AC49-466F-8E33-52D6EBA0B90B}" presName="parentLeftMargin" presStyleLbl="node1" presStyleIdx="1" presStyleCnt="6"/>
      <dgm:spPr/>
    </dgm:pt>
    <dgm:pt modelId="{A2D1C0B0-5764-4B66-A875-91384C4F62C1}" type="pres">
      <dgm:prSet presAssocID="{6189C3DE-AC49-466F-8E33-52D6EBA0B90B}" presName="parentText" presStyleLbl="node1" presStyleIdx="2" presStyleCnt="6">
        <dgm:presLayoutVars>
          <dgm:chMax val="0"/>
          <dgm:bulletEnabled val="1"/>
        </dgm:presLayoutVars>
      </dgm:prSet>
      <dgm:spPr/>
    </dgm:pt>
    <dgm:pt modelId="{F8C6C176-4811-4808-B4EC-ACB57097C5B6}" type="pres">
      <dgm:prSet presAssocID="{6189C3DE-AC49-466F-8E33-52D6EBA0B90B}" presName="negativeSpace" presStyleCnt="0"/>
      <dgm:spPr/>
    </dgm:pt>
    <dgm:pt modelId="{B7748557-2BF5-40F7-A0A8-DA2B729CAD5E}" type="pres">
      <dgm:prSet presAssocID="{6189C3DE-AC49-466F-8E33-52D6EBA0B90B}" presName="childText" presStyleLbl="conFgAcc1" presStyleIdx="2" presStyleCnt="6">
        <dgm:presLayoutVars>
          <dgm:bulletEnabled val="1"/>
        </dgm:presLayoutVars>
      </dgm:prSet>
      <dgm:spPr/>
    </dgm:pt>
    <dgm:pt modelId="{43C7985C-01F6-41CB-AE0D-3035B24A1C87}" type="pres">
      <dgm:prSet presAssocID="{7277E317-1C2B-48B3-99BE-590F8A67AAE6}" presName="spaceBetweenRectangles" presStyleCnt="0"/>
      <dgm:spPr/>
    </dgm:pt>
    <dgm:pt modelId="{1C8A769B-E960-4C9A-89A5-DC23D7608162}" type="pres">
      <dgm:prSet presAssocID="{5CEE705D-5C20-41FD-B0D6-9F3ABEE2363E}" presName="parentLin" presStyleCnt="0"/>
      <dgm:spPr/>
    </dgm:pt>
    <dgm:pt modelId="{E2332CAF-3CCA-45F9-9CAA-558A782072D9}" type="pres">
      <dgm:prSet presAssocID="{5CEE705D-5C20-41FD-B0D6-9F3ABEE2363E}" presName="parentLeftMargin" presStyleLbl="node1" presStyleIdx="2" presStyleCnt="6"/>
      <dgm:spPr/>
    </dgm:pt>
    <dgm:pt modelId="{29271733-AAD8-4F27-BF7B-D60F71082579}" type="pres">
      <dgm:prSet presAssocID="{5CEE705D-5C20-41FD-B0D6-9F3ABEE2363E}" presName="parentText" presStyleLbl="node1" presStyleIdx="3" presStyleCnt="6">
        <dgm:presLayoutVars>
          <dgm:chMax val="0"/>
          <dgm:bulletEnabled val="1"/>
        </dgm:presLayoutVars>
      </dgm:prSet>
      <dgm:spPr/>
    </dgm:pt>
    <dgm:pt modelId="{E0105784-FAC9-4AB4-9DDB-8520DD6A277A}" type="pres">
      <dgm:prSet presAssocID="{5CEE705D-5C20-41FD-B0D6-9F3ABEE2363E}" presName="negativeSpace" presStyleCnt="0"/>
      <dgm:spPr/>
    </dgm:pt>
    <dgm:pt modelId="{4463A51A-55D5-4DBC-BFC7-28035BF00794}" type="pres">
      <dgm:prSet presAssocID="{5CEE705D-5C20-41FD-B0D6-9F3ABEE2363E}" presName="childText" presStyleLbl="conFgAcc1" presStyleIdx="3" presStyleCnt="6">
        <dgm:presLayoutVars>
          <dgm:bulletEnabled val="1"/>
        </dgm:presLayoutVars>
      </dgm:prSet>
      <dgm:spPr/>
    </dgm:pt>
    <dgm:pt modelId="{D83DA154-39B0-43D1-8880-17DE6D7CEF8C}" type="pres">
      <dgm:prSet presAssocID="{A8E8EA39-0665-40CF-BA7B-B61BBDEA79ED}" presName="spaceBetweenRectangles" presStyleCnt="0"/>
      <dgm:spPr/>
    </dgm:pt>
    <dgm:pt modelId="{C0414B41-F49C-44F5-8AC8-0EE72D57A807}" type="pres">
      <dgm:prSet presAssocID="{69387898-CE04-4F67-9876-9BD1C1C64C08}" presName="parentLin" presStyleCnt="0"/>
      <dgm:spPr/>
    </dgm:pt>
    <dgm:pt modelId="{9A9658A7-8006-48F7-81D4-7D2F1B2C157E}" type="pres">
      <dgm:prSet presAssocID="{69387898-CE04-4F67-9876-9BD1C1C64C08}" presName="parentLeftMargin" presStyleLbl="node1" presStyleIdx="3" presStyleCnt="6"/>
      <dgm:spPr/>
    </dgm:pt>
    <dgm:pt modelId="{E43D02E9-CE6F-417C-84FD-8A4296BF7DCB}" type="pres">
      <dgm:prSet presAssocID="{69387898-CE04-4F67-9876-9BD1C1C64C08}" presName="parentText" presStyleLbl="node1" presStyleIdx="4" presStyleCnt="6">
        <dgm:presLayoutVars>
          <dgm:chMax val="0"/>
          <dgm:bulletEnabled val="1"/>
        </dgm:presLayoutVars>
      </dgm:prSet>
      <dgm:spPr/>
    </dgm:pt>
    <dgm:pt modelId="{63212F43-8192-4881-B6D0-549E9C68C13D}" type="pres">
      <dgm:prSet presAssocID="{69387898-CE04-4F67-9876-9BD1C1C64C08}" presName="negativeSpace" presStyleCnt="0"/>
      <dgm:spPr/>
    </dgm:pt>
    <dgm:pt modelId="{75A39182-C98E-4509-8294-255BCAAB2234}" type="pres">
      <dgm:prSet presAssocID="{69387898-CE04-4F67-9876-9BD1C1C64C08}" presName="childText" presStyleLbl="conFgAcc1" presStyleIdx="4" presStyleCnt="6">
        <dgm:presLayoutVars>
          <dgm:bulletEnabled val="1"/>
        </dgm:presLayoutVars>
      </dgm:prSet>
      <dgm:spPr/>
    </dgm:pt>
    <dgm:pt modelId="{F38FB9B8-27F7-45E3-8A24-038B5B1BF630}" type="pres">
      <dgm:prSet presAssocID="{5018BF29-E2CB-4E60-8139-7D4F5FCBD0AE}" presName="spaceBetweenRectangles" presStyleCnt="0"/>
      <dgm:spPr/>
    </dgm:pt>
    <dgm:pt modelId="{1D9F24E1-DC49-4A06-AD2E-1B266ED94B4E}" type="pres">
      <dgm:prSet presAssocID="{02BECEE8-6CDA-49A7-B1D7-4A8762B6FCB9}" presName="parentLin" presStyleCnt="0"/>
      <dgm:spPr/>
    </dgm:pt>
    <dgm:pt modelId="{39E7464E-5EEF-4C42-8F64-C24E471731DC}" type="pres">
      <dgm:prSet presAssocID="{02BECEE8-6CDA-49A7-B1D7-4A8762B6FCB9}" presName="parentLeftMargin" presStyleLbl="node1" presStyleIdx="4" presStyleCnt="6"/>
      <dgm:spPr/>
    </dgm:pt>
    <dgm:pt modelId="{4390B29C-DDD7-4978-9CD9-EB05B158BBED}" type="pres">
      <dgm:prSet presAssocID="{02BECEE8-6CDA-49A7-B1D7-4A8762B6FCB9}" presName="parentText" presStyleLbl="node1" presStyleIdx="5" presStyleCnt="6">
        <dgm:presLayoutVars>
          <dgm:chMax val="0"/>
          <dgm:bulletEnabled val="1"/>
        </dgm:presLayoutVars>
      </dgm:prSet>
      <dgm:spPr/>
    </dgm:pt>
    <dgm:pt modelId="{95EC4A67-9023-414B-8B7E-AD5EC7C93885}" type="pres">
      <dgm:prSet presAssocID="{02BECEE8-6CDA-49A7-B1D7-4A8762B6FCB9}" presName="negativeSpace" presStyleCnt="0"/>
      <dgm:spPr/>
    </dgm:pt>
    <dgm:pt modelId="{6C48F318-96B1-4D08-A95E-B9B8B71BCD9E}" type="pres">
      <dgm:prSet presAssocID="{02BECEE8-6CDA-49A7-B1D7-4A8762B6FCB9}" presName="childText" presStyleLbl="conFgAcc1" presStyleIdx="5" presStyleCnt="6">
        <dgm:presLayoutVars>
          <dgm:bulletEnabled val="1"/>
        </dgm:presLayoutVars>
      </dgm:prSet>
      <dgm:spPr/>
    </dgm:pt>
  </dgm:ptLst>
  <dgm:cxnLst>
    <dgm:cxn modelId="{FA1A1908-4531-48DA-8F5A-E5730ABB29C9}" type="presOf" srcId="{B80E2042-2125-49A9-9270-9FADF59EB9A9}" destId="{6F453C23-9C2E-4017-888C-533B3218D37D}" srcOrd="0" destOrd="0" presId="urn:microsoft.com/office/officeart/2005/8/layout/list1"/>
    <dgm:cxn modelId="{51776115-5DC8-491E-AC20-6DE2E9E71011}" type="presOf" srcId="{55F55052-B891-4FD7-9024-1966F1B078E3}" destId="{B681CADA-0FAE-49B1-8660-BBF37A27859F}" srcOrd="0" destOrd="0" presId="urn:microsoft.com/office/officeart/2005/8/layout/list1"/>
    <dgm:cxn modelId="{404E5C1C-D1D8-4CBC-9BC6-D30180BFC0DC}" type="presOf" srcId="{A0461834-006C-4494-9127-D20217DA347B}" destId="{5F015C3F-869E-40C6-98BB-E27DC8AE00B8}" srcOrd="0" destOrd="0" presId="urn:microsoft.com/office/officeart/2005/8/layout/list1"/>
    <dgm:cxn modelId="{C967612D-BEEE-43C7-A344-9312DF06CA7D}" type="presOf" srcId="{02BECEE8-6CDA-49A7-B1D7-4A8762B6FCB9}" destId="{4390B29C-DDD7-4978-9CD9-EB05B158BBED}" srcOrd="1" destOrd="0" presId="urn:microsoft.com/office/officeart/2005/8/layout/list1"/>
    <dgm:cxn modelId="{DF55612E-777E-4141-B00A-90FD51C4FDB2}" type="presOf" srcId="{6189C3DE-AC49-466F-8E33-52D6EBA0B90B}" destId="{A2D1C0B0-5764-4B66-A875-91384C4F62C1}" srcOrd="1" destOrd="0" presId="urn:microsoft.com/office/officeart/2005/8/layout/list1"/>
    <dgm:cxn modelId="{51EFD934-0C2E-4932-A109-3C860C52A34C}" type="presOf" srcId="{02BECEE8-6CDA-49A7-B1D7-4A8762B6FCB9}" destId="{39E7464E-5EEF-4C42-8F64-C24E471731DC}" srcOrd="0" destOrd="0" presId="urn:microsoft.com/office/officeart/2005/8/layout/list1"/>
    <dgm:cxn modelId="{B998AD36-25BF-48CC-A9FC-773C53005A0C}" type="presOf" srcId="{B80E2042-2125-49A9-9270-9FADF59EB9A9}" destId="{310AE6FD-A142-4058-95BB-C293C5BA28D1}" srcOrd="1" destOrd="0" presId="urn:microsoft.com/office/officeart/2005/8/layout/list1"/>
    <dgm:cxn modelId="{A930225D-5ABF-45B1-8660-433B1C7AD368}" srcId="{55F55052-B891-4FD7-9024-1966F1B078E3}" destId="{A0461834-006C-4494-9127-D20217DA347B}" srcOrd="1" destOrd="0" parTransId="{CB53731F-AFB7-4026-9B08-DDBDB33948DD}" sibTransId="{F452C536-FE55-4578-A10B-E130617C650A}"/>
    <dgm:cxn modelId="{F07F9C62-0F04-40F4-8242-559A49E95A1F}" type="presOf" srcId="{6189C3DE-AC49-466F-8E33-52D6EBA0B90B}" destId="{CBCEAC75-0684-4EA3-9314-FE3431637ACD}" srcOrd="0" destOrd="0" presId="urn:microsoft.com/office/officeart/2005/8/layout/list1"/>
    <dgm:cxn modelId="{B3F9C14D-E393-46B1-921C-261CFE354530}" type="presOf" srcId="{5CEE705D-5C20-41FD-B0D6-9F3ABEE2363E}" destId="{29271733-AAD8-4F27-BF7B-D60F71082579}" srcOrd="1" destOrd="0" presId="urn:microsoft.com/office/officeart/2005/8/layout/list1"/>
    <dgm:cxn modelId="{8172A873-3070-49BC-B055-053627657934}" srcId="{55F55052-B891-4FD7-9024-1966F1B078E3}" destId="{B80E2042-2125-49A9-9270-9FADF59EB9A9}" srcOrd="0" destOrd="0" parTransId="{E064A1C7-91F6-4DDD-AFD8-08B96FA24A47}" sibTransId="{643A9D10-D019-47AA-A1DE-53CCC3003601}"/>
    <dgm:cxn modelId="{63638589-9B40-440B-8866-C1206FC18A22}" type="presOf" srcId="{A0461834-006C-4494-9127-D20217DA347B}" destId="{8D66D7FB-30F2-4DE1-B656-810C321085F3}" srcOrd="1" destOrd="0" presId="urn:microsoft.com/office/officeart/2005/8/layout/list1"/>
    <dgm:cxn modelId="{1D962EB4-5F67-446C-A2CD-6574BD72C0A2}" srcId="{55F55052-B891-4FD7-9024-1966F1B078E3}" destId="{6189C3DE-AC49-466F-8E33-52D6EBA0B90B}" srcOrd="2" destOrd="0" parTransId="{1BA9CCF5-BC4F-4394-8818-FAF6EA92B8D0}" sibTransId="{7277E317-1C2B-48B3-99BE-590F8A67AAE6}"/>
    <dgm:cxn modelId="{2A4EA6BE-C550-4EC7-B95D-D4F95564E119}" type="presOf" srcId="{69387898-CE04-4F67-9876-9BD1C1C64C08}" destId="{E43D02E9-CE6F-417C-84FD-8A4296BF7DCB}" srcOrd="1" destOrd="0" presId="urn:microsoft.com/office/officeart/2005/8/layout/list1"/>
    <dgm:cxn modelId="{BD46D2C5-A69D-4809-8E15-DC61E2D4495B}" srcId="{55F55052-B891-4FD7-9024-1966F1B078E3}" destId="{69387898-CE04-4F67-9876-9BD1C1C64C08}" srcOrd="4" destOrd="0" parTransId="{AB8452D7-F3BD-4D5D-9191-D533CF667C71}" sibTransId="{5018BF29-E2CB-4E60-8139-7D4F5FCBD0AE}"/>
    <dgm:cxn modelId="{A14EECD2-40DC-4BB4-9D16-D45EBDD66A15}" srcId="{55F55052-B891-4FD7-9024-1966F1B078E3}" destId="{5CEE705D-5C20-41FD-B0D6-9F3ABEE2363E}" srcOrd="3" destOrd="0" parTransId="{D825C82D-4B31-4965-821A-51ACC4BEDB17}" sibTransId="{A8E8EA39-0665-40CF-BA7B-B61BBDEA79ED}"/>
    <dgm:cxn modelId="{154B9BE3-BE96-4B31-B686-F7ABEF3C11C6}" type="presOf" srcId="{5CEE705D-5C20-41FD-B0D6-9F3ABEE2363E}" destId="{E2332CAF-3CCA-45F9-9CAA-558A782072D9}" srcOrd="0" destOrd="0" presId="urn:microsoft.com/office/officeart/2005/8/layout/list1"/>
    <dgm:cxn modelId="{121B31E8-5EE3-41C4-9D91-23AA82064ADA}" type="presOf" srcId="{69387898-CE04-4F67-9876-9BD1C1C64C08}" destId="{9A9658A7-8006-48F7-81D4-7D2F1B2C157E}" srcOrd="0" destOrd="0" presId="urn:microsoft.com/office/officeart/2005/8/layout/list1"/>
    <dgm:cxn modelId="{2A4393EC-313E-4B02-9C2F-5BE4D142AF3B}" srcId="{55F55052-B891-4FD7-9024-1966F1B078E3}" destId="{02BECEE8-6CDA-49A7-B1D7-4A8762B6FCB9}" srcOrd="5" destOrd="0" parTransId="{D3A19102-A026-424D-AE5D-95EFC7558010}" sibTransId="{CF2E43F7-71A3-4B32-8797-516818632556}"/>
    <dgm:cxn modelId="{ADCCA43F-9DBA-4E25-A2EC-A69C187482C0}" type="presParOf" srcId="{B681CADA-0FAE-49B1-8660-BBF37A27859F}" destId="{95C07999-EBAA-4956-955C-2D041BE656E0}" srcOrd="0" destOrd="0" presId="urn:microsoft.com/office/officeart/2005/8/layout/list1"/>
    <dgm:cxn modelId="{9649CF24-44B2-471F-9B61-024370C37DCC}" type="presParOf" srcId="{95C07999-EBAA-4956-955C-2D041BE656E0}" destId="{6F453C23-9C2E-4017-888C-533B3218D37D}" srcOrd="0" destOrd="0" presId="urn:microsoft.com/office/officeart/2005/8/layout/list1"/>
    <dgm:cxn modelId="{FEC68BB2-9776-479F-BB66-556351ECD489}" type="presParOf" srcId="{95C07999-EBAA-4956-955C-2D041BE656E0}" destId="{310AE6FD-A142-4058-95BB-C293C5BA28D1}" srcOrd="1" destOrd="0" presId="urn:microsoft.com/office/officeart/2005/8/layout/list1"/>
    <dgm:cxn modelId="{51D078CE-DC1F-4B01-AE88-B965184049D4}" type="presParOf" srcId="{B681CADA-0FAE-49B1-8660-BBF37A27859F}" destId="{F0C06A97-7FC5-44FE-89BA-A6B29A8D63F1}" srcOrd="1" destOrd="0" presId="urn:microsoft.com/office/officeart/2005/8/layout/list1"/>
    <dgm:cxn modelId="{DA315CB3-0080-4567-8A68-AA66C1DEA1C1}" type="presParOf" srcId="{B681CADA-0FAE-49B1-8660-BBF37A27859F}" destId="{00F6F743-21E9-49A3-861D-00401B3859E1}" srcOrd="2" destOrd="0" presId="urn:microsoft.com/office/officeart/2005/8/layout/list1"/>
    <dgm:cxn modelId="{083CFE35-5DC6-4E29-91E1-46EAD2548939}" type="presParOf" srcId="{B681CADA-0FAE-49B1-8660-BBF37A27859F}" destId="{5FA400FF-19F1-4B5D-84D4-92AE1C0557E9}" srcOrd="3" destOrd="0" presId="urn:microsoft.com/office/officeart/2005/8/layout/list1"/>
    <dgm:cxn modelId="{3BBCEC1B-62E9-455F-A948-11BB26D7149F}" type="presParOf" srcId="{B681CADA-0FAE-49B1-8660-BBF37A27859F}" destId="{0F76C097-DAFA-4F4E-8348-C26EF06F6828}" srcOrd="4" destOrd="0" presId="urn:microsoft.com/office/officeart/2005/8/layout/list1"/>
    <dgm:cxn modelId="{E4E99461-CBA5-457D-AC65-388ECD85FCA0}" type="presParOf" srcId="{0F76C097-DAFA-4F4E-8348-C26EF06F6828}" destId="{5F015C3F-869E-40C6-98BB-E27DC8AE00B8}" srcOrd="0" destOrd="0" presId="urn:microsoft.com/office/officeart/2005/8/layout/list1"/>
    <dgm:cxn modelId="{600509E5-8294-417E-A777-0B3641D31C29}" type="presParOf" srcId="{0F76C097-DAFA-4F4E-8348-C26EF06F6828}" destId="{8D66D7FB-30F2-4DE1-B656-810C321085F3}" srcOrd="1" destOrd="0" presId="urn:microsoft.com/office/officeart/2005/8/layout/list1"/>
    <dgm:cxn modelId="{DB748204-ABBA-41DE-89F7-C3295D9C56C5}" type="presParOf" srcId="{B681CADA-0FAE-49B1-8660-BBF37A27859F}" destId="{C154DA03-6BAB-4F8B-9C09-0B8C33FDD417}" srcOrd="5" destOrd="0" presId="urn:microsoft.com/office/officeart/2005/8/layout/list1"/>
    <dgm:cxn modelId="{E5E91757-5407-4B3C-BA2B-2FD76A0C7A24}" type="presParOf" srcId="{B681CADA-0FAE-49B1-8660-BBF37A27859F}" destId="{AD694CCF-C7FD-4933-AB64-F7CE6620CEE6}" srcOrd="6" destOrd="0" presId="urn:microsoft.com/office/officeart/2005/8/layout/list1"/>
    <dgm:cxn modelId="{E4B203BF-61DF-45B1-93A5-616D073404B5}" type="presParOf" srcId="{B681CADA-0FAE-49B1-8660-BBF37A27859F}" destId="{6292C271-3F1F-4B66-9B0B-E3770676D60E}" srcOrd="7" destOrd="0" presId="urn:microsoft.com/office/officeart/2005/8/layout/list1"/>
    <dgm:cxn modelId="{3D0EAB32-BC39-4F2A-9B90-56DCA70AB288}" type="presParOf" srcId="{B681CADA-0FAE-49B1-8660-BBF37A27859F}" destId="{565484ED-372C-4790-98A0-F873073F549E}" srcOrd="8" destOrd="0" presId="urn:microsoft.com/office/officeart/2005/8/layout/list1"/>
    <dgm:cxn modelId="{DB352419-F8E1-4F1E-8605-8182179AABEB}" type="presParOf" srcId="{565484ED-372C-4790-98A0-F873073F549E}" destId="{CBCEAC75-0684-4EA3-9314-FE3431637ACD}" srcOrd="0" destOrd="0" presId="urn:microsoft.com/office/officeart/2005/8/layout/list1"/>
    <dgm:cxn modelId="{2B39D055-027F-4B8C-A06A-3327A5F15936}" type="presParOf" srcId="{565484ED-372C-4790-98A0-F873073F549E}" destId="{A2D1C0B0-5764-4B66-A875-91384C4F62C1}" srcOrd="1" destOrd="0" presId="urn:microsoft.com/office/officeart/2005/8/layout/list1"/>
    <dgm:cxn modelId="{13E3E224-056F-4D2A-AD04-E48818A91E73}" type="presParOf" srcId="{B681CADA-0FAE-49B1-8660-BBF37A27859F}" destId="{F8C6C176-4811-4808-B4EC-ACB57097C5B6}" srcOrd="9" destOrd="0" presId="urn:microsoft.com/office/officeart/2005/8/layout/list1"/>
    <dgm:cxn modelId="{58170C8E-E510-46C6-A5A0-2C4E4AD90B4E}" type="presParOf" srcId="{B681CADA-0FAE-49B1-8660-BBF37A27859F}" destId="{B7748557-2BF5-40F7-A0A8-DA2B729CAD5E}" srcOrd="10" destOrd="0" presId="urn:microsoft.com/office/officeart/2005/8/layout/list1"/>
    <dgm:cxn modelId="{7629B6D2-BA46-4124-AA87-28342690DBFC}" type="presParOf" srcId="{B681CADA-0FAE-49B1-8660-BBF37A27859F}" destId="{43C7985C-01F6-41CB-AE0D-3035B24A1C87}" srcOrd="11" destOrd="0" presId="urn:microsoft.com/office/officeart/2005/8/layout/list1"/>
    <dgm:cxn modelId="{81A2ABAE-3829-44DE-ABD0-D77BF36B3351}" type="presParOf" srcId="{B681CADA-0FAE-49B1-8660-BBF37A27859F}" destId="{1C8A769B-E960-4C9A-89A5-DC23D7608162}" srcOrd="12" destOrd="0" presId="urn:microsoft.com/office/officeart/2005/8/layout/list1"/>
    <dgm:cxn modelId="{6E2E64B7-AB0B-45BE-8DF6-61C21BE19BD7}" type="presParOf" srcId="{1C8A769B-E960-4C9A-89A5-DC23D7608162}" destId="{E2332CAF-3CCA-45F9-9CAA-558A782072D9}" srcOrd="0" destOrd="0" presId="urn:microsoft.com/office/officeart/2005/8/layout/list1"/>
    <dgm:cxn modelId="{48D2B077-459B-476E-A751-8B1166EF8210}" type="presParOf" srcId="{1C8A769B-E960-4C9A-89A5-DC23D7608162}" destId="{29271733-AAD8-4F27-BF7B-D60F71082579}" srcOrd="1" destOrd="0" presId="urn:microsoft.com/office/officeart/2005/8/layout/list1"/>
    <dgm:cxn modelId="{07650E89-4761-4A31-BEBB-03BC272620BE}" type="presParOf" srcId="{B681CADA-0FAE-49B1-8660-BBF37A27859F}" destId="{E0105784-FAC9-4AB4-9DDB-8520DD6A277A}" srcOrd="13" destOrd="0" presId="urn:microsoft.com/office/officeart/2005/8/layout/list1"/>
    <dgm:cxn modelId="{6326716E-EE30-435B-92ED-3DD0DFE439FB}" type="presParOf" srcId="{B681CADA-0FAE-49B1-8660-BBF37A27859F}" destId="{4463A51A-55D5-4DBC-BFC7-28035BF00794}" srcOrd="14" destOrd="0" presId="urn:microsoft.com/office/officeart/2005/8/layout/list1"/>
    <dgm:cxn modelId="{EED2BA54-3F93-4EBC-A401-1DF87CE51F3F}" type="presParOf" srcId="{B681CADA-0FAE-49B1-8660-BBF37A27859F}" destId="{D83DA154-39B0-43D1-8880-17DE6D7CEF8C}" srcOrd="15" destOrd="0" presId="urn:microsoft.com/office/officeart/2005/8/layout/list1"/>
    <dgm:cxn modelId="{19B3A94D-5DAD-4D1E-8EE1-54560C540B93}" type="presParOf" srcId="{B681CADA-0FAE-49B1-8660-BBF37A27859F}" destId="{C0414B41-F49C-44F5-8AC8-0EE72D57A807}" srcOrd="16" destOrd="0" presId="urn:microsoft.com/office/officeart/2005/8/layout/list1"/>
    <dgm:cxn modelId="{4F19BEF7-6792-413E-A75D-068B8E13E01A}" type="presParOf" srcId="{C0414B41-F49C-44F5-8AC8-0EE72D57A807}" destId="{9A9658A7-8006-48F7-81D4-7D2F1B2C157E}" srcOrd="0" destOrd="0" presId="urn:microsoft.com/office/officeart/2005/8/layout/list1"/>
    <dgm:cxn modelId="{47EC02E4-7AC0-4D7A-966A-E46D408D8A56}" type="presParOf" srcId="{C0414B41-F49C-44F5-8AC8-0EE72D57A807}" destId="{E43D02E9-CE6F-417C-84FD-8A4296BF7DCB}" srcOrd="1" destOrd="0" presId="urn:microsoft.com/office/officeart/2005/8/layout/list1"/>
    <dgm:cxn modelId="{E6BDED78-DEB8-4A04-9C20-7A97DD6142AD}" type="presParOf" srcId="{B681CADA-0FAE-49B1-8660-BBF37A27859F}" destId="{63212F43-8192-4881-B6D0-549E9C68C13D}" srcOrd="17" destOrd="0" presId="urn:microsoft.com/office/officeart/2005/8/layout/list1"/>
    <dgm:cxn modelId="{E0D068FE-B825-4F61-90BF-AA4D2287D3BC}" type="presParOf" srcId="{B681CADA-0FAE-49B1-8660-BBF37A27859F}" destId="{75A39182-C98E-4509-8294-255BCAAB2234}" srcOrd="18" destOrd="0" presId="urn:microsoft.com/office/officeart/2005/8/layout/list1"/>
    <dgm:cxn modelId="{783B3799-B1AF-4EB9-BA2E-6D8C02E319B7}" type="presParOf" srcId="{B681CADA-0FAE-49B1-8660-BBF37A27859F}" destId="{F38FB9B8-27F7-45E3-8A24-038B5B1BF630}" srcOrd="19" destOrd="0" presId="urn:microsoft.com/office/officeart/2005/8/layout/list1"/>
    <dgm:cxn modelId="{3F594844-D2EF-44E8-BD40-A64B7FAA22C2}" type="presParOf" srcId="{B681CADA-0FAE-49B1-8660-BBF37A27859F}" destId="{1D9F24E1-DC49-4A06-AD2E-1B266ED94B4E}" srcOrd="20" destOrd="0" presId="urn:microsoft.com/office/officeart/2005/8/layout/list1"/>
    <dgm:cxn modelId="{D011E51F-0EAB-4FDB-A54C-9C4A2EE7DC4A}" type="presParOf" srcId="{1D9F24E1-DC49-4A06-AD2E-1B266ED94B4E}" destId="{39E7464E-5EEF-4C42-8F64-C24E471731DC}" srcOrd="0" destOrd="0" presId="urn:microsoft.com/office/officeart/2005/8/layout/list1"/>
    <dgm:cxn modelId="{F315E3B3-460F-4A31-81AD-E38F873D7525}" type="presParOf" srcId="{1D9F24E1-DC49-4A06-AD2E-1B266ED94B4E}" destId="{4390B29C-DDD7-4978-9CD9-EB05B158BBED}" srcOrd="1" destOrd="0" presId="urn:microsoft.com/office/officeart/2005/8/layout/list1"/>
    <dgm:cxn modelId="{DB8908C9-FBD7-4DBA-A27A-BA585BDFA960}" type="presParOf" srcId="{B681CADA-0FAE-49B1-8660-BBF37A27859F}" destId="{95EC4A67-9023-414B-8B7E-AD5EC7C93885}" srcOrd="21" destOrd="0" presId="urn:microsoft.com/office/officeart/2005/8/layout/list1"/>
    <dgm:cxn modelId="{1DA91846-34F8-46AE-949A-7523EFF43773}" type="presParOf" srcId="{B681CADA-0FAE-49B1-8660-BBF37A27859F}" destId="{6C48F318-96B1-4D08-A95E-B9B8B71BCD9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6F743-21E9-49A3-861D-00401B3859E1}">
      <dsp:nvSpPr>
        <dsp:cNvPr id="0" name=""/>
        <dsp:cNvSpPr/>
      </dsp:nvSpPr>
      <dsp:spPr>
        <a:xfrm>
          <a:off x="0" y="246273"/>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0AE6FD-A142-4058-95BB-C293C5BA28D1}">
      <dsp:nvSpPr>
        <dsp:cNvPr id="0" name=""/>
        <dsp:cNvSpPr/>
      </dsp:nvSpPr>
      <dsp:spPr>
        <a:xfrm>
          <a:off x="525780" y="39633"/>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fr-BE" sz="1400" kern="1200"/>
            <a:t>Notion et règlementation</a:t>
          </a:r>
          <a:endParaRPr lang="en-US" sz="1400" kern="1200"/>
        </a:p>
      </dsp:txBody>
      <dsp:txXfrm>
        <a:off x="545955" y="59808"/>
        <a:ext cx="7320570" cy="372930"/>
      </dsp:txXfrm>
    </dsp:sp>
    <dsp:sp modelId="{AD694CCF-C7FD-4933-AB64-F7CE6620CEE6}">
      <dsp:nvSpPr>
        <dsp:cNvPr id="0" name=""/>
        <dsp:cNvSpPr/>
      </dsp:nvSpPr>
      <dsp:spPr>
        <a:xfrm>
          <a:off x="0" y="881313"/>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66D7FB-30F2-4DE1-B656-810C321085F3}">
      <dsp:nvSpPr>
        <dsp:cNvPr id="0" name=""/>
        <dsp:cNvSpPr/>
      </dsp:nvSpPr>
      <dsp:spPr>
        <a:xfrm>
          <a:off x="525780" y="674673"/>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fr-BE" sz="1400" kern="1200" dirty="0"/>
            <a:t>Comment générer le DUME ?</a:t>
          </a:r>
          <a:endParaRPr lang="en-US" sz="1400" kern="1200" dirty="0"/>
        </a:p>
      </dsp:txBody>
      <dsp:txXfrm>
        <a:off x="545955" y="694848"/>
        <a:ext cx="7320570" cy="372930"/>
      </dsp:txXfrm>
    </dsp:sp>
    <dsp:sp modelId="{B7748557-2BF5-40F7-A0A8-DA2B729CAD5E}">
      <dsp:nvSpPr>
        <dsp:cNvPr id="0" name=""/>
        <dsp:cNvSpPr/>
      </dsp:nvSpPr>
      <dsp:spPr>
        <a:xfrm>
          <a:off x="0" y="1516353"/>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1C0B0-5764-4B66-A875-91384C4F62C1}">
      <dsp:nvSpPr>
        <dsp:cNvPr id="0" name=""/>
        <dsp:cNvSpPr/>
      </dsp:nvSpPr>
      <dsp:spPr>
        <a:xfrm>
          <a:off x="525780" y="1309713"/>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fr-BE" sz="1400" kern="1200" dirty="0"/>
            <a:t>Comment compléter le DUME ?</a:t>
          </a:r>
          <a:endParaRPr lang="en-US" sz="1400" kern="1200" dirty="0"/>
        </a:p>
      </dsp:txBody>
      <dsp:txXfrm>
        <a:off x="545955" y="1329888"/>
        <a:ext cx="7320570" cy="372930"/>
      </dsp:txXfrm>
    </dsp:sp>
    <dsp:sp modelId="{4463A51A-55D5-4DBC-BFC7-28035BF00794}">
      <dsp:nvSpPr>
        <dsp:cNvPr id="0" name=""/>
        <dsp:cNvSpPr/>
      </dsp:nvSpPr>
      <dsp:spPr>
        <a:xfrm>
          <a:off x="0" y="2151393"/>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71733-AAD8-4F27-BF7B-D60F71082579}">
      <dsp:nvSpPr>
        <dsp:cNvPr id="0" name=""/>
        <dsp:cNvSpPr/>
      </dsp:nvSpPr>
      <dsp:spPr>
        <a:xfrm>
          <a:off x="525780" y="1944753"/>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fr-BE" sz="1400" kern="1200"/>
            <a:t>Le DUME en pratique: Nicolas DANGRIAUX</a:t>
          </a:r>
          <a:endParaRPr lang="en-US" sz="1400" kern="1200"/>
        </a:p>
      </dsp:txBody>
      <dsp:txXfrm>
        <a:off x="545955" y="1964928"/>
        <a:ext cx="7320570" cy="372930"/>
      </dsp:txXfrm>
    </dsp:sp>
    <dsp:sp modelId="{75A39182-C98E-4509-8294-255BCAAB2234}">
      <dsp:nvSpPr>
        <dsp:cNvPr id="0" name=""/>
        <dsp:cNvSpPr/>
      </dsp:nvSpPr>
      <dsp:spPr>
        <a:xfrm>
          <a:off x="0" y="2786433"/>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3D02E9-CE6F-417C-84FD-8A4296BF7DCB}">
      <dsp:nvSpPr>
        <dsp:cNvPr id="0" name=""/>
        <dsp:cNvSpPr/>
      </dsp:nvSpPr>
      <dsp:spPr>
        <a:xfrm>
          <a:off x="525780" y="2579793"/>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fr-BE" sz="1400" kern="1200"/>
            <a:t>La vérification du DUME remis</a:t>
          </a:r>
          <a:endParaRPr lang="en-US" sz="1400" kern="1200"/>
        </a:p>
      </dsp:txBody>
      <dsp:txXfrm>
        <a:off x="545955" y="2599968"/>
        <a:ext cx="7320570" cy="372930"/>
      </dsp:txXfrm>
    </dsp:sp>
    <dsp:sp modelId="{6C48F318-96B1-4D08-A95E-B9B8B71BCD9E}">
      <dsp:nvSpPr>
        <dsp:cNvPr id="0" name=""/>
        <dsp:cNvSpPr/>
      </dsp:nvSpPr>
      <dsp:spPr>
        <a:xfrm>
          <a:off x="0" y="3421473"/>
          <a:ext cx="105156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0B29C-DDD7-4978-9CD9-EB05B158BBED}">
      <dsp:nvSpPr>
        <dsp:cNvPr id="0" name=""/>
        <dsp:cNvSpPr/>
      </dsp:nvSpPr>
      <dsp:spPr>
        <a:xfrm>
          <a:off x="525780" y="3214833"/>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fr-BE" sz="1400" kern="1200" dirty="0"/>
            <a:t>Le DUME pendant l’exécution du marché</a:t>
          </a:r>
          <a:endParaRPr lang="en-US" sz="1400" kern="1200" dirty="0"/>
        </a:p>
      </dsp:txBody>
      <dsp:txXfrm>
        <a:off x="545955" y="3235008"/>
        <a:ext cx="732057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F1006-1A29-4BAA-AD6E-B1F52647C430}" type="datetimeFigureOut">
              <a:rPr lang="fr-BE" smtClean="0"/>
              <a:t>13-12-21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C7804-6EE7-49EC-A6B1-DEDE74AF00AE}" type="slidenum">
              <a:rPr lang="fr-BE" smtClean="0"/>
              <a:t>‹N°›</a:t>
            </a:fld>
            <a:endParaRPr lang="fr-BE"/>
          </a:p>
        </p:txBody>
      </p:sp>
    </p:spTree>
    <p:extLst>
      <p:ext uri="{BB962C8B-B14F-4D97-AF65-F5344CB8AC3E}">
        <p14:creationId xmlns:p14="http://schemas.microsoft.com/office/powerpoint/2010/main" val="9555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ueil">
    <p:bg>
      <p:bgPr>
        <a:solidFill>
          <a:srgbClr val="F1F1F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239214-FC5A-F84D-A058-51D60B31DB71}"/>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8" name="Image 7">
            <a:extLst>
              <a:ext uri="{FF2B5EF4-FFF2-40B4-BE49-F238E27FC236}">
                <a16:creationId xmlns:a16="http://schemas.microsoft.com/office/drawing/2014/main" id="{C4C5AF34-D851-CD45-B7FB-B09F6ED4B49C}"/>
              </a:ext>
            </a:extLst>
          </p:cNvPr>
          <p:cNvPicPr>
            <a:picLocks noChangeAspect="1"/>
          </p:cNvPicPr>
          <p:nvPr userDrawn="1"/>
        </p:nvPicPr>
        <p:blipFill>
          <a:blip r:embed="rId3"/>
          <a:stretch>
            <a:fillRect/>
          </a:stretch>
        </p:blipFill>
        <p:spPr>
          <a:xfrm>
            <a:off x="4197178" y="2479589"/>
            <a:ext cx="3797644" cy="1898822"/>
          </a:xfrm>
          <a:prstGeom prst="rect">
            <a:avLst/>
          </a:prstGeom>
        </p:spPr>
      </p:pic>
    </p:spTree>
    <p:extLst>
      <p:ext uri="{BB962C8B-B14F-4D97-AF65-F5344CB8AC3E}">
        <p14:creationId xmlns:p14="http://schemas.microsoft.com/office/powerpoint/2010/main" val="281338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924FA3-A36C-0A46-A65E-4B610C2E0DC7}"/>
              </a:ext>
            </a:extLst>
          </p:cNvPr>
          <p:cNvSpPr/>
          <p:nvPr userDrawn="1"/>
        </p:nvSpPr>
        <p:spPr>
          <a:xfrm>
            <a:off x="844062" y="820615"/>
            <a:ext cx="10495640" cy="516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BA675BAE-5747-B844-8744-4C057A7D4F1B}"/>
              </a:ext>
            </a:extLst>
          </p:cNvPr>
          <p:cNvSpPr>
            <a:spLocks noGrp="1"/>
          </p:cNvSpPr>
          <p:nvPr>
            <p:ph type="ctrTitle"/>
          </p:nvPr>
        </p:nvSpPr>
        <p:spPr>
          <a:xfrm>
            <a:off x="1113692" y="1122363"/>
            <a:ext cx="9964616" cy="2387600"/>
          </a:xfrm>
        </p:spPr>
        <p:txBody>
          <a:bodyPr anchor="b">
            <a:normAutofit/>
          </a:bodyPr>
          <a:lstStyle>
            <a:lvl1pPr algn="ctr">
              <a:defRPr sz="4000" baseline="0">
                <a:solidFill>
                  <a:srgbClr val="1C2A5A"/>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26946203-52C3-F44F-964A-005D80C52548}"/>
              </a:ext>
            </a:extLst>
          </p:cNvPr>
          <p:cNvSpPr>
            <a:spLocks noGrp="1"/>
          </p:cNvSpPr>
          <p:nvPr>
            <p:ph type="subTitle" idx="1"/>
          </p:nvPr>
        </p:nvSpPr>
        <p:spPr>
          <a:xfrm>
            <a:off x="1113692" y="3602038"/>
            <a:ext cx="9964616" cy="1655762"/>
          </a:xfrm>
        </p:spPr>
        <p:txBody>
          <a:bodyPr/>
          <a:lstStyle>
            <a:lvl1pPr marL="0" indent="0" algn="ctr">
              <a:buNone/>
              <a:defRPr sz="2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166258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D44F4-BDC0-E040-A8B7-E47F154F72A5}"/>
              </a:ext>
            </a:extLst>
          </p:cNvPr>
          <p:cNvSpPr>
            <a:spLocks noGrp="1"/>
          </p:cNvSpPr>
          <p:nvPr>
            <p:ph type="title"/>
          </p:nvPr>
        </p:nvSpPr>
        <p:spPr>
          <a:xfrm>
            <a:off x="838200" y="843695"/>
            <a:ext cx="10515600" cy="1172674"/>
          </a:xfrm>
        </p:spPr>
        <p:txBody>
          <a:bodyPr lIns="0" bIns="18000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E1A226FA-A140-A740-81CC-0CC21452434A}"/>
              </a:ext>
            </a:extLst>
          </p:cNvPr>
          <p:cNvSpPr>
            <a:spLocks noGrp="1"/>
          </p:cNvSpPr>
          <p:nvPr>
            <p:ph idx="1"/>
          </p:nvPr>
        </p:nvSpPr>
        <p:spPr>
          <a:xfrm>
            <a:off x="838200" y="2180492"/>
            <a:ext cx="10515600" cy="3813907"/>
          </a:xfrm>
          <a:solidFill>
            <a:schemeClr val="bg1"/>
          </a:solidFill>
        </p:spPr>
        <p:txBody>
          <a:bodyPr lIns="360000" tIns="360000" rIns="360000" bIns="360000">
            <a:normAutofit/>
          </a:bodyPr>
          <a:lstStyle/>
          <a:p>
            <a:pPr lvl="0"/>
            <a:r>
              <a:rPr lang="fr-FR"/>
              <a:t>Cliquez pour modifier les styles du texte du masque</a:t>
            </a:r>
          </a:p>
        </p:txBody>
      </p:sp>
    </p:spTree>
    <p:extLst>
      <p:ext uri="{BB962C8B-B14F-4D97-AF65-F5344CB8AC3E}">
        <p14:creationId xmlns:p14="http://schemas.microsoft.com/office/powerpoint/2010/main" val="90534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3DC6E-CDE0-404C-AC79-5AE2E9C2B133}"/>
              </a:ext>
            </a:extLst>
          </p:cNvPr>
          <p:cNvSpPr>
            <a:spLocks noGrp="1"/>
          </p:cNvSpPr>
          <p:nvPr>
            <p:ph type="title"/>
          </p:nvPr>
        </p:nvSpPr>
        <p:spPr>
          <a:xfrm>
            <a:off x="831850" y="864974"/>
            <a:ext cx="10515600" cy="3697502"/>
          </a:xfrm>
          <a:solidFill>
            <a:schemeClr val="bg1"/>
          </a:solidFill>
        </p:spPr>
        <p:txBody>
          <a:bodyPr lIns="540000" tIns="540000" rIns="540000" bIns="540000" anchor="b">
            <a:normAutofit/>
          </a:bodyPr>
          <a:lstStyle>
            <a:lvl1pPr>
              <a:defRPr sz="4000" baseline="0">
                <a:solidFill>
                  <a:srgbClr val="1C2A5A"/>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C262E58-9A23-A446-BEC7-AC203BD08540}"/>
              </a:ext>
            </a:extLst>
          </p:cNvPr>
          <p:cNvSpPr>
            <a:spLocks noGrp="1"/>
          </p:cNvSpPr>
          <p:nvPr>
            <p:ph type="body" idx="1"/>
          </p:nvPr>
        </p:nvSpPr>
        <p:spPr>
          <a:xfrm>
            <a:off x="831850" y="4589463"/>
            <a:ext cx="10515600" cy="1500187"/>
          </a:xfrm>
        </p:spPr>
        <p:txBody>
          <a:bodyPr lIns="540000" tIns="540000" rIns="540000" bIns="540000"/>
          <a:lstStyle>
            <a:lvl1pPr marL="0" indent="0">
              <a:buNone/>
              <a:defRPr sz="2400" baseline="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76671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re et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37BC4-1137-BC48-AE2F-4A4D58CD9A2A}"/>
              </a:ext>
            </a:extLst>
          </p:cNvPr>
          <p:cNvSpPr>
            <a:spLocks noGrp="1"/>
          </p:cNvSpPr>
          <p:nvPr>
            <p:ph type="title"/>
          </p:nvPr>
        </p:nvSpPr>
        <p:spPr>
          <a:xfrm>
            <a:off x="838200" y="843696"/>
            <a:ext cx="10515600" cy="917372"/>
          </a:xfrm>
        </p:spPr>
        <p:txBody>
          <a:bodyPr lIns="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C95521C9-695D-FD42-9F25-F1F8E78E64FB}"/>
              </a:ext>
            </a:extLst>
          </p:cNvPr>
          <p:cNvSpPr>
            <a:spLocks noGrp="1"/>
          </p:cNvSpPr>
          <p:nvPr>
            <p:ph sz="half" idx="1"/>
          </p:nvPr>
        </p:nvSpPr>
        <p:spPr>
          <a:xfrm>
            <a:off x="838200" y="2086707"/>
            <a:ext cx="5181600" cy="4090255"/>
          </a:xfrm>
          <a:solidFill>
            <a:schemeClr val="bg1"/>
          </a:solidFill>
        </p:spPr>
        <p:txBody>
          <a:bodyPr lIns="540000" tIns="540000" rIns="540000" bIns="540000"/>
          <a:lstStyle>
            <a:lvl1pPr marL="228600" indent="-228600">
              <a:buClr>
                <a:srgbClr val="C00000"/>
              </a:buClr>
              <a:buFont typeface="Arial" panose="020B0604020202020204" pitchFamily="34" charset="0"/>
              <a:buChar char="•"/>
              <a:defRPr sz="1800" baseline="0">
                <a:solidFill>
                  <a:srgbClr val="293770"/>
                </a:solidFill>
              </a:defRPr>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740529C-9FF4-F04A-A22C-9FB4BAEE42C3}"/>
              </a:ext>
            </a:extLst>
          </p:cNvPr>
          <p:cNvSpPr>
            <a:spLocks noGrp="1"/>
          </p:cNvSpPr>
          <p:nvPr>
            <p:ph sz="half" idx="2"/>
          </p:nvPr>
        </p:nvSpPr>
        <p:spPr>
          <a:xfrm>
            <a:off x="6172200" y="2086707"/>
            <a:ext cx="5181600" cy="4090256"/>
          </a:xfrm>
          <a:solidFill>
            <a:schemeClr val="bg1"/>
          </a:solidFill>
        </p:spPr>
        <p:txBody>
          <a:bodyPr lIns="360000" tIns="360000" rIns="360000" bIns="360000"/>
          <a:lstStyle>
            <a:lvl1pPr>
              <a:defRPr sz="1800" baseline="0"/>
            </a:lvl1pPr>
          </a:lstStyle>
          <a:p>
            <a:pPr lvl="0"/>
            <a:r>
              <a:rPr lang="fr-FR"/>
              <a:t>Cliquez pour modifier les styles du texte du masque</a:t>
            </a:r>
          </a:p>
        </p:txBody>
      </p:sp>
    </p:spTree>
    <p:extLst>
      <p:ext uri="{BB962C8B-B14F-4D97-AF65-F5344CB8AC3E}">
        <p14:creationId xmlns:p14="http://schemas.microsoft.com/office/powerpoint/2010/main" val="10467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41C2E-11EC-9F4B-9A0A-1C23278864E4}"/>
              </a:ext>
            </a:extLst>
          </p:cNvPr>
          <p:cNvSpPr>
            <a:spLocks noGrp="1"/>
          </p:cNvSpPr>
          <p:nvPr>
            <p:ph type="title"/>
          </p:nvPr>
        </p:nvSpPr>
        <p:spPr>
          <a:xfrm>
            <a:off x="832338" y="1180744"/>
            <a:ext cx="4419284" cy="2826965"/>
          </a:xfrm>
        </p:spPr>
        <p:txBody>
          <a:bodyPr lIns="0" anchor="t" anchorCtr="0">
            <a:normAutofit/>
          </a:bodyPr>
          <a:lstStyle>
            <a:lvl1pPr>
              <a:defRPr sz="4200" baseline="0">
                <a:solidFill>
                  <a:srgbClr val="1C2A5A"/>
                </a:solidFill>
              </a:defRPr>
            </a:lvl1pPr>
          </a:lstStyle>
          <a:p>
            <a:r>
              <a:rPr lang="fr-FR"/>
              <a:t>Modifiez le style du titre</a:t>
            </a:r>
            <a:endParaRPr lang="fr-FR" dirty="0"/>
          </a:p>
        </p:txBody>
      </p:sp>
      <p:sp>
        <p:nvSpPr>
          <p:cNvPr id="6" name="Rectangle 5">
            <a:extLst>
              <a:ext uri="{FF2B5EF4-FFF2-40B4-BE49-F238E27FC236}">
                <a16:creationId xmlns:a16="http://schemas.microsoft.com/office/drawing/2014/main" id="{E455AB06-FD1B-A143-9D12-F6B1D43CE20B}"/>
              </a:ext>
            </a:extLst>
          </p:cNvPr>
          <p:cNvSpPr/>
          <p:nvPr userDrawn="1"/>
        </p:nvSpPr>
        <p:spPr>
          <a:xfrm>
            <a:off x="6091881" y="1"/>
            <a:ext cx="61001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texte 13">
            <a:extLst>
              <a:ext uri="{FF2B5EF4-FFF2-40B4-BE49-F238E27FC236}">
                <a16:creationId xmlns:a16="http://schemas.microsoft.com/office/drawing/2014/main" id="{1B1CC297-EEF5-B64D-8A21-A059F89E5C5F}"/>
              </a:ext>
            </a:extLst>
          </p:cNvPr>
          <p:cNvSpPr>
            <a:spLocks noGrp="1"/>
          </p:cNvSpPr>
          <p:nvPr>
            <p:ph type="body" sz="quarter" idx="10"/>
          </p:nvPr>
        </p:nvSpPr>
        <p:spPr>
          <a:xfrm>
            <a:off x="7084540" y="1180744"/>
            <a:ext cx="4114800" cy="4749793"/>
          </a:xfrm>
        </p:spPr>
        <p:txBody>
          <a:bodyPr/>
          <a:lstStyle/>
          <a:p>
            <a:pPr lvl="0"/>
            <a:r>
              <a:rPr lang="fr-FR"/>
              <a:t>Cliquez pour modifier les styles du texte du masque</a:t>
            </a:r>
          </a:p>
        </p:txBody>
      </p:sp>
    </p:spTree>
    <p:extLst>
      <p:ext uri="{BB962C8B-B14F-4D97-AF65-F5344CB8AC3E}">
        <p14:creationId xmlns:p14="http://schemas.microsoft.com/office/powerpoint/2010/main" val="71333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67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Text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0AAC3-D4B9-FF48-AD36-6D709A4550C0}"/>
              </a:ext>
            </a:extLst>
          </p:cNvPr>
          <p:cNvSpPr>
            <a:spLocks noGrp="1"/>
          </p:cNvSpPr>
          <p:nvPr>
            <p:ph type="title"/>
          </p:nvPr>
        </p:nvSpPr>
        <p:spPr>
          <a:xfrm>
            <a:off x="842105" y="844061"/>
            <a:ext cx="3929920" cy="1629507"/>
          </a:xfrm>
        </p:spPr>
        <p:txBody>
          <a:bodyPr lIns="0" anchor="b">
            <a:normAutofit/>
          </a:bodyPr>
          <a:lstStyle>
            <a:lvl1pPr>
              <a:defRPr sz="3600" baseline="0">
                <a:solidFill>
                  <a:srgbClr val="1C2A5A"/>
                </a:solidFill>
              </a:defRPr>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2ABD5C50-3698-D345-86AA-C3ED1275BE28}"/>
              </a:ext>
            </a:extLst>
          </p:cNvPr>
          <p:cNvSpPr>
            <a:spLocks noGrp="1"/>
          </p:cNvSpPr>
          <p:nvPr>
            <p:ph type="pic" idx="1"/>
          </p:nvPr>
        </p:nvSpPr>
        <p:spPr>
          <a:xfrm>
            <a:off x="5918886" y="1"/>
            <a:ext cx="6273114" cy="68484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Espace réservé du texte 9">
            <a:extLst>
              <a:ext uri="{FF2B5EF4-FFF2-40B4-BE49-F238E27FC236}">
                <a16:creationId xmlns:a16="http://schemas.microsoft.com/office/drawing/2014/main" id="{9E5B6747-38B7-E541-92D5-1B025FF0A87B}"/>
              </a:ext>
            </a:extLst>
          </p:cNvPr>
          <p:cNvSpPr>
            <a:spLocks noGrp="1"/>
          </p:cNvSpPr>
          <p:nvPr>
            <p:ph type="body" sz="quarter" idx="10"/>
          </p:nvPr>
        </p:nvSpPr>
        <p:spPr>
          <a:xfrm>
            <a:off x="842105" y="2860766"/>
            <a:ext cx="3929920" cy="3147922"/>
          </a:xfrm>
        </p:spPr>
        <p:txBody>
          <a:bodyPr lIns="0"/>
          <a:lstStyle/>
          <a:p>
            <a:pPr lvl="0"/>
            <a:r>
              <a:rPr lang="fr-FR"/>
              <a:t>Cliquez pour modifier les styles du texte du masque</a:t>
            </a:r>
          </a:p>
        </p:txBody>
      </p:sp>
    </p:spTree>
    <p:extLst>
      <p:ext uri="{BB962C8B-B14F-4D97-AF65-F5344CB8AC3E}">
        <p14:creationId xmlns:p14="http://schemas.microsoft.com/office/powerpoint/2010/main" val="113072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E80731-9F58-9548-A14F-953ADFD3D201}"/>
              </a:ext>
            </a:extLst>
          </p:cNvPr>
          <p:cNvSpPr>
            <a:spLocks noGrp="1"/>
          </p:cNvSpPr>
          <p:nvPr>
            <p:ph type="title"/>
          </p:nvPr>
        </p:nvSpPr>
        <p:spPr>
          <a:xfrm>
            <a:off x="838200" y="843695"/>
            <a:ext cx="10515600" cy="106936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BF7BB8D-D91B-F54C-9C91-8E9ACFCDAA2D}"/>
              </a:ext>
            </a:extLst>
          </p:cNvPr>
          <p:cNvSpPr>
            <a:spLocks noGrp="1"/>
          </p:cNvSpPr>
          <p:nvPr>
            <p:ph type="body" idx="1"/>
          </p:nvPr>
        </p:nvSpPr>
        <p:spPr>
          <a:xfrm>
            <a:off x="838200" y="2180493"/>
            <a:ext cx="10515600" cy="3739662"/>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DF26DBF-C465-FB4C-9543-B18A7A607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BCDF598-0D79-7642-8680-415080533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7FD2D-7E0E-C94B-890C-2BDC1A4A800A}" type="slidenum">
              <a:rPr lang="fr-FR" smtClean="0"/>
              <a:t>‹N°›</a:t>
            </a:fld>
            <a:endParaRPr lang="fr-FR"/>
          </a:p>
        </p:txBody>
      </p:sp>
      <p:pic>
        <p:nvPicPr>
          <p:cNvPr id="7" name="Image 6">
            <a:extLst>
              <a:ext uri="{FF2B5EF4-FFF2-40B4-BE49-F238E27FC236}">
                <a16:creationId xmlns:a16="http://schemas.microsoft.com/office/drawing/2014/main" id="{A3983522-30EE-394B-A9F1-76FD4947B85B}"/>
              </a:ext>
            </a:extLst>
          </p:cNvPr>
          <p:cNvPicPr>
            <a:picLocks noChangeAspect="1"/>
          </p:cNvPicPr>
          <p:nvPr userDrawn="1"/>
        </p:nvPicPr>
        <p:blipFill>
          <a:blip r:embed="rId10"/>
          <a:stretch>
            <a:fillRect/>
          </a:stretch>
        </p:blipFill>
        <p:spPr>
          <a:xfrm>
            <a:off x="720969" y="266219"/>
            <a:ext cx="2760785" cy="295251"/>
          </a:xfrm>
          <a:prstGeom prst="rect">
            <a:avLst/>
          </a:prstGeom>
        </p:spPr>
      </p:pic>
    </p:spTree>
    <p:extLst>
      <p:ext uri="{BB962C8B-B14F-4D97-AF65-F5344CB8AC3E}">
        <p14:creationId xmlns:p14="http://schemas.microsoft.com/office/powerpoint/2010/main" val="2192629369"/>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4" r:id="rId6"/>
    <p:sldLayoutId id="2147483655" r:id="rId7"/>
    <p:sldLayoutId id="2147483657" r:id="rId8"/>
  </p:sldLayoutIdLst>
  <p:hf hdr="0" ftr="0" dt="0"/>
  <p:txStyles>
    <p:titleStyle>
      <a:lvl1pPr algn="l" defTabSz="914400" rtl="0" eaLnBrk="1" latinLnBrk="0" hangingPunct="1">
        <a:lnSpc>
          <a:spcPct val="90000"/>
        </a:lnSpc>
        <a:spcBef>
          <a:spcPct val="0"/>
        </a:spcBef>
        <a:buNone/>
        <a:defRPr sz="3600" kern="1200" cap="all" baseline="0">
          <a:solidFill>
            <a:srgbClr val="161D3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161D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resolved.law/" TargetMode="External"/><Relationship Id="rId2" Type="http://schemas.openxmlformats.org/officeDocument/2006/relationships/hyperlink" Target="mailto:ge@resolved.law" TargetMode="External"/><Relationship Id="rId1" Type="http://schemas.openxmlformats.org/officeDocument/2006/relationships/slideLayout" Target="../slideLayouts/slideLayout2.xml"/><Relationship Id="rId4" Type="http://schemas.openxmlformats.org/officeDocument/2006/relationships/hyperlink" Target="http://www.march&#233;spublics.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37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901816" y="2180492"/>
            <a:ext cx="10515600" cy="3813907"/>
          </a:xfrm>
        </p:spPr>
        <p:txBody>
          <a:bodyPr>
            <a:normAutofit/>
          </a:bodyPr>
          <a:lstStyle/>
          <a:p>
            <a:pPr>
              <a:buFont typeface="Wingdings" panose="05000000000000000000" pitchFamily="2" charset="2"/>
              <a:buChar char="Ø"/>
            </a:pPr>
            <a:r>
              <a:rPr lang="fr-BE" sz="1800" dirty="0"/>
              <a:t>Comment se présente le DUME?</a:t>
            </a:r>
          </a:p>
          <a:p>
            <a:pPr marL="457200" lvl="1" indent="0">
              <a:buNone/>
            </a:pPr>
            <a:endParaRPr lang="fr-BE" sz="2000" dirty="0"/>
          </a:p>
          <a:p>
            <a:pPr marL="457200" lvl="1" indent="0">
              <a:buNone/>
            </a:pPr>
            <a:endParaRPr lang="fr-BE" sz="2000" dirty="0"/>
          </a:p>
          <a:p>
            <a:pPr marL="457200" lvl="1" indent="0">
              <a:buNone/>
            </a:pPr>
            <a:r>
              <a:rPr lang="fr-BE" sz="2000" dirty="0"/>
              <a:t>Au moment de la </a:t>
            </a:r>
          </a:p>
          <a:p>
            <a:pPr marL="457200" lvl="1" indent="0">
              <a:buNone/>
            </a:pPr>
            <a:r>
              <a:rPr lang="fr-BE" sz="2000" dirty="0"/>
              <a:t>création informatique</a:t>
            </a:r>
          </a:p>
          <a:p>
            <a:pPr marL="457200" lvl="1" indent="0">
              <a:buNone/>
            </a:pPr>
            <a:endParaRPr lang="fr-BE" sz="2000" dirty="0"/>
          </a:p>
          <a:p>
            <a:pPr marL="457200" lvl="1" indent="0">
              <a:buNone/>
            </a:pPr>
            <a:r>
              <a:rPr lang="fr-BE" sz="1400" dirty="0"/>
              <a:t>https://dume.publicprocurement.be/</a:t>
            </a:r>
          </a:p>
        </p:txBody>
      </p:sp>
      <p:pic>
        <p:nvPicPr>
          <p:cNvPr id="5" name="Image 4">
            <a:extLst>
              <a:ext uri="{FF2B5EF4-FFF2-40B4-BE49-F238E27FC236}">
                <a16:creationId xmlns:a16="http://schemas.microsoft.com/office/drawing/2014/main" id="{4D3C77CE-3380-4B5E-BC7B-F40DB183FE29}"/>
              </a:ext>
            </a:extLst>
          </p:cNvPr>
          <p:cNvPicPr>
            <a:picLocks noChangeAspect="1"/>
          </p:cNvPicPr>
          <p:nvPr/>
        </p:nvPicPr>
        <p:blipFill rotWithShape="1">
          <a:blip r:embed="rId2"/>
          <a:srcRect l="40803" t="16636" r="26582" b="7278"/>
          <a:stretch/>
        </p:blipFill>
        <p:spPr>
          <a:xfrm>
            <a:off x="7441035" y="776446"/>
            <a:ext cx="3976381" cy="5217953"/>
          </a:xfrm>
          <a:prstGeom prst="rect">
            <a:avLst/>
          </a:prstGeom>
        </p:spPr>
      </p:pic>
      <p:pic>
        <p:nvPicPr>
          <p:cNvPr id="7" name="Image 6">
            <a:extLst>
              <a:ext uri="{FF2B5EF4-FFF2-40B4-BE49-F238E27FC236}">
                <a16:creationId xmlns:a16="http://schemas.microsoft.com/office/drawing/2014/main" id="{4FE971EF-B7C9-4672-89F9-AD6749783B20}"/>
              </a:ext>
            </a:extLst>
          </p:cNvPr>
          <p:cNvPicPr>
            <a:picLocks noChangeAspect="1"/>
          </p:cNvPicPr>
          <p:nvPr/>
        </p:nvPicPr>
        <p:blipFill rotWithShape="1">
          <a:blip r:embed="rId3"/>
          <a:srcRect l="19541" t="11322" r="19603" b="3053"/>
          <a:stretch/>
        </p:blipFill>
        <p:spPr>
          <a:xfrm>
            <a:off x="4471332" y="209372"/>
            <a:ext cx="7419553" cy="5872182"/>
          </a:xfrm>
          <a:prstGeom prst="rect">
            <a:avLst/>
          </a:prstGeom>
        </p:spPr>
      </p:pic>
    </p:spTree>
    <p:extLst>
      <p:ext uri="{BB962C8B-B14F-4D97-AF65-F5344CB8AC3E}">
        <p14:creationId xmlns:p14="http://schemas.microsoft.com/office/powerpoint/2010/main" val="41090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a:bodyPr>
          <a:lstStyle/>
          <a:p>
            <a:pPr>
              <a:buFont typeface="Wingdings" panose="05000000000000000000" pitchFamily="2" charset="2"/>
              <a:buChar char="Ø"/>
            </a:pPr>
            <a:r>
              <a:rPr lang="fr-BE" sz="1800" dirty="0"/>
              <a:t>Comment se présente le DUME?</a:t>
            </a:r>
          </a:p>
          <a:p>
            <a:pPr marL="457200" lvl="1" indent="0">
              <a:buNone/>
            </a:pPr>
            <a:endParaRPr lang="fr-BE" sz="2000" dirty="0"/>
          </a:p>
          <a:p>
            <a:pPr marL="457200" lvl="1" indent="0">
              <a:buNone/>
            </a:pPr>
            <a:endParaRPr lang="fr-BE" sz="2000" dirty="0"/>
          </a:p>
          <a:p>
            <a:pPr marL="457200" lvl="1" indent="0">
              <a:buNone/>
            </a:pPr>
            <a:r>
              <a:rPr lang="fr-BE" sz="2000" dirty="0"/>
              <a:t>Au moment de la </a:t>
            </a:r>
          </a:p>
          <a:p>
            <a:pPr marL="457200" lvl="1" indent="0">
              <a:buNone/>
            </a:pPr>
            <a:r>
              <a:rPr lang="fr-BE" sz="2000" dirty="0"/>
              <a:t>création informatique</a:t>
            </a:r>
            <a:endParaRPr lang="fr-BE" sz="4500" dirty="0"/>
          </a:p>
        </p:txBody>
      </p:sp>
      <p:pic>
        <p:nvPicPr>
          <p:cNvPr id="5" name="Image 4">
            <a:extLst>
              <a:ext uri="{FF2B5EF4-FFF2-40B4-BE49-F238E27FC236}">
                <a16:creationId xmlns:a16="http://schemas.microsoft.com/office/drawing/2014/main" id="{4D3C77CE-3380-4B5E-BC7B-F40DB183FE29}"/>
              </a:ext>
            </a:extLst>
          </p:cNvPr>
          <p:cNvPicPr>
            <a:picLocks noChangeAspect="1"/>
          </p:cNvPicPr>
          <p:nvPr/>
        </p:nvPicPr>
        <p:blipFill rotWithShape="1">
          <a:blip r:embed="rId2"/>
          <a:srcRect l="40803" t="16636" r="26582" b="7278"/>
          <a:stretch/>
        </p:blipFill>
        <p:spPr>
          <a:xfrm>
            <a:off x="7441035" y="776446"/>
            <a:ext cx="3976381" cy="5217953"/>
          </a:xfrm>
          <a:prstGeom prst="rect">
            <a:avLst/>
          </a:prstGeom>
        </p:spPr>
      </p:pic>
      <p:pic>
        <p:nvPicPr>
          <p:cNvPr id="6" name="Image 5">
            <a:extLst>
              <a:ext uri="{FF2B5EF4-FFF2-40B4-BE49-F238E27FC236}">
                <a16:creationId xmlns:a16="http://schemas.microsoft.com/office/drawing/2014/main" id="{18966F72-7A9D-4A48-8881-26BC9AD38823}"/>
              </a:ext>
            </a:extLst>
          </p:cNvPr>
          <p:cNvPicPr>
            <a:picLocks noChangeAspect="1"/>
          </p:cNvPicPr>
          <p:nvPr/>
        </p:nvPicPr>
        <p:blipFill rotWithShape="1">
          <a:blip r:embed="rId3"/>
          <a:srcRect l="19128" t="10153" r="20665" b="4222"/>
          <a:stretch/>
        </p:blipFill>
        <p:spPr>
          <a:xfrm>
            <a:off x="4597166" y="209372"/>
            <a:ext cx="7214533" cy="5771516"/>
          </a:xfrm>
          <a:prstGeom prst="rect">
            <a:avLst/>
          </a:prstGeom>
        </p:spPr>
      </p:pic>
    </p:spTree>
    <p:extLst>
      <p:ext uri="{BB962C8B-B14F-4D97-AF65-F5344CB8AC3E}">
        <p14:creationId xmlns:p14="http://schemas.microsoft.com/office/powerpoint/2010/main" val="79653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a:bodyPr>
          <a:lstStyle/>
          <a:p>
            <a:pPr>
              <a:buFont typeface="Wingdings" panose="05000000000000000000" pitchFamily="2" charset="2"/>
              <a:buChar char="Ø"/>
            </a:pPr>
            <a:r>
              <a:rPr lang="fr-BE" sz="1800" dirty="0"/>
              <a:t>Comment se présente le DUME?</a:t>
            </a:r>
          </a:p>
          <a:p>
            <a:pPr lvl="1">
              <a:buFont typeface="Courier New" panose="02070309020205020404" pitchFamily="49" charset="0"/>
              <a:buChar char="o"/>
            </a:pPr>
            <a:r>
              <a:rPr lang="fr-BE" sz="2000" dirty="0"/>
              <a:t>Après impression: 21 pages de formulaire</a:t>
            </a:r>
          </a:p>
          <a:p>
            <a:pPr>
              <a:buFont typeface="Wingdings" panose="05000000000000000000" pitchFamily="2" charset="2"/>
              <a:buChar char="Ø"/>
            </a:pPr>
            <a:endParaRPr lang="fr-BE" sz="4500" dirty="0"/>
          </a:p>
        </p:txBody>
      </p:sp>
      <p:pic>
        <p:nvPicPr>
          <p:cNvPr id="5" name="Image 4">
            <a:extLst>
              <a:ext uri="{FF2B5EF4-FFF2-40B4-BE49-F238E27FC236}">
                <a16:creationId xmlns:a16="http://schemas.microsoft.com/office/drawing/2014/main" id="{4D3C77CE-3380-4B5E-BC7B-F40DB183FE29}"/>
              </a:ext>
            </a:extLst>
          </p:cNvPr>
          <p:cNvPicPr>
            <a:picLocks noChangeAspect="1"/>
          </p:cNvPicPr>
          <p:nvPr/>
        </p:nvPicPr>
        <p:blipFill rotWithShape="1">
          <a:blip r:embed="rId2"/>
          <a:srcRect l="40803" t="16636" r="26582" b="7278"/>
          <a:stretch/>
        </p:blipFill>
        <p:spPr>
          <a:xfrm>
            <a:off x="7441035" y="776446"/>
            <a:ext cx="3976381" cy="5217953"/>
          </a:xfrm>
          <a:prstGeom prst="rect">
            <a:avLst/>
          </a:prstGeom>
        </p:spPr>
      </p:pic>
    </p:spTree>
    <p:extLst>
      <p:ext uri="{BB962C8B-B14F-4D97-AF65-F5344CB8AC3E}">
        <p14:creationId xmlns:p14="http://schemas.microsoft.com/office/powerpoint/2010/main" val="105975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838200" y="1895912"/>
            <a:ext cx="10515600" cy="4538444"/>
          </a:xfrm>
        </p:spPr>
        <p:txBody>
          <a:bodyPr>
            <a:normAutofit lnSpcReduction="10000"/>
          </a:bodyPr>
          <a:lstStyle/>
          <a:p>
            <a:pPr>
              <a:buFont typeface="Wingdings" panose="05000000000000000000" pitchFamily="2" charset="2"/>
              <a:buChar char="Ø"/>
            </a:pPr>
            <a:r>
              <a:rPr lang="fr-BE" sz="2000" dirty="0"/>
              <a:t>Quand, dans quelles procédures et comment le DUME doit-il être utilisé ?</a:t>
            </a:r>
          </a:p>
          <a:p>
            <a:pPr marL="0" indent="0">
              <a:buNone/>
            </a:pPr>
            <a:endParaRPr lang="fr-BE" sz="2000" dirty="0"/>
          </a:p>
          <a:p>
            <a:pPr lvl="1" algn="just">
              <a:buFont typeface="Wingdings" panose="05000000000000000000" pitchFamily="2" charset="2"/>
              <a:buChar char="Ø"/>
            </a:pPr>
            <a:r>
              <a:rPr lang="fr-BE" sz="1800" dirty="0"/>
              <a:t>MP ­&gt; seuils EU</a:t>
            </a:r>
          </a:p>
          <a:p>
            <a:pPr marL="457200" lvl="1" indent="0" algn="just">
              <a:buNone/>
            </a:pPr>
            <a:endParaRPr lang="fr-BE" sz="1800" dirty="0"/>
          </a:p>
          <a:p>
            <a:pPr lvl="1" algn="just">
              <a:buFont typeface="Wingdings" panose="05000000000000000000" pitchFamily="2" charset="2"/>
              <a:buChar char="Ø"/>
            </a:pPr>
            <a:r>
              <a:rPr lang="fr-BE" sz="1800" dirty="0"/>
              <a:t>Secteurs classiques (5.382.000€ HTVA Travaux/215.000€ HTVA Fournitures et services)</a:t>
            </a:r>
          </a:p>
          <a:p>
            <a:pPr lvl="1" algn="just">
              <a:buFont typeface="Wingdings" panose="05000000000000000000" pitchFamily="2" charset="2"/>
              <a:buChar char="Ø"/>
            </a:pPr>
            <a:r>
              <a:rPr lang="fr-BE" sz="1800" dirty="0"/>
              <a:t>Secteurs spéciaux (5.382.000€ HTVA Travaux/431.000€ HTVA Fournitures et services)</a:t>
            </a:r>
          </a:p>
          <a:p>
            <a:pPr marL="457200" lvl="1" indent="0" algn="just">
              <a:buNone/>
            </a:pPr>
            <a:endParaRPr lang="fr-BE" sz="1800" dirty="0"/>
          </a:p>
          <a:p>
            <a:pPr lvl="1" algn="just">
              <a:buFont typeface="Wingdings" panose="05000000000000000000" pitchFamily="2" charset="2"/>
              <a:buChar char="Ø"/>
            </a:pPr>
            <a:r>
              <a:rPr lang="fr-BE" sz="1800" dirty="0"/>
              <a:t>Pour tout dépôt de demandes de participation, qualifications et/ou offres</a:t>
            </a:r>
          </a:p>
          <a:p>
            <a:pPr marL="457200" lvl="1" indent="0" algn="just">
              <a:buNone/>
            </a:pPr>
            <a:r>
              <a:rPr lang="fr-BE" sz="1800" dirty="0">
                <a:sym typeface="Wingdings" panose="05000000000000000000" pitchFamily="2" charset="2"/>
              </a:rPr>
              <a:t>	 </a:t>
            </a:r>
            <a:r>
              <a:rPr lang="fr-BE" sz="1800" dirty="0" err="1">
                <a:sym typeface="Wingdings" panose="05000000000000000000" pitchFamily="2" charset="2"/>
              </a:rPr>
              <a:t>Exc</a:t>
            </a:r>
            <a:r>
              <a:rPr lang="fr-BE" sz="1800" dirty="0">
                <a:sym typeface="Wingdings" panose="05000000000000000000" pitchFamily="2" charset="2"/>
              </a:rPr>
              <a:t>° : </a:t>
            </a:r>
          </a:p>
          <a:p>
            <a:pPr marL="1314450" lvl="2" indent="-400050" algn="just">
              <a:buFont typeface="+mj-lt"/>
              <a:buAutoNum type="romanLcPeriod"/>
            </a:pPr>
            <a:r>
              <a:rPr lang="fr-BE" sz="1400" dirty="0"/>
              <a:t>les PNSPP avec un seul soumissionnaire ou urgence impérieuse (art. 38 AR passation)</a:t>
            </a:r>
          </a:p>
          <a:p>
            <a:pPr marL="1314450" lvl="2" indent="-400050" algn="just">
              <a:buFont typeface="+mj-lt"/>
              <a:buAutoNum type="romanLcPeriod"/>
            </a:pPr>
            <a:r>
              <a:rPr lang="fr-BE" sz="1400" dirty="0"/>
              <a:t>Marchés subséquents d’un accord-cadre</a:t>
            </a:r>
          </a:p>
          <a:p>
            <a:pPr marL="1314450" lvl="2" indent="-400050" algn="just">
              <a:buFont typeface="+mj-lt"/>
              <a:buAutoNum type="romanLcPeriod"/>
            </a:pPr>
            <a:r>
              <a:rPr lang="fr-BE" sz="1400" dirty="0">
                <a:sym typeface="Wingdings" panose="05000000000000000000" pitchFamily="2" charset="2"/>
              </a:rPr>
              <a:t>en secteurs spéciaux, pour les entités adjudicatrices qui ne sont pas des PA</a:t>
            </a:r>
          </a:p>
          <a:p>
            <a:pPr marL="914400" lvl="2" indent="0" algn="just">
              <a:buNone/>
            </a:pPr>
            <a:endParaRPr lang="fr-BE" sz="1400" dirty="0">
              <a:sym typeface="Wingdings" panose="05000000000000000000" pitchFamily="2" charset="2"/>
            </a:endParaRPr>
          </a:p>
          <a:p>
            <a:pPr lvl="1" algn="just">
              <a:buFont typeface="Wingdings" panose="05000000000000000000" pitchFamily="2" charset="2"/>
              <a:buChar char="Ø"/>
            </a:pPr>
            <a:r>
              <a:rPr lang="fr-BE" sz="1800" dirty="0">
                <a:sym typeface="Wingdings" panose="05000000000000000000" pitchFamily="2" charset="2"/>
              </a:rPr>
              <a:t>Pas de DUME dans les concessions mais un DPP (</a:t>
            </a:r>
            <a:r>
              <a:rPr lang="fr-FR" sz="1800" dirty="0">
                <a:sym typeface="Wingdings" panose="05000000000000000000" pitchFamily="2" charset="2"/>
              </a:rPr>
              <a:t>Document de preuve provisoire)</a:t>
            </a:r>
            <a:endParaRPr lang="fr-BE" sz="1800" dirty="0">
              <a:sym typeface="Wingdings" panose="05000000000000000000" pitchFamily="2" charset="2"/>
            </a:endParaRPr>
          </a:p>
          <a:p>
            <a:pPr marL="457200" lvl="1" indent="0" algn="just">
              <a:buNone/>
            </a:pPr>
            <a:endParaRPr lang="fr-BE" sz="1800" dirty="0"/>
          </a:p>
        </p:txBody>
      </p:sp>
    </p:spTree>
    <p:extLst>
      <p:ext uri="{BB962C8B-B14F-4D97-AF65-F5344CB8AC3E}">
        <p14:creationId xmlns:p14="http://schemas.microsoft.com/office/powerpoint/2010/main" val="407955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838200" y="1895912"/>
            <a:ext cx="10515600" cy="4538444"/>
          </a:xfrm>
        </p:spPr>
        <p:txBody>
          <a:bodyPr>
            <a:normAutofit lnSpcReduction="10000"/>
          </a:bodyPr>
          <a:lstStyle/>
          <a:p>
            <a:pPr>
              <a:buFont typeface="Wingdings" panose="05000000000000000000" pitchFamily="2" charset="2"/>
              <a:buChar char="Ø"/>
            </a:pPr>
            <a:r>
              <a:rPr lang="fr-BE" sz="2000" dirty="0"/>
              <a:t>Quand, dans quelles procédures et comment le DUME doit-il être utilisé ?</a:t>
            </a:r>
          </a:p>
          <a:p>
            <a:pPr marL="0" indent="0">
              <a:buNone/>
            </a:pPr>
            <a:endParaRPr lang="fr-BE" sz="2000" dirty="0"/>
          </a:p>
          <a:p>
            <a:pPr lvl="1" algn="just">
              <a:buFont typeface="Wingdings" panose="05000000000000000000" pitchFamily="2" charset="2"/>
              <a:buChar char="Ø"/>
            </a:pPr>
            <a:r>
              <a:rPr lang="fr-BE" sz="1800" dirty="0"/>
              <a:t>Uniquement utilisable sous format électronique (art. 73 §2 Loi)</a:t>
            </a:r>
          </a:p>
          <a:p>
            <a:pPr lvl="2" algn="just">
              <a:buFont typeface="Courier New" panose="02070309020205020404" pitchFamily="49" charset="0"/>
              <a:buChar char="o"/>
            </a:pPr>
            <a:r>
              <a:rPr lang="fr-BE" sz="1400" dirty="0"/>
              <a:t>Période transitoire entre 2016 et 2018 avec papier accepté</a:t>
            </a:r>
          </a:p>
          <a:p>
            <a:pPr lvl="2" algn="just">
              <a:buFont typeface="Courier New" panose="02070309020205020404" pitchFamily="49" charset="0"/>
              <a:buChar char="o"/>
            </a:pPr>
            <a:r>
              <a:rPr lang="fr-BE" sz="1400" dirty="0"/>
              <a:t>Déposer deux DUME </a:t>
            </a:r>
            <a:r>
              <a:rPr lang="fr-BE" sz="1400" dirty="0" err="1"/>
              <a:t>pdf</a:t>
            </a:r>
            <a:r>
              <a:rPr lang="fr-BE" sz="1400" dirty="0"/>
              <a:t> et xml peut être utile</a:t>
            </a:r>
          </a:p>
          <a:p>
            <a:pPr lvl="1" algn="just">
              <a:buFont typeface="Wingdings" panose="05000000000000000000" pitchFamily="2" charset="2"/>
              <a:buChar char="Ø"/>
            </a:pPr>
            <a:r>
              <a:rPr lang="fr-BE" sz="1800" dirty="0"/>
              <a:t>Faculté de renverser l’analyse des offres en PO (art. 66 §2 Loi):</a:t>
            </a:r>
          </a:p>
          <a:p>
            <a:pPr marL="1314450" lvl="2" indent="-400050" algn="just">
              <a:buFont typeface="+mj-lt"/>
              <a:buAutoNum type="romanLcPeriod"/>
            </a:pPr>
            <a:r>
              <a:rPr lang="fr-BE" sz="1400" dirty="0"/>
              <a:t>Contrôle du DUME sans vérifier les justificatifs</a:t>
            </a:r>
          </a:p>
          <a:p>
            <a:pPr marL="1314450" lvl="2" indent="-400050" algn="just">
              <a:buFont typeface="+mj-lt"/>
              <a:buAutoNum type="romanLcPeriod"/>
            </a:pPr>
            <a:r>
              <a:rPr lang="fr-BE" sz="1400" dirty="0"/>
              <a:t>Contrôle de l’absence de dettes fiscales et sociales</a:t>
            </a:r>
          </a:p>
          <a:p>
            <a:pPr lvl="3" algn="just">
              <a:buFont typeface="Courier New" panose="02070309020205020404" pitchFamily="49" charset="0"/>
              <a:buChar char="o"/>
            </a:pPr>
            <a:r>
              <a:rPr lang="fr-BE" sz="1200" dirty="0"/>
              <a:t>Via TELEMARC ou autre si cela est accessible</a:t>
            </a:r>
          </a:p>
          <a:p>
            <a:pPr lvl="3" algn="just">
              <a:buFont typeface="Courier New" panose="02070309020205020404" pitchFamily="49" charset="0"/>
              <a:buChar char="o"/>
            </a:pPr>
            <a:r>
              <a:rPr lang="fr-BE" sz="1200" dirty="0"/>
              <a:t>Sur attestations jointes à l’offre si pas possible</a:t>
            </a:r>
          </a:p>
          <a:p>
            <a:pPr lvl="3" algn="just">
              <a:buFont typeface="Courier New" panose="02070309020205020404" pitchFamily="49" charset="0"/>
              <a:buChar char="o"/>
            </a:pPr>
            <a:r>
              <a:rPr lang="fr-BE" sz="1200" dirty="0"/>
              <a:t>Vérification dans les 20 jours du dépôt de l’offre - art. 63 §2 AR passation</a:t>
            </a:r>
          </a:p>
          <a:p>
            <a:pPr marL="1314450" lvl="2" indent="-400050" algn="just">
              <a:buFont typeface="+mj-lt"/>
              <a:buAutoNum type="romanLcPeriod"/>
            </a:pPr>
            <a:r>
              <a:rPr lang="fr-BE" sz="1400" dirty="0"/>
              <a:t>Evaluation des offres et détermination de l’attributaire pressenti</a:t>
            </a:r>
          </a:p>
          <a:p>
            <a:pPr marL="1314450" lvl="2" indent="-400050" algn="just">
              <a:buFont typeface="+mj-lt"/>
              <a:buAutoNum type="romanLcPeriod"/>
            </a:pPr>
            <a:r>
              <a:rPr lang="fr-BE" sz="1400" dirty="0"/>
              <a:t>(obligation de) vérification des motifs d’exclusion et de la SQ chez l’attributaire pressenti</a:t>
            </a:r>
          </a:p>
          <a:p>
            <a:pPr marL="1314450" lvl="2" indent="-400050" algn="just">
              <a:buFont typeface="+mj-lt"/>
              <a:buAutoNum type="romanLcPeriod"/>
            </a:pPr>
            <a:r>
              <a:rPr lang="fr-BE" sz="1400" dirty="0"/>
              <a:t>Attribution</a:t>
            </a:r>
          </a:p>
          <a:p>
            <a:pPr lvl="1" algn="just">
              <a:buFont typeface="Wingdings" panose="05000000000000000000" pitchFamily="2" charset="2"/>
              <a:buChar char="Ø"/>
            </a:pPr>
            <a:r>
              <a:rPr lang="fr-BE" sz="1800" dirty="0"/>
              <a:t>Intérêt limité en procédures en deux phases: contrôle dès la 1</a:t>
            </a:r>
            <a:r>
              <a:rPr lang="fr-BE" sz="1800" baseline="30000" dirty="0"/>
              <a:t>re</a:t>
            </a:r>
            <a:r>
              <a:rPr lang="fr-BE" sz="1800" dirty="0"/>
              <a:t> phase</a:t>
            </a:r>
          </a:p>
        </p:txBody>
      </p:sp>
    </p:spTree>
    <p:extLst>
      <p:ext uri="{BB962C8B-B14F-4D97-AF65-F5344CB8AC3E}">
        <p14:creationId xmlns:p14="http://schemas.microsoft.com/office/powerpoint/2010/main" val="3368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838200" y="1895912"/>
            <a:ext cx="10515600" cy="4538444"/>
          </a:xfrm>
        </p:spPr>
        <p:txBody>
          <a:bodyPr>
            <a:normAutofit/>
          </a:bodyPr>
          <a:lstStyle/>
          <a:p>
            <a:pPr>
              <a:buFont typeface="Wingdings" panose="05000000000000000000" pitchFamily="2" charset="2"/>
              <a:buChar char="Ø"/>
            </a:pPr>
            <a:r>
              <a:rPr lang="fr-BE" sz="2000" dirty="0"/>
              <a:t>Quand, dans quelles procédures et comment le DUME doit-il être utilisé ?</a:t>
            </a:r>
          </a:p>
          <a:p>
            <a:pPr marL="0" indent="0">
              <a:buNone/>
            </a:pPr>
            <a:endParaRPr lang="fr-BE" sz="2000" dirty="0"/>
          </a:p>
          <a:p>
            <a:pPr lvl="1" algn="just">
              <a:buFont typeface="Wingdings" panose="05000000000000000000" pitchFamily="2" charset="2"/>
              <a:buChar char="Ø"/>
            </a:pPr>
            <a:r>
              <a:rPr lang="fr-BE" sz="1800" dirty="0"/>
              <a:t>Faculté de demander les justificatifs à tout moment (art 73 §3 Loi), avec au moins une dernière mise à jour avant attribution</a:t>
            </a:r>
          </a:p>
          <a:p>
            <a:pPr lvl="1" algn="just">
              <a:buFont typeface="Wingdings" panose="05000000000000000000" pitchFamily="2" charset="2"/>
              <a:buChar char="Ø"/>
            </a:pPr>
            <a:r>
              <a:rPr lang="fr-BE" sz="1800" dirty="0"/>
              <a:t>Faculté de demander de compléter ou expliciter les certificats reçus (art. 73 §3 Loi)</a:t>
            </a:r>
          </a:p>
          <a:p>
            <a:pPr lvl="1" algn="just">
              <a:buFont typeface="Wingdings" panose="05000000000000000000" pitchFamily="2" charset="2"/>
              <a:buChar char="Ø"/>
            </a:pPr>
            <a:r>
              <a:rPr lang="fr-BE" sz="1800" dirty="0"/>
              <a:t>Pas d’obligation de transmettre les justificatifs (art. 73 §4 Loi) si:</a:t>
            </a:r>
          </a:p>
          <a:p>
            <a:pPr marL="1314450" lvl="2" indent="-400050" algn="just">
              <a:buFont typeface="+mj-lt"/>
              <a:buAutoNum type="romanLcPeriod"/>
            </a:pPr>
            <a:r>
              <a:rPr lang="fr-BE" sz="1400" dirty="0"/>
              <a:t> base de données online et gratuite en UE </a:t>
            </a:r>
          </a:p>
          <a:p>
            <a:pPr marL="1314450" lvl="2" indent="-400050" algn="just">
              <a:buFont typeface="+mj-lt"/>
              <a:buAutoNum type="romanLcPeriod"/>
            </a:pPr>
            <a:r>
              <a:rPr lang="fr-BE" sz="1400" dirty="0"/>
              <a:t>Justificatifs encore valables déjà transmis au PA dans une autre procédure (à identifier) (+ à copier/coller dans le nouveau DUME)</a:t>
            </a:r>
            <a:endParaRPr lang="fr-BE" sz="1800" dirty="0"/>
          </a:p>
          <a:p>
            <a:pPr marL="457200" lvl="1" indent="0" algn="just">
              <a:buNone/>
            </a:pPr>
            <a:endParaRPr lang="fr-BE" sz="1800" dirty="0"/>
          </a:p>
        </p:txBody>
      </p:sp>
    </p:spTree>
    <p:extLst>
      <p:ext uri="{BB962C8B-B14F-4D97-AF65-F5344CB8AC3E}">
        <p14:creationId xmlns:p14="http://schemas.microsoft.com/office/powerpoint/2010/main" val="253542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779477" y="1895912"/>
            <a:ext cx="10515600" cy="4538444"/>
          </a:xfrm>
        </p:spPr>
        <p:txBody>
          <a:bodyPr>
            <a:normAutofit fontScale="92500" lnSpcReduction="20000"/>
          </a:bodyPr>
          <a:lstStyle/>
          <a:p>
            <a:pPr>
              <a:buFont typeface="Wingdings" panose="05000000000000000000" pitchFamily="2" charset="2"/>
              <a:buChar char="Ø"/>
            </a:pPr>
            <a:r>
              <a:rPr lang="fr-BE" sz="2000" dirty="0"/>
              <a:t>Qui doit remplir le DUME ?</a:t>
            </a:r>
          </a:p>
          <a:p>
            <a:pPr>
              <a:buFont typeface="Wingdings" panose="05000000000000000000" pitchFamily="2" charset="2"/>
              <a:buChar char="Ø"/>
            </a:pPr>
            <a:endParaRPr lang="fr-BE" sz="2000" dirty="0"/>
          </a:p>
          <a:p>
            <a:pPr marL="457200" indent="-457200">
              <a:buAutoNum type="arabicParenR"/>
            </a:pPr>
            <a:r>
              <a:rPr lang="fr-BE" sz="2000" dirty="0"/>
              <a:t>Le candidat ou soumissionnaire</a:t>
            </a:r>
          </a:p>
          <a:p>
            <a:pPr marL="457200" indent="-457200">
              <a:buAutoNum type="arabicParenR"/>
            </a:pPr>
            <a:r>
              <a:rPr lang="fr-BE" sz="2000" dirty="0"/>
              <a:t>Tous les membres du groupement: 1 DUME distinct par membre</a:t>
            </a:r>
          </a:p>
          <a:p>
            <a:pPr marL="457200" indent="-457200">
              <a:buAutoNum type="arabicParenR"/>
            </a:pPr>
            <a:r>
              <a:rPr lang="fr-BE" sz="2000" dirty="0"/>
              <a:t>Et tous tiers auquel il est recouru à la capacité: 1 DUME distinct par tiers (+ lettre d’engagement)</a:t>
            </a:r>
          </a:p>
          <a:p>
            <a:pPr marL="457200" indent="-457200">
              <a:buAutoNum type="arabicParenR"/>
            </a:pPr>
            <a:r>
              <a:rPr lang="fr-BE" sz="2000" dirty="0"/>
              <a:t>Et tout sous-traitant auquel il n’est pas recouru à la capacité si demandé par le CSC (art. 12/1 al. 4 AR 14/01/13 pour les MP sensibles à la fraude)</a:t>
            </a:r>
          </a:p>
          <a:p>
            <a:pPr marL="457200" indent="-457200">
              <a:buAutoNum type="arabicParenR"/>
            </a:pPr>
            <a:r>
              <a:rPr lang="fr-BE" sz="2000" dirty="0"/>
              <a:t>Quid des membres des organes de direction, gestion et surveillance?</a:t>
            </a:r>
          </a:p>
          <a:p>
            <a:pPr lvl="1">
              <a:buFont typeface="Courier New" panose="02070309020205020404" pitchFamily="49" charset="0"/>
              <a:buChar char="o"/>
            </a:pPr>
            <a:r>
              <a:rPr lang="fr-BE" sz="1800" dirty="0"/>
              <a:t>Soumis aux motifs d’exclusion obligatoires en MP UE (art. 67 Loi)</a:t>
            </a:r>
          </a:p>
          <a:p>
            <a:pPr lvl="1">
              <a:buFont typeface="Courier New" panose="02070309020205020404" pitchFamily="49" charset="0"/>
              <a:buChar char="o"/>
            </a:pPr>
            <a:r>
              <a:rPr lang="fr-BE" sz="1800" dirty="0"/>
              <a:t>Peuvent être soumis aux motifs d’exclusion facultatifs (art. 69 Loi)</a:t>
            </a:r>
          </a:p>
          <a:p>
            <a:pPr lvl="1">
              <a:buFont typeface="Courier New" panose="02070309020205020404" pitchFamily="49" charset="0"/>
              <a:buChar char="o"/>
            </a:pPr>
            <a:r>
              <a:rPr lang="fr-BE" sz="1800" dirty="0"/>
              <a:t>Visé par le DUME du soumissionnaire - pas de DUME séparé</a:t>
            </a:r>
          </a:p>
          <a:p>
            <a:pPr marL="342900" indent="-342900">
              <a:buFont typeface="+mj-lt"/>
              <a:buAutoNum type="arabicParenR"/>
            </a:pPr>
            <a:r>
              <a:rPr lang="fr-BE" sz="1900" dirty="0"/>
              <a:t>Quid de la signature pour les tiers? (exigence mentionnée sur le modèle – Partie II C)</a:t>
            </a:r>
          </a:p>
        </p:txBody>
      </p:sp>
    </p:spTree>
    <p:extLst>
      <p:ext uri="{BB962C8B-B14F-4D97-AF65-F5344CB8AC3E}">
        <p14:creationId xmlns:p14="http://schemas.microsoft.com/office/powerpoint/2010/main" val="58775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a:xfrm>
            <a:off x="838200" y="843696"/>
            <a:ext cx="10515600" cy="917372"/>
          </a:xfrm>
        </p:spPr>
        <p:txBody>
          <a:bodyPr anchor="b">
            <a:normAutofit/>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sz="half" idx="1"/>
          </p:nvPr>
        </p:nvSpPr>
        <p:spPr>
          <a:xfrm>
            <a:off x="838200" y="2086707"/>
            <a:ext cx="2773218" cy="4090255"/>
          </a:xfrm>
        </p:spPr>
        <p:txBody>
          <a:bodyPr>
            <a:normAutofit/>
          </a:bodyPr>
          <a:lstStyle/>
          <a:p>
            <a:pPr>
              <a:buFont typeface="Wingdings" panose="05000000000000000000" pitchFamily="2" charset="2"/>
              <a:buChar char="Ø"/>
            </a:pPr>
            <a:r>
              <a:rPr lang="fr-BE"/>
              <a:t>Qui doit remplir le DUME ?</a:t>
            </a:r>
          </a:p>
          <a:p>
            <a:pPr marL="0" indent="0">
              <a:buNone/>
            </a:pPr>
            <a:endParaRPr lang="fr-BE"/>
          </a:p>
          <a:p>
            <a:pPr marL="0" indent="0">
              <a:buNone/>
            </a:pPr>
            <a:r>
              <a:rPr lang="fr-BE"/>
              <a:t>Instructions pour les tiers </a:t>
            </a:r>
          </a:p>
          <a:p>
            <a:pPr marL="0" indent="0">
              <a:buNone/>
            </a:pPr>
            <a:r>
              <a:rPr lang="fr-BE"/>
              <a:t>dont la capacité est invoquée</a:t>
            </a:r>
          </a:p>
        </p:txBody>
      </p:sp>
      <p:pic>
        <p:nvPicPr>
          <p:cNvPr id="5" name="Image 4">
            <a:extLst>
              <a:ext uri="{FF2B5EF4-FFF2-40B4-BE49-F238E27FC236}">
                <a16:creationId xmlns:a16="http://schemas.microsoft.com/office/drawing/2014/main" id="{9855850F-D34D-41AC-8421-6AE862E9BF11}"/>
              </a:ext>
            </a:extLst>
          </p:cNvPr>
          <p:cNvPicPr>
            <a:picLocks noChangeAspect="1"/>
          </p:cNvPicPr>
          <p:nvPr/>
        </p:nvPicPr>
        <p:blipFill rotWithShape="1">
          <a:blip r:embed="rId2"/>
          <a:srcRect l="20075" t="21280" r="21743" b="50000"/>
          <a:stretch/>
        </p:blipFill>
        <p:spPr>
          <a:xfrm>
            <a:off x="3703782" y="2346036"/>
            <a:ext cx="8229600" cy="3243123"/>
          </a:xfrm>
          <a:prstGeom prst="rect">
            <a:avLst/>
          </a:prstGeom>
          <a:noFill/>
        </p:spPr>
      </p:pic>
      <p:sp>
        <p:nvSpPr>
          <p:cNvPr id="4" name="Ellipse 3">
            <a:extLst>
              <a:ext uri="{FF2B5EF4-FFF2-40B4-BE49-F238E27FC236}">
                <a16:creationId xmlns:a16="http://schemas.microsoft.com/office/drawing/2014/main" id="{67905908-A4D8-4F0A-81E5-ACC09AFE2A1F}"/>
              </a:ext>
            </a:extLst>
          </p:cNvPr>
          <p:cNvSpPr/>
          <p:nvPr/>
        </p:nvSpPr>
        <p:spPr>
          <a:xfrm>
            <a:off x="5872294" y="4211273"/>
            <a:ext cx="444616" cy="192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109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a:xfrm>
            <a:off x="838200" y="843696"/>
            <a:ext cx="10515600" cy="917372"/>
          </a:xfrm>
        </p:spPr>
        <p:txBody>
          <a:bodyPr anchor="b">
            <a:normAutofit/>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sz="half" idx="1"/>
          </p:nvPr>
        </p:nvSpPr>
        <p:spPr>
          <a:xfrm>
            <a:off x="838200" y="2086707"/>
            <a:ext cx="2773218" cy="4090255"/>
          </a:xfrm>
        </p:spPr>
        <p:txBody>
          <a:bodyPr>
            <a:normAutofit/>
          </a:bodyPr>
          <a:lstStyle/>
          <a:p>
            <a:pPr>
              <a:buFont typeface="Wingdings" panose="05000000000000000000" pitchFamily="2" charset="2"/>
              <a:buChar char="Ø"/>
            </a:pPr>
            <a:r>
              <a:rPr lang="fr-BE" dirty="0"/>
              <a:t>Qui doit remplir le DUME ?</a:t>
            </a:r>
          </a:p>
          <a:p>
            <a:pPr marL="0" indent="0">
              <a:buNone/>
            </a:pPr>
            <a:endParaRPr lang="fr-BE" dirty="0"/>
          </a:p>
          <a:p>
            <a:pPr marL="0" indent="0">
              <a:buNone/>
            </a:pPr>
            <a:r>
              <a:rPr lang="fr-BE" dirty="0"/>
              <a:t>Instructions pour les tiers </a:t>
            </a:r>
          </a:p>
          <a:p>
            <a:pPr marL="0" indent="0">
              <a:buNone/>
            </a:pPr>
            <a:r>
              <a:rPr lang="fr-BE" dirty="0"/>
              <a:t>dont la capacité n’est pas invoquée</a:t>
            </a:r>
          </a:p>
        </p:txBody>
      </p:sp>
      <p:pic>
        <p:nvPicPr>
          <p:cNvPr id="6" name="Image 5">
            <a:extLst>
              <a:ext uri="{FF2B5EF4-FFF2-40B4-BE49-F238E27FC236}">
                <a16:creationId xmlns:a16="http://schemas.microsoft.com/office/drawing/2014/main" id="{32549D44-6667-4CF4-9B7E-FABE64B7B60B}"/>
              </a:ext>
            </a:extLst>
          </p:cNvPr>
          <p:cNvPicPr>
            <a:picLocks noChangeAspect="1"/>
          </p:cNvPicPr>
          <p:nvPr/>
        </p:nvPicPr>
        <p:blipFill rotWithShape="1">
          <a:blip r:embed="rId2"/>
          <a:srcRect l="20533" t="51924" r="25734" b="17341"/>
          <a:stretch/>
        </p:blipFill>
        <p:spPr>
          <a:xfrm>
            <a:off x="3692119" y="2549237"/>
            <a:ext cx="8497371" cy="2733964"/>
          </a:xfrm>
          <a:prstGeom prst="rect">
            <a:avLst/>
          </a:prstGeom>
        </p:spPr>
      </p:pic>
    </p:spTree>
    <p:extLst>
      <p:ext uri="{BB962C8B-B14F-4D97-AF65-F5344CB8AC3E}">
        <p14:creationId xmlns:p14="http://schemas.microsoft.com/office/powerpoint/2010/main" val="255826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2) COMMENT COMPLETER LE DUME</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fontScale="92500" lnSpcReduction="20000"/>
          </a:bodyPr>
          <a:lstStyle/>
          <a:p>
            <a:pPr lvl="1">
              <a:buFont typeface="Wingdings" panose="05000000000000000000" pitchFamily="2" charset="2"/>
              <a:buChar char="Ø"/>
            </a:pPr>
            <a:r>
              <a:rPr lang="fr-BE" sz="2600" dirty="0"/>
              <a:t>Les points d’attention pour les pouvoirs adjudicateurs</a:t>
            </a:r>
          </a:p>
          <a:p>
            <a:pPr marL="914400" lvl="2" indent="0">
              <a:buNone/>
            </a:pPr>
            <a:endParaRPr lang="fr-BE" dirty="0"/>
          </a:p>
          <a:p>
            <a:pPr lvl="2">
              <a:buFont typeface="Wingdings" panose="05000000000000000000" pitchFamily="2" charset="2"/>
              <a:buChar char="Ø"/>
            </a:pPr>
            <a:r>
              <a:rPr lang="fr-BE" dirty="0"/>
              <a:t>Le DUME est exclusivement électronique</a:t>
            </a:r>
          </a:p>
          <a:p>
            <a:pPr lvl="2">
              <a:buFont typeface="Wingdings" panose="05000000000000000000" pitchFamily="2" charset="2"/>
              <a:buChar char="Ø"/>
            </a:pPr>
            <a:r>
              <a:rPr lang="fr-BE" dirty="0"/>
              <a:t>Le DUME doit être généré électroniquement et prérempli par le PA</a:t>
            </a:r>
          </a:p>
          <a:p>
            <a:pPr lvl="2">
              <a:buFont typeface="Wingdings" panose="05000000000000000000" pitchFamily="2" charset="2"/>
              <a:buChar char="Ø"/>
            </a:pPr>
            <a:r>
              <a:rPr lang="fr-BE" dirty="0"/>
              <a:t>Via un traitement de texte informatique ou via E-Procurement</a:t>
            </a:r>
          </a:p>
          <a:p>
            <a:pPr lvl="3">
              <a:buFont typeface="Wingdings" panose="05000000000000000000" pitchFamily="2" charset="2"/>
              <a:buChar char="Ø"/>
            </a:pPr>
            <a:r>
              <a:rPr lang="fr-BE" sz="1700" dirty="0"/>
              <a:t>Partie I sera automatiquement complétée si avis UE</a:t>
            </a:r>
          </a:p>
          <a:p>
            <a:pPr lvl="3">
              <a:buFont typeface="Wingdings" panose="05000000000000000000" pitchFamily="2" charset="2"/>
              <a:buChar char="Ø"/>
            </a:pPr>
            <a:r>
              <a:rPr lang="fr-BE" sz="1700" dirty="0"/>
              <a:t>Différence ME EU / belges: « motif d’exclusion relatif à l’emploi d’immigrants en situation irrégulière »</a:t>
            </a:r>
          </a:p>
          <a:p>
            <a:pPr marL="1371600" lvl="3" indent="0">
              <a:buNone/>
            </a:pPr>
            <a:endParaRPr lang="fr-BE" sz="1700" dirty="0"/>
          </a:p>
          <a:p>
            <a:pPr lvl="2">
              <a:buFont typeface="Wingdings" panose="05000000000000000000" pitchFamily="2" charset="2"/>
              <a:buChar char="Ø"/>
            </a:pPr>
            <a:r>
              <a:rPr lang="fr-BE" dirty="0"/>
              <a:t>Obligation de fixer les lignes directrices pour remplir le DUME:</a:t>
            </a:r>
          </a:p>
          <a:p>
            <a:pPr lvl="3">
              <a:buFont typeface="Courier New" panose="02070309020205020404" pitchFamily="49" charset="0"/>
              <a:buChar char="o"/>
            </a:pPr>
            <a:r>
              <a:rPr lang="fr-BE" sz="1700" dirty="0"/>
              <a:t>Soit,  dans l’avis (</a:t>
            </a:r>
            <a:r>
              <a:rPr lang="fr-FR" sz="1700" dirty="0"/>
              <a:t>Section VI.VI.3) " Informations complémentaires. »</a:t>
            </a:r>
          </a:p>
          <a:p>
            <a:pPr lvl="3">
              <a:buFont typeface="Courier New" panose="02070309020205020404" pitchFamily="49" charset="0"/>
              <a:buChar char="o"/>
            </a:pPr>
            <a:r>
              <a:rPr lang="fr-FR" sz="1700" dirty="0"/>
              <a:t>Soit dans le </a:t>
            </a:r>
            <a:r>
              <a:rPr lang="fr-BE" sz="1700" dirty="0"/>
              <a:t>CSC (art. 38 §1er AR passation)</a:t>
            </a:r>
          </a:p>
          <a:p>
            <a:pPr marL="1371600" lvl="3" indent="0">
              <a:buNone/>
            </a:pPr>
            <a:endParaRPr lang="fr-BE" sz="1700" dirty="0">
              <a:highlight>
                <a:srgbClr val="FFFF00"/>
              </a:highlight>
            </a:endParaRPr>
          </a:p>
          <a:p>
            <a:pPr marL="0" indent="0">
              <a:buNone/>
            </a:pPr>
            <a:endParaRPr lang="fr-BE" dirty="0"/>
          </a:p>
        </p:txBody>
      </p:sp>
    </p:spTree>
    <p:extLst>
      <p:ext uri="{BB962C8B-B14F-4D97-AF65-F5344CB8AC3E}">
        <p14:creationId xmlns:p14="http://schemas.microsoft.com/office/powerpoint/2010/main" val="145935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4B97F53-3889-9548-B6EF-FB806B5ED701}"/>
              </a:ext>
            </a:extLst>
          </p:cNvPr>
          <p:cNvSpPr>
            <a:spLocks noGrp="1"/>
          </p:cNvSpPr>
          <p:nvPr>
            <p:ph type="ctrTitle"/>
          </p:nvPr>
        </p:nvSpPr>
        <p:spPr/>
        <p:txBody>
          <a:bodyPr/>
          <a:lstStyle/>
          <a:p>
            <a:r>
              <a:rPr lang="fr-FR" dirty="0"/>
              <a:t>LE DOCUMENT UNIQUE DE MARCHÉ EUROPÉEN en pratique</a:t>
            </a:r>
          </a:p>
        </p:txBody>
      </p:sp>
      <p:sp>
        <p:nvSpPr>
          <p:cNvPr id="5" name="Sous-titre 4">
            <a:extLst>
              <a:ext uri="{FF2B5EF4-FFF2-40B4-BE49-F238E27FC236}">
                <a16:creationId xmlns:a16="http://schemas.microsoft.com/office/drawing/2014/main" id="{F65F98C2-FBBE-B745-BE75-A46235EA8B7F}"/>
              </a:ext>
            </a:extLst>
          </p:cNvPr>
          <p:cNvSpPr>
            <a:spLocks noGrp="1"/>
          </p:cNvSpPr>
          <p:nvPr>
            <p:ph type="subTitle" idx="1"/>
          </p:nvPr>
        </p:nvSpPr>
        <p:spPr/>
        <p:txBody>
          <a:bodyPr>
            <a:normAutofit lnSpcReduction="10000"/>
          </a:bodyPr>
          <a:lstStyle/>
          <a:p>
            <a:endParaRPr lang="fr-BE" dirty="0"/>
          </a:p>
          <a:p>
            <a:r>
              <a:rPr lang="fr-BE" dirty="0"/>
              <a:t>Webinaire ESCALA</a:t>
            </a:r>
          </a:p>
          <a:p>
            <a:r>
              <a:rPr lang="fr-BE"/>
              <a:t>14 décembre 2021 </a:t>
            </a:r>
            <a:r>
              <a:rPr lang="fr-BE" dirty="0"/>
              <a:t>– Gauthier ERVYN – Avocat</a:t>
            </a:r>
          </a:p>
          <a:p>
            <a:r>
              <a:rPr lang="fr-BE" dirty="0"/>
              <a:t>Avec la collaboration de Nicolas DANGRIAUX</a:t>
            </a:r>
          </a:p>
        </p:txBody>
      </p:sp>
    </p:spTree>
    <p:extLst>
      <p:ext uri="{BB962C8B-B14F-4D97-AF65-F5344CB8AC3E}">
        <p14:creationId xmlns:p14="http://schemas.microsoft.com/office/powerpoint/2010/main" val="129918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2) COMMENT COMPLETER LE DUME</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a:bodyPr>
          <a:lstStyle/>
          <a:p>
            <a:pPr lvl="1">
              <a:buFont typeface="Wingdings" panose="05000000000000000000" pitchFamily="2" charset="2"/>
              <a:buChar char="Ø"/>
            </a:pPr>
            <a:r>
              <a:rPr lang="fr-BE" sz="2600" dirty="0"/>
              <a:t>Les points d’attention pour les pouvoirs adjudicateurs</a:t>
            </a:r>
          </a:p>
          <a:p>
            <a:pPr marL="1371600" lvl="3" indent="0">
              <a:buNone/>
            </a:pPr>
            <a:endParaRPr lang="fr-BE" sz="1700" dirty="0">
              <a:highlight>
                <a:srgbClr val="FFFF00"/>
              </a:highlight>
            </a:endParaRPr>
          </a:p>
          <a:p>
            <a:pPr lvl="2">
              <a:buFont typeface="Wingdings" panose="05000000000000000000" pitchFamily="2" charset="2"/>
              <a:buChar char="Ø"/>
            </a:pPr>
            <a:r>
              <a:rPr lang="fr-BE" dirty="0"/>
              <a:t>Options concernant la partie </a:t>
            </a:r>
            <a:r>
              <a:rPr lang="fr-BE" dirty="0" err="1"/>
              <a:t>IV.a</a:t>
            </a:r>
            <a:r>
              <a:rPr lang="fr-BE" dirty="0"/>
              <a:t>  (SQ):</a:t>
            </a:r>
          </a:p>
          <a:p>
            <a:pPr lvl="3">
              <a:buFont typeface="Wingdings" panose="05000000000000000000" pitchFamily="2" charset="2"/>
              <a:buChar char="Ø"/>
            </a:pPr>
            <a:r>
              <a:rPr lang="fr-BE" sz="1700" dirty="0"/>
              <a:t>Informations précises ou « indication globale » (toujours pour les services sociaux et autres services spécifiques) </a:t>
            </a:r>
          </a:p>
          <a:p>
            <a:pPr lvl="2">
              <a:buFont typeface="Wingdings" panose="05000000000000000000" pitchFamily="2" charset="2"/>
              <a:buChar char="Ø"/>
            </a:pPr>
            <a:r>
              <a:rPr lang="fr-BE" sz="1900" dirty="0"/>
              <a:t>Partie V: réduction du nombre de candidats – uniquement pour les procédures en 2 phases (PR, PCAN, DC,…)</a:t>
            </a:r>
          </a:p>
          <a:p>
            <a:pPr lvl="2">
              <a:buFont typeface="Wingdings" panose="05000000000000000000" pitchFamily="2" charset="2"/>
              <a:buChar char="Ø"/>
            </a:pPr>
            <a:r>
              <a:rPr lang="fr-FR" sz="1900" dirty="0"/>
              <a:t>1 DUME à remplir par lot / groupe de lots suivant les critères de SQ</a:t>
            </a:r>
          </a:p>
          <a:p>
            <a:pPr lvl="2">
              <a:buFont typeface="Wingdings" panose="05000000000000000000" pitchFamily="2" charset="2"/>
              <a:buChar char="Ø"/>
            </a:pPr>
            <a:r>
              <a:rPr lang="fr-BE" sz="1900" dirty="0"/>
              <a:t>Emploi des langues: 2 DUME à générer si PA bilingue</a:t>
            </a:r>
          </a:p>
          <a:p>
            <a:pPr marL="0" indent="0">
              <a:buNone/>
            </a:pPr>
            <a:endParaRPr lang="fr-BE" dirty="0"/>
          </a:p>
        </p:txBody>
      </p:sp>
    </p:spTree>
    <p:extLst>
      <p:ext uri="{BB962C8B-B14F-4D97-AF65-F5344CB8AC3E}">
        <p14:creationId xmlns:p14="http://schemas.microsoft.com/office/powerpoint/2010/main" val="75823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2) COMMENT COMPLETER LE DUME</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a:bodyPr>
          <a:lstStyle/>
          <a:p>
            <a:pPr lvl="1">
              <a:buFont typeface="Wingdings" panose="05000000000000000000" pitchFamily="2" charset="2"/>
              <a:buChar char="Ø"/>
            </a:pPr>
            <a:r>
              <a:rPr lang="fr-BE" sz="2000" dirty="0"/>
              <a:t>Les points d’attention pour les soumissionnaires</a:t>
            </a:r>
          </a:p>
          <a:p>
            <a:pPr marL="0" indent="0">
              <a:buNone/>
            </a:pPr>
            <a:endParaRPr lang="fr-BE" dirty="0"/>
          </a:p>
          <a:p>
            <a:pPr lvl="1">
              <a:buFont typeface="Courier New" panose="02070309020205020404" pitchFamily="49" charset="0"/>
              <a:buChar char="o"/>
            </a:pPr>
            <a:r>
              <a:rPr lang="fr-BE" dirty="0"/>
              <a:t>En complétant le DUME, l’OE accepte que le PA accède aux informations officielles qui le concerne (Partie VI – déclarations finales)</a:t>
            </a:r>
          </a:p>
          <a:p>
            <a:pPr lvl="1">
              <a:buFont typeface="Courier New" panose="02070309020205020404" pitchFamily="49" charset="0"/>
              <a:buChar char="o"/>
            </a:pPr>
            <a:r>
              <a:rPr lang="fr-BE" dirty="0"/>
              <a:t>Décrire les mesures correctrices (auto-réhabilitation) éventuelles en cas de réponse « négative »</a:t>
            </a:r>
          </a:p>
        </p:txBody>
      </p:sp>
    </p:spTree>
    <p:extLst>
      <p:ext uri="{BB962C8B-B14F-4D97-AF65-F5344CB8AC3E}">
        <p14:creationId xmlns:p14="http://schemas.microsoft.com/office/powerpoint/2010/main" val="93046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2) COMMENT COMPLETER LE DUME</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a:bodyPr>
          <a:lstStyle/>
          <a:p>
            <a:pPr lvl="1">
              <a:buFont typeface="Wingdings" panose="05000000000000000000" pitchFamily="2" charset="2"/>
              <a:buChar char="Ø"/>
            </a:pPr>
            <a:r>
              <a:rPr lang="fr-BE" sz="2000" dirty="0"/>
              <a:t>Les points d’attention pour les soumissionnaires</a:t>
            </a:r>
          </a:p>
          <a:p>
            <a:pPr marL="0" indent="0">
              <a:buNone/>
            </a:pPr>
            <a:endParaRPr lang="fr-BE" dirty="0"/>
          </a:p>
          <a:p>
            <a:pPr lvl="1">
              <a:buFont typeface="Courier New" panose="02070309020205020404" pitchFamily="49" charset="0"/>
              <a:buChar char="o"/>
            </a:pPr>
            <a:r>
              <a:rPr lang="fr-BE" dirty="0"/>
              <a:t>En cas de motif d’exclusion, démontrer les mesures correctrices (mesures d’auto-réhabilitation) adoptées (art. 70 Loi)</a:t>
            </a:r>
          </a:p>
          <a:p>
            <a:pPr marL="457200" lvl="1" indent="0">
              <a:buNone/>
            </a:pPr>
            <a:endParaRPr lang="fr-BE" dirty="0"/>
          </a:p>
          <a:p>
            <a:pPr lvl="1">
              <a:buFont typeface="Courier New" panose="02070309020205020404" pitchFamily="49" charset="0"/>
              <a:buChar char="o"/>
            </a:pPr>
            <a:r>
              <a:rPr lang="fr-BE" dirty="0"/>
              <a:t>Pas de signature du DUME – signature via le rapport de dépôt électronique de l’offre</a:t>
            </a:r>
          </a:p>
        </p:txBody>
      </p:sp>
    </p:spTree>
    <p:extLst>
      <p:ext uri="{BB962C8B-B14F-4D97-AF65-F5344CB8AC3E}">
        <p14:creationId xmlns:p14="http://schemas.microsoft.com/office/powerpoint/2010/main" val="138497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a:xfrm>
            <a:off x="842105" y="844061"/>
            <a:ext cx="3929920" cy="1629507"/>
          </a:xfrm>
        </p:spPr>
        <p:txBody>
          <a:bodyPr anchor="b">
            <a:normAutofit/>
          </a:bodyPr>
          <a:lstStyle/>
          <a:p>
            <a:r>
              <a:rPr lang="fr-BE" dirty="0"/>
              <a:t>4) </a:t>
            </a:r>
            <a:r>
              <a:rPr lang="fr-FR" dirty="0"/>
              <a:t>Le DUME en pratique</a:t>
            </a:r>
            <a:br>
              <a:rPr lang="fr-FR" dirty="0"/>
            </a:br>
            <a:endParaRPr lang="fr-BE" dirty="0"/>
          </a:p>
        </p:txBody>
      </p:sp>
      <p:pic>
        <p:nvPicPr>
          <p:cNvPr id="1026" name="Picture 2" descr="Ordinateur - Picto-Dico">
            <a:extLst>
              <a:ext uri="{FF2B5EF4-FFF2-40B4-BE49-F238E27FC236}">
                <a16:creationId xmlns:a16="http://schemas.microsoft.com/office/drawing/2014/main" id="{93C75DAB-51EC-4D71-B7B2-CAA36D201F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8886" y="287681"/>
            <a:ext cx="6273114" cy="6273114"/>
          </a:xfrm>
          <a:prstGeom prst="rect">
            <a:avLst/>
          </a:prstGeom>
          <a:solidFill>
            <a:srgbClr val="FFFFFF"/>
          </a:solidFill>
        </p:spPr>
      </p:pic>
      <p:sp>
        <p:nvSpPr>
          <p:cNvPr id="3" name="Espace réservé du contenu 2">
            <a:extLst>
              <a:ext uri="{FF2B5EF4-FFF2-40B4-BE49-F238E27FC236}">
                <a16:creationId xmlns:a16="http://schemas.microsoft.com/office/drawing/2014/main" id="{9D108549-B0F3-47DF-9D0A-59A8A08AD9AE}"/>
              </a:ext>
            </a:extLst>
          </p:cNvPr>
          <p:cNvSpPr>
            <a:spLocks noGrp="1"/>
          </p:cNvSpPr>
          <p:nvPr>
            <p:ph type="body" sz="quarter" idx="10"/>
          </p:nvPr>
        </p:nvSpPr>
        <p:spPr>
          <a:xfrm>
            <a:off x="842105" y="2860766"/>
            <a:ext cx="3929920" cy="3147922"/>
          </a:xfrm>
        </p:spPr>
        <p:txBody>
          <a:bodyPr>
            <a:normAutofit/>
          </a:bodyPr>
          <a:lstStyle/>
          <a:p>
            <a:pPr marL="457200" lvl="1" indent="0">
              <a:buNone/>
            </a:pPr>
            <a:r>
              <a:rPr lang="fr-FR" sz="3600" dirty="0">
                <a:solidFill>
                  <a:srgbClr val="161D3A"/>
                </a:solidFill>
              </a:rPr>
              <a:t>Nicolas DANGRIAUX</a:t>
            </a:r>
            <a:endParaRPr lang="fr-BE" sz="3600" dirty="0">
              <a:solidFill>
                <a:srgbClr val="161D3A"/>
              </a:solidFill>
            </a:endParaRPr>
          </a:p>
        </p:txBody>
      </p:sp>
    </p:spTree>
    <p:extLst>
      <p:ext uri="{BB962C8B-B14F-4D97-AF65-F5344CB8AC3E}">
        <p14:creationId xmlns:p14="http://schemas.microsoft.com/office/powerpoint/2010/main" val="277876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5) La vérification du dume remis</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0" y="1937858"/>
            <a:ext cx="12192000" cy="3313650"/>
          </a:xfrm>
        </p:spPr>
        <p:txBody>
          <a:bodyPr>
            <a:normAutofit fontScale="62500" lnSpcReduction="20000"/>
          </a:bodyPr>
          <a:lstStyle/>
          <a:p>
            <a:pPr lvl="1">
              <a:buFont typeface="Wingdings" panose="05000000000000000000" pitchFamily="2" charset="2"/>
              <a:buChar char="Ø"/>
            </a:pPr>
            <a:r>
              <a:rPr lang="fr-BE" sz="2800" dirty="0"/>
              <a:t>Les problèmes fréquemment rencontrés</a:t>
            </a:r>
          </a:p>
          <a:p>
            <a:pPr lvl="1">
              <a:buFont typeface="Wingdings" panose="05000000000000000000" pitchFamily="2" charset="2"/>
              <a:buChar char="Ø"/>
            </a:pPr>
            <a:endParaRPr lang="fr-BE" sz="2800" dirty="0"/>
          </a:p>
          <a:p>
            <a:pPr lvl="2">
              <a:buFont typeface="Wingdings" panose="05000000000000000000" pitchFamily="2" charset="2"/>
              <a:buChar char="Ø"/>
            </a:pPr>
            <a:r>
              <a:rPr lang="fr-BE" dirty="0"/>
              <a:t>Absence de DUME ?</a:t>
            </a:r>
          </a:p>
          <a:p>
            <a:pPr lvl="2">
              <a:buFont typeface="Wingdings" panose="05000000000000000000" pitchFamily="2" charset="2"/>
              <a:buChar char="Ø"/>
            </a:pPr>
            <a:endParaRPr lang="fr-BE" dirty="0"/>
          </a:p>
          <a:p>
            <a:pPr lvl="3" algn="just">
              <a:buFont typeface="Wingdings" panose="05000000000000000000" pitchFamily="2" charset="2"/>
              <a:buChar char="Ø"/>
            </a:pPr>
            <a:r>
              <a:rPr lang="fr-BE" sz="2000" dirty="0"/>
              <a:t>Absence totale </a:t>
            </a:r>
            <a:r>
              <a:rPr lang="fr-BE" sz="2000" dirty="0">
                <a:sym typeface="Wingdings" panose="05000000000000000000" pitchFamily="2" charset="2"/>
              </a:rPr>
              <a:t> </a:t>
            </a:r>
            <a:r>
              <a:rPr lang="fr-BE" sz="2000" b="1" dirty="0">
                <a:sym typeface="Wingdings" panose="05000000000000000000" pitchFamily="2" charset="2"/>
              </a:rPr>
              <a:t>Irrégularité substantielle de l’offre </a:t>
            </a:r>
            <a:r>
              <a:rPr lang="fr-BE" sz="2000" dirty="0">
                <a:sym typeface="Wingdings" panose="05000000000000000000" pitchFamily="2" charset="2"/>
              </a:rPr>
              <a:t>au sens des articles 38 et 76, al. 4, 2° AR passation + 73 de la loi « marchés publics » (CE, arrêt n°</a:t>
            </a:r>
            <a:r>
              <a:rPr lang="fr-FR" sz="2000" dirty="0">
                <a:sym typeface="Wingdings" panose="05000000000000000000" pitchFamily="2" charset="2"/>
              </a:rPr>
              <a:t> 251.418 du 3 septembre 2021, Société Européenne de Travaux: le CE interdit à un PA de réinterroger un soumissionnaire sans DUME)</a:t>
            </a:r>
          </a:p>
          <a:p>
            <a:pPr lvl="3" algn="just">
              <a:buFont typeface="Wingdings" panose="05000000000000000000" pitchFamily="2" charset="2"/>
              <a:buChar char="Ø"/>
            </a:pPr>
            <a:r>
              <a:rPr lang="fr-BE" sz="2000" dirty="0">
                <a:sym typeface="Wingdings" panose="05000000000000000000" pitchFamily="2" charset="2"/>
              </a:rPr>
              <a:t>Même sanction pour le DUME des associés d’un groupement ou des tiers dont la capacité est invoquée (C.E. n° 242.220, 14 août 2018, </a:t>
            </a:r>
            <a:r>
              <a:rPr lang="fr-BE" sz="2000" dirty="0" err="1">
                <a:sym typeface="Wingdings" panose="05000000000000000000" pitchFamily="2" charset="2"/>
              </a:rPr>
              <a:t>Studiebureau</a:t>
            </a:r>
            <a:r>
              <a:rPr lang="fr-BE" sz="2000" dirty="0">
                <a:sym typeface="Wingdings" panose="05000000000000000000" pitchFamily="2" charset="2"/>
              </a:rPr>
              <a:t> </a:t>
            </a:r>
            <a:r>
              <a:rPr lang="fr-BE" sz="2000" dirty="0" err="1">
                <a:sym typeface="Wingdings" panose="05000000000000000000" pitchFamily="2" charset="2"/>
              </a:rPr>
              <a:t>Haegebaert</a:t>
            </a:r>
            <a:r>
              <a:rPr lang="fr-BE" sz="2000" dirty="0">
                <a:sym typeface="Wingdings" panose="05000000000000000000" pitchFamily="2" charset="2"/>
              </a:rPr>
              <a:t>; </a:t>
            </a:r>
            <a:r>
              <a:rPr lang="fr-FR" sz="2000" dirty="0">
                <a:sym typeface="Wingdings" panose="05000000000000000000" pitchFamily="2" charset="2"/>
              </a:rPr>
              <a:t>C.E. n° 242.092, 10 juillet 2018 ATD</a:t>
            </a:r>
            <a:endParaRPr lang="fr-BE" sz="2000" dirty="0">
              <a:sym typeface="Wingdings" panose="05000000000000000000" pitchFamily="2" charset="2"/>
            </a:endParaRPr>
          </a:p>
          <a:p>
            <a:pPr lvl="3" algn="just">
              <a:buFont typeface="Wingdings" panose="05000000000000000000" pitchFamily="2" charset="2"/>
              <a:buChar char="Ø"/>
            </a:pPr>
            <a:r>
              <a:rPr lang="fr-BE" sz="2000" dirty="0">
                <a:sym typeface="Wingdings" panose="05000000000000000000" pitchFamily="2" charset="2"/>
              </a:rPr>
              <a:t>Et même si les documents de SQ ont été déposés, car le DUME est relatif à la régularité (C.E. n° 245.239, 26 juillet 2019, NV COMPASS GROUP BELGILUX; </a:t>
            </a:r>
            <a:r>
              <a:rPr lang="en-US" sz="2000" dirty="0">
                <a:sym typeface="Wingdings" panose="05000000000000000000" pitchFamily="2" charset="2"/>
              </a:rPr>
              <a:t>C.E. n° 242.138, 24 </a:t>
            </a:r>
            <a:r>
              <a:rPr lang="en-US" sz="2000" dirty="0" err="1">
                <a:sym typeface="Wingdings" panose="05000000000000000000" pitchFamily="2" charset="2"/>
              </a:rPr>
              <a:t>juillet</a:t>
            </a:r>
            <a:r>
              <a:rPr lang="en-US" sz="2000" dirty="0">
                <a:sym typeface="Wingdings" panose="05000000000000000000" pitchFamily="2" charset="2"/>
              </a:rPr>
              <a:t> 2018, Price Waterhouse Coopers </a:t>
            </a:r>
            <a:endParaRPr lang="fr-BE" sz="2000" dirty="0">
              <a:sym typeface="Wingdings" panose="05000000000000000000" pitchFamily="2" charset="2"/>
            </a:endParaRPr>
          </a:p>
          <a:p>
            <a:pPr lvl="3" algn="just">
              <a:buFont typeface="Wingdings" panose="05000000000000000000" pitchFamily="2" charset="2"/>
              <a:buChar char="Ø"/>
            </a:pPr>
            <a:r>
              <a:rPr lang="fr-BE" sz="2000" dirty="0">
                <a:sym typeface="Wingdings" panose="05000000000000000000" pitchFamily="2" charset="2"/>
              </a:rPr>
              <a:t>Une attestation sur l’honneur ne remplace pas un DUME manquant: C.E. n° 240.618, 30 janvier 2018, nv </a:t>
            </a:r>
            <a:r>
              <a:rPr lang="fr-BE" sz="2000" dirty="0" err="1">
                <a:sym typeface="Wingdings" panose="05000000000000000000" pitchFamily="2" charset="2"/>
              </a:rPr>
              <a:t>Fire</a:t>
            </a:r>
            <a:r>
              <a:rPr lang="fr-BE" sz="2000" dirty="0">
                <a:sym typeface="Wingdings" panose="05000000000000000000" pitchFamily="2" charset="2"/>
              </a:rPr>
              <a:t> </a:t>
            </a:r>
            <a:r>
              <a:rPr lang="fr-BE" sz="2000" dirty="0" err="1">
                <a:sym typeface="Wingdings" panose="05000000000000000000" pitchFamily="2" charset="2"/>
              </a:rPr>
              <a:t>Technics</a:t>
            </a:r>
            <a:endParaRPr lang="fr-BE" sz="2000" dirty="0">
              <a:sym typeface="Wingdings" panose="05000000000000000000" pitchFamily="2" charset="2"/>
            </a:endParaRPr>
          </a:p>
          <a:p>
            <a:pPr lvl="3" algn="just">
              <a:buFont typeface="Wingdings" panose="05000000000000000000" pitchFamily="2" charset="2"/>
              <a:buChar char="Ø"/>
            </a:pPr>
            <a:r>
              <a:rPr lang="fr-BE" sz="2000" dirty="0">
                <a:sym typeface="Wingdings" panose="05000000000000000000" pitchFamily="2" charset="2"/>
              </a:rPr>
              <a:t>DUME doit être déposé même si pas expressément requis par le CSC dès lors que le MP est européen: </a:t>
            </a:r>
            <a:r>
              <a:rPr lang="nl-NL" sz="2000" dirty="0">
                <a:sym typeface="Wingdings" panose="05000000000000000000" pitchFamily="2" charset="2"/>
              </a:rPr>
              <a:t>C.E. n° 240.748, 20 </a:t>
            </a:r>
            <a:r>
              <a:rPr lang="nl-NL" sz="2000" dirty="0" err="1">
                <a:sym typeface="Wingdings" panose="05000000000000000000" pitchFamily="2" charset="2"/>
              </a:rPr>
              <a:t>février</a:t>
            </a:r>
            <a:r>
              <a:rPr lang="nl-NL" sz="2000" dirty="0">
                <a:sym typeface="Wingdings" panose="05000000000000000000" pitchFamily="2" charset="2"/>
              </a:rPr>
              <a:t> 2018, vzw Bodemkundige Dienst van België </a:t>
            </a:r>
            <a:endParaRPr lang="fr-BE" sz="2000" dirty="0"/>
          </a:p>
        </p:txBody>
      </p:sp>
    </p:spTree>
    <p:extLst>
      <p:ext uri="{BB962C8B-B14F-4D97-AF65-F5344CB8AC3E}">
        <p14:creationId xmlns:p14="http://schemas.microsoft.com/office/powerpoint/2010/main" val="138671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5) La vérification du dume remis</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0" y="1937858"/>
            <a:ext cx="12192000" cy="3473041"/>
          </a:xfrm>
        </p:spPr>
        <p:txBody>
          <a:bodyPr>
            <a:normAutofit fontScale="55000" lnSpcReduction="20000"/>
          </a:bodyPr>
          <a:lstStyle/>
          <a:p>
            <a:pPr lvl="1">
              <a:buFont typeface="Wingdings" panose="05000000000000000000" pitchFamily="2" charset="2"/>
              <a:buChar char="Ø"/>
            </a:pPr>
            <a:r>
              <a:rPr lang="fr-BE" sz="2800" dirty="0"/>
              <a:t>Les problèmes fréquemment rencontrés (jurisprudence du Conseil d’Etat)</a:t>
            </a:r>
          </a:p>
          <a:p>
            <a:pPr lvl="1">
              <a:buFont typeface="Wingdings" panose="05000000000000000000" pitchFamily="2" charset="2"/>
              <a:buChar char="Ø"/>
            </a:pPr>
            <a:endParaRPr lang="fr-BE" sz="1800" dirty="0"/>
          </a:p>
          <a:p>
            <a:pPr lvl="2">
              <a:buFont typeface="Wingdings" panose="05000000000000000000" pitchFamily="2" charset="2"/>
              <a:buChar char="Ø"/>
            </a:pPr>
            <a:r>
              <a:rPr lang="fr-BE" dirty="0"/>
              <a:t>Un Dume incomplet ?</a:t>
            </a:r>
          </a:p>
          <a:p>
            <a:pPr lvl="2">
              <a:buFont typeface="Wingdings" panose="05000000000000000000" pitchFamily="2" charset="2"/>
              <a:buChar char="Ø"/>
            </a:pPr>
            <a:endParaRPr lang="fr-BE" dirty="0"/>
          </a:p>
          <a:p>
            <a:pPr lvl="3" algn="just">
              <a:buFont typeface="Wingdings" panose="05000000000000000000" pitchFamily="2" charset="2"/>
              <a:buChar char="Ø"/>
            </a:pPr>
            <a:r>
              <a:rPr lang="fr-BE" sz="2200" dirty="0"/>
              <a:t>Le soumissionnaire peut se voir offrir la possibilité de compléter son offre si des éléments sont manquants ou incomplets. Il ne s’agit pas d’un droit donné au soumissionnaire, mais une faculté offerte au pouvoir adjudicateur exerçant, à cet égard, un pouvoir discrétionnaire (CE, 6</a:t>
            </a:r>
            <a:r>
              <a:rPr lang="fr-BE" sz="2200" baseline="30000" dirty="0"/>
              <a:t>e</a:t>
            </a:r>
            <a:r>
              <a:rPr lang="fr-BE" sz="2200" dirty="0"/>
              <a:t>ch., 25 juin 2020, 247.914). (</a:t>
            </a:r>
            <a:r>
              <a:rPr lang="fr-BE" sz="2200" dirty="0" err="1"/>
              <a:t>cfr</a:t>
            </a:r>
            <a:r>
              <a:rPr lang="fr-BE" sz="2200" dirty="0"/>
              <a:t> art. 66 §3 et 73 §3 Loi)</a:t>
            </a:r>
          </a:p>
          <a:p>
            <a:pPr marL="1371600" lvl="3" indent="0" algn="just">
              <a:buNone/>
            </a:pPr>
            <a:endParaRPr lang="fr-BE" sz="2200" dirty="0"/>
          </a:p>
          <a:p>
            <a:pPr lvl="3" algn="just">
              <a:buFont typeface="Wingdings" panose="05000000000000000000" pitchFamily="2" charset="2"/>
              <a:buChar char="Ø"/>
            </a:pPr>
            <a:r>
              <a:rPr lang="fr-BE" sz="2200" dirty="0"/>
              <a:t>Le PA ne peut pas écarter, sans </a:t>
            </a:r>
            <a:r>
              <a:rPr lang="fr-FR" sz="2200" dirty="0"/>
              <a:t>examen plus approfondi du caractère défaillant concerné du DUME</a:t>
            </a:r>
            <a:r>
              <a:rPr lang="fr-BE" sz="2200" dirty="0"/>
              <a:t>, un soumissionnaire dont le DUME a été déposé, mais que ce DUME présente divers passages illisibles (CE, arrêt n°</a:t>
            </a:r>
            <a:r>
              <a:rPr lang="nl-NL" sz="2200" dirty="0"/>
              <a:t>249.082 du 27 </a:t>
            </a:r>
            <a:r>
              <a:rPr lang="nl-NL" sz="2200" dirty="0" err="1"/>
              <a:t>novembre</a:t>
            </a:r>
            <a:r>
              <a:rPr lang="nl-NL" sz="2200" dirty="0"/>
              <a:t> 2020, NV HUDSON BELGIUM)</a:t>
            </a:r>
          </a:p>
          <a:p>
            <a:pPr marL="1371600" lvl="3" indent="0" algn="just">
              <a:buNone/>
            </a:pPr>
            <a:endParaRPr lang="fr-BE" sz="2200" dirty="0"/>
          </a:p>
          <a:p>
            <a:pPr lvl="3" algn="just">
              <a:buFont typeface="Wingdings" panose="05000000000000000000" pitchFamily="2" charset="2"/>
              <a:buChar char="Ø"/>
            </a:pPr>
            <a:r>
              <a:rPr lang="fr-BE" sz="2200" dirty="0"/>
              <a:t>L’obligation de présenter un DUME n’empêche pas le PA d’exiger la production, dès le dépôt de l’offre, de certificats, déclarations et autres moyens de preuves qu’il estimerait par ailleurs nécessaires (CE, 6</a:t>
            </a:r>
            <a:r>
              <a:rPr lang="fr-BE" sz="2200" baseline="30000" dirty="0"/>
              <a:t>e</a:t>
            </a:r>
            <a:r>
              <a:rPr lang="fr-BE" sz="2200" dirty="0"/>
              <a:t>ch., 25 juin 2020, 247.914).</a:t>
            </a:r>
          </a:p>
          <a:p>
            <a:pPr lvl="3" algn="just">
              <a:buFont typeface="Wingdings" panose="05000000000000000000" pitchFamily="2" charset="2"/>
              <a:buChar char="Ø"/>
            </a:pPr>
            <a:endParaRPr lang="fr-BE" sz="2200" dirty="0"/>
          </a:p>
          <a:p>
            <a:pPr lvl="3" algn="just">
              <a:buFont typeface="Wingdings" panose="05000000000000000000" pitchFamily="2" charset="2"/>
              <a:buChar char="Ø"/>
            </a:pPr>
            <a:r>
              <a:rPr lang="fr-BE" sz="2200" dirty="0"/>
              <a:t>Le PA peut refuser de sélectionner le soumissionnaire dont ni le DUME ni l’offre ne démontre qu’il satisfait à un critère de SQ: </a:t>
            </a:r>
            <a:r>
              <a:rPr lang="de-DE" sz="2200" dirty="0"/>
              <a:t>C.E. n° 241.789, 14 </a:t>
            </a:r>
            <a:r>
              <a:rPr lang="de-DE" sz="2200" dirty="0" err="1"/>
              <a:t>juin</a:t>
            </a:r>
            <a:r>
              <a:rPr lang="de-DE" sz="2200" dirty="0"/>
              <a:t> 2018, AG Gerdes </a:t>
            </a:r>
            <a:endParaRPr lang="fr-BE" sz="2200" dirty="0"/>
          </a:p>
          <a:p>
            <a:pPr lvl="3" algn="just">
              <a:buFont typeface="Wingdings" panose="05000000000000000000" pitchFamily="2" charset="2"/>
              <a:buChar char="Ø"/>
            </a:pPr>
            <a:endParaRPr lang="fr-BE" dirty="0"/>
          </a:p>
        </p:txBody>
      </p:sp>
    </p:spTree>
    <p:extLst>
      <p:ext uri="{BB962C8B-B14F-4D97-AF65-F5344CB8AC3E}">
        <p14:creationId xmlns:p14="http://schemas.microsoft.com/office/powerpoint/2010/main" val="209419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5) La vérification du dume remis</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0" y="1915701"/>
            <a:ext cx="12192000" cy="4605556"/>
          </a:xfrm>
        </p:spPr>
        <p:txBody>
          <a:bodyPr>
            <a:normAutofit/>
          </a:bodyPr>
          <a:lstStyle/>
          <a:p>
            <a:pPr lvl="1">
              <a:buFont typeface="Wingdings" panose="05000000000000000000" pitchFamily="2" charset="2"/>
              <a:buChar char="Ø"/>
            </a:pPr>
            <a:r>
              <a:rPr lang="fr-BE" sz="2800" dirty="0"/>
              <a:t>Les problèmes fréquemment rencontrés (jurisprudence du Conseil d’Etat)</a:t>
            </a:r>
          </a:p>
          <a:p>
            <a:pPr marL="1371600" lvl="3" indent="0">
              <a:buNone/>
            </a:pPr>
            <a:endParaRPr lang="fr-BE" dirty="0"/>
          </a:p>
          <a:p>
            <a:pPr lvl="2">
              <a:buFont typeface="Wingdings" panose="05000000000000000000" pitchFamily="2" charset="2"/>
              <a:buChar char="Ø"/>
            </a:pPr>
            <a:r>
              <a:rPr lang="fr-BE" dirty="0"/>
              <a:t>Un Dume incomplet ?</a:t>
            </a:r>
          </a:p>
          <a:p>
            <a:pPr marL="1371600" lvl="3" indent="0" algn="just">
              <a:buNone/>
            </a:pPr>
            <a:endParaRPr lang="fr-BE" dirty="0"/>
          </a:p>
          <a:p>
            <a:pPr lvl="3" algn="just">
              <a:buFont typeface="Wingdings" panose="05000000000000000000" pitchFamily="2" charset="2"/>
              <a:buChar char="Ø"/>
            </a:pPr>
            <a:r>
              <a:rPr lang="fr-BE" dirty="0"/>
              <a:t>L’opportunité de laisser le soumissionnaire compléter son DUME après remise de l’offre est laissée à l’appréciation du pouvoir adjudicateur. Cette appréciation est susceptible d’être contrôlée par le Conseil d’Etat, qui sanctionne l’erreur manifeste d’appréciation (que ce soit l’appréciation pour justifier d’un refus, ou la façon dont le PA justifie sa demande de compléter le DUME – CE, 28 août 2019, 245.328).</a:t>
            </a:r>
          </a:p>
          <a:p>
            <a:pPr lvl="3" algn="just">
              <a:buFont typeface="Wingdings" panose="05000000000000000000" pitchFamily="2" charset="2"/>
              <a:buChar char="Ø"/>
            </a:pPr>
            <a:endParaRPr lang="fr-BE" sz="1400" dirty="0"/>
          </a:p>
        </p:txBody>
      </p:sp>
    </p:spTree>
    <p:extLst>
      <p:ext uri="{BB962C8B-B14F-4D97-AF65-F5344CB8AC3E}">
        <p14:creationId xmlns:p14="http://schemas.microsoft.com/office/powerpoint/2010/main" val="78676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5) La vérification du dume remis</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0" y="1937857"/>
            <a:ext cx="12192000" cy="4471331"/>
          </a:xfrm>
        </p:spPr>
        <p:txBody>
          <a:bodyPr>
            <a:normAutofit lnSpcReduction="10000"/>
          </a:bodyPr>
          <a:lstStyle/>
          <a:p>
            <a:pPr lvl="1">
              <a:buFont typeface="Wingdings" panose="05000000000000000000" pitchFamily="2" charset="2"/>
              <a:buChar char="Ø"/>
            </a:pPr>
            <a:r>
              <a:rPr lang="fr-BE" sz="2800" dirty="0"/>
              <a:t>Les problèmes fréquemment rencontrés (jurisprudence du Conseil d’Etat)</a:t>
            </a:r>
          </a:p>
          <a:p>
            <a:pPr lvl="1">
              <a:buFont typeface="Wingdings" panose="05000000000000000000" pitchFamily="2" charset="2"/>
              <a:buChar char="Ø"/>
            </a:pPr>
            <a:endParaRPr lang="fr-BE" sz="1800" dirty="0"/>
          </a:p>
          <a:p>
            <a:pPr lvl="2">
              <a:buFont typeface="Wingdings" panose="05000000000000000000" pitchFamily="2" charset="2"/>
              <a:buChar char="Ø"/>
            </a:pPr>
            <a:r>
              <a:rPr lang="fr-BE" dirty="0"/>
              <a:t>Un Dume incomplet ?</a:t>
            </a:r>
          </a:p>
          <a:p>
            <a:pPr marL="1371600" lvl="3" indent="0" algn="just">
              <a:buNone/>
            </a:pPr>
            <a:endParaRPr lang="fr-BE" dirty="0"/>
          </a:p>
          <a:p>
            <a:pPr lvl="3" algn="just">
              <a:buFont typeface="Wingdings" panose="05000000000000000000" pitchFamily="2" charset="2"/>
              <a:buChar char="Ø"/>
            </a:pPr>
            <a:r>
              <a:rPr lang="fr-BE" dirty="0"/>
              <a:t>Par exemple, pour des erreurs liées à des raisons matérielles ou techniques (CE, 19 avril 2018, 241.625) :</a:t>
            </a:r>
          </a:p>
          <a:p>
            <a:pPr marL="1371600" lvl="3" indent="0" algn="just">
              <a:buNone/>
            </a:pPr>
            <a:endParaRPr lang="fr-BE" dirty="0"/>
          </a:p>
          <a:p>
            <a:pPr lvl="3" algn="just">
              <a:buFont typeface="Wingdings" panose="05000000000000000000" pitchFamily="2" charset="2"/>
              <a:buChar char="è"/>
            </a:pPr>
            <a:r>
              <a:rPr lang="fr-BE" dirty="0">
                <a:sym typeface="Wingdings" panose="05000000000000000000" pitchFamily="2" charset="2"/>
              </a:rPr>
              <a:t>Le Conseil d’Etat estime qu’un pouvoir adjudicateur rejette à tort une offre comme étant substantiellement irrégulière parce que le DUME du soumissionnaire n’a été fourni que sous une forme incomplète.</a:t>
            </a:r>
            <a:r>
              <a:rPr lang="fr-BE" dirty="0"/>
              <a:t> En l’espèce, seules les pages impaires ont été scannées. </a:t>
            </a:r>
          </a:p>
          <a:p>
            <a:pPr marL="1371600" lvl="3" indent="0" algn="just">
              <a:buNone/>
            </a:pPr>
            <a:endParaRPr lang="fr-BE" dirty="0"/>
          </a:p>
          <a:p>
            <a:pPr lvl="3" algn="just">
              <a:buFont typeface="Wingdings" panose="05000000000000000000" pitchFamily="2" charset="2"/>
              <a:buChar char="è"/>
            </a:pPr>
            <a:r>
              <a:rPr lang="fr-BE" dirty="0"/>
              <a:t>Selon la Haute Juridiction, de telles erreurs matérielles et </a:t>
            </a:r>
            <a:r>
              <a:rPr lang="fr-BE" i="1" dirty="0"/>
              <a:t>a priori</a:t>
            </a:r>
            <a:r>
              <a:rPr lang="fr-BE" dirty="0"/>
              <a:t> involontaire dans un texte ou des chiffres ne mettrait pas en péril l’égalité des soumissionnaires et ne fournirait pas, au soumissionnaire concerné, un avantage si le PA l’autorise à corriger l’erreur en question.</a:t>
            </a:r>
          </a:p>
        </p:txBody>
      </p:sp>
    </p:spTree>
    <p:extLst>
      <p:ext uri="{BB962C8B-B14F-4D97-AF65-F5344CB8AC3E}">
        <p14:creationId xmlns:p14="http://schemas.microsoft.com/office/powerpoint/2010/main" val="150544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5) La vérification du dume remis</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0" y="1937857"/>
            <a:ext cx="12192000" cy="4471331"/>
          </a:xfrm>
        </p:spPr>
        <p:txBody>
          <a:bodyPr>
            <a:normAutofit/>
          </a:bodyPr>
          <a:lstStyle/>
          <a:p>
            <a:pPr lvl="1">
              <a:buFont typeface="Wingdings" panose="05000000000000000000" pitchFamily="2" charset="2"/>
              <a:buChar char="Ø"/>
            </a:pPr>
            <a:r>
              <a:rPr lang="fr-BE" sz="2800" dirty="0"/>
              <a:t>Les problèmes fréquemment rencontrés (jurisprudence du Conseil d’Etat)</a:t>
            </a:r>
          </a:p>
          <a:p>
            <a:pPr lvl="1">
              <a:buFont typeface="Wingdings" panose="05000000000000000000" pitchFamily="2" charset="2"/>
              <a:buChar char="Ø"/>
            </a:pPr>
            <a:endParaRPr lang="fr-BE" sz="1800" dirty="0"/>
          </a:p>
          <a:p>
            <a:pPr lvl="2">
              <a:buFont typeface="Wingdings" panose="05000000000000000000" pitchFamily="2" charset="2"/>
              <a:buChar char="Ø"/>
            </a:pPr>
            <a:r>
              <a:rPr lang="fr-BE" dirty="0"/>
              <a:t>Un Dume contenant des informations contradictoires à l’offre (CE nr. 244.415 09.05.2019)</a:t>
            </a:r>
          </a:p>
          <a:p>
            <a:pPr marL="1371600" lvl="3" indent="0" algn="just">
              <a:buNone/>
            </a:pPr>
            <a:endParaRPr lang="fr-BE" dirty="0"/>
          </a:p>
          <a:p>
            <a:pPr lvl="3" algn="just">
              <a:buFont typeface="Wingdings" panose="05000000000000000000" pitchFamily="2" charset="2"/>
              <a:buChar char="Ø"/>
            </a:pPr>
            <a:r>
              <a:rPr lang="fr-BE" dirty="0"/>
              <a:t>Offre renvoie à un sous-traitant dont la capacité est invoquée mais pas le DUME</a:t>
            </a:r>
          </a:p>
          <a:p>
            <a:pPr marL="1371600" lvl="3" indent="0" algn="just">
              <a:buNone/>
            </a:pPr>
            <a:endParaRPr lang="fr-BE" dirty="0"/>
          </a:p>
          <a:p>
            <a:pPr lvl="3" algn="just">
              <a:buFont typeface="Wingdings" panose="05000000000000000000" pitchFamily="2" charset="2"/>
              <a:buChar char="è"/>
            </a:pPr>
            <a:r>
              <a:rPr lang="fr-BE" dirty="0">
                <a:sym typeface="Wingdings" panose="05000000000000000000" pitchFamily="2" charset="2"/>
              </a:rPr>
              <a:t>Offre écartée pour incertitude</a:t>
            </a:r>
          </a:p>
          <a:p>
            <a:pPr lvl="3" algn="just">
              <a:buFont typeface="Wingdings" panose="05000000000000000000" pitchFamily="2" charset="2"/>
              <a:buChar char="è"/>
            </a:pPr>
            <a:r>
              <a:rPr lang="fr-BE" dirty="0">
                <a:sym typeface="Wingdings" panose="05000000000000000000" pitchFamily="2" charset="2"/>
              </a:rPr>
              <a:t>Pas de DUME pour le sous-traitant (même si lettre d’engagement): irrégularité substantielle</a:t>
            </a:r>
            <a:endParaRPr lang="fr-BE" dirty="0"/>
          </a:p>
        </p:txBody>
      </p:sp>
    </p:spTree>
    <p:extLst>
      <p:ext uri="{BB962C8B-B14F-4D97-AF65-F5344CB8AC3E}">
        <p14:creationId xmlns:p14="http://schemas.microsoft.com/office/powerpoint/2010/main" val="128252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6)</a:t>
            </a:r>
            <a:r>
              <a:rPr lang="fr-FR" dirty="0"/>
              <a:t> Le DUME pendant l’exécution du marché</a:t>
            </a:r>
            <a:endParaRPr lang="fr-BE" dirty="0"/>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0" y="1937857"/>
            <a:ext cx="12192000" cy="4471331"/>
          </a:xfrm>
        </p:spPr>
        <p:txBody>
          <a:bodyPr>
            <a:normAutofit/>
          </a:bodyPr>
          <a:lstStyle/>
          <a:p>
            <a:pPr lvl="1">
              <a:buFont typeface="Wingdings" panose="05000000000000000000" pitchFamily="2" charset="2"/>
              <a:buChar char="Ø"/>
            </a:pPr>
            <a:r>
              <a:rPr lang="fr-FR" dirty="0"/>
              <a:t>Identification des sous-traitants en début d’exécution (art. 12/1 RGE)</a:t>
            </a:r>
          </a:p>
          <a:p>
            <a:pPr marL="457200" lvl="1" indent="0">
              <a:buNone/>
            </a:pPr>
            <a:endParaRPr lang="fr-FR" dirty="0"/>
          </a:p>
          <a:p>
            <a:pPr lvl="1">
              <a:buFont typeface="Wingdings" panose="05000000000000000000" pitchFamily="2" charset="2"/>
              <a:buChar char="v"/>
            </a:pPr>
            <a:r>
              <a:rPr lang="fr-BE" dirty="0"/>
              <a:t> obligatoire pour les MP de travaux et services « sensibles à la fraude » (nettoyage, gardiennage, </a:t>
            </a:r>
            <a:r>
              <a:rPr lang="fr-BE" dirty="0" err="1"/>
              <a:t>etc</a:t>
            </a:r>
            <a:r>
              <a:rPr lang="fr-BE" dirty="0"/>
              <a:t>)</a:t>
            </a:r>
          </a:p>
          <a:p>
            <a:pPr lvl="1">
              <a:buFont typeface="Wingdings" panose="05000000000000000000" pitchFamily="2" charset="2"/>
              <a:buChar char="v"/>
            </a:pPr>
            <a:r>
              <a:rPr lang="fr-BE" dirty="0"/>
              <a:t> facultatif pour les autres travaux</a:t>
            </a:r>
          </a:p>
          <a:p>
            <a:pPr lvl="1">
              <a:buFont typeface="Wingdings" panose="05000000000000000000" pitchFamily="2" charset="2"/>
              <a:buChar char="v"/>
            </a:pPr>
            <a:endParaRPr lang="fr-BE" dirty="0"/>
          </a:p>
          <a:p>
            <a:pPr lvl="1">
              <a:buFont typeface="Wingdings" panose="05000000000000000000" pitchFamily="2" charset="2"/>
              <a:buChar char="Ø"/>
            </a:pPr>
            <a:r>
              <a:rPr lang="fr-BE" dirty="0"/>
              <a:t> Identification peut avoir lieu suivant un DUME pour les marchés européens</a:t>
            </a:r>
          </a:p>
          <a:p>
            <a:pPr lvl="1">
              <a:buFont typeface="Wingdings" panose="05000000000000000000" pitchFamily="2" charset="2"/>
              <a:buChar char="Ø"/>
            </a:pPr>
            <a:r>
              <a:rPr lang="fr-BE" dirty="0"/>
              <a:t>Si DUME = mentionner les mesures correctrices dedans (art. 12/2 RGE)</a:t>
            </a:r>
          </a:p>
          <a:p>
            <a:pPr lvl="1">
              <a:buFont typeface="Wingdings" panose="05000000000000000000" pitchFamily="2" charset="2"/>
              <a:buChar char="Ø"/>
            </a:pPr>
            <a:r>
              <a:rPr lang="fr-BE" dirty="0"/>
              <a:t>Obligation de vérifier le respect des ME (pour les MP UE sensible à la fraude)</a:t>
            </a:r>
          </a:p>
        </p:txBody>
      </p:sp>
    </p:spTree>
    <p:extLst>
      <p:ext uri="{BB962C8B-B14F-4D97-AF65-F5344CB8AC3E}">
        <p14:creationId xmlns:p14="http://schemas.microsoft.com/office/powerpoint/2010/main" val="63436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a:xfrm>
            <a:off x="838200" y="843695"/>
            <a:ext cx="10515600" cy="1172674"/>
          </a:xfrm>
        </p:spPr>
        <p:txBody>
          <a:bodyPr anchor="b">
            <a:normAutofit/>
          </a:bodyPr>
          <a:lstStyle/>
          <a:p>
            <a:r>
              <a:rPr lang="fr-BE" dirty="0"/>
              <a:t>OBJET DU SEMINAIRE</a:t>
            </a:r>
          </a:p>
        </p:txBody>
      </p:sp>
      <p:graphicFrame>
        <p:nvGraphicFramePr>
          <p:cNvPr id="5" name="Espace réservé du contenu 2">
            <a:extLst>
              <a:ext uri="{FF2B5EF4-FFF2-40B4-BE49-F238E27FC236}">
                <a16:creationId xmlns:a16="http://schemas.microsoft.com/office/drawing/2014/main" id="{862F80DB-AC12-4665-A9D1-A38872DDEA00}"/>
              </a:ext>
            </a:extLst>
          </p:cNvPr>
          <p:cNvGraphicFramePr>
            <a:graphicFrameLocks noGrp="1"/>
          </p:cNvGraphicFramePr>
          <p:nvPr>
            <p:ph idx="1"/>
            <p:extLst>
              <p:ext uri="{D42A27DB-BD31-4B8C-83A1-F6EECF244321}">
                <p14:modId xmlns:p14="http://schemas.microsoft.com/office/powerpoint/2010/main" val="657576673"/>
              </p:ext>
            </p:extLst>
          </p:nvPr>
        </p:nvGraphicFramePr>
        <p:xfrm>
          <a:off x="838200" y="2180492"/>
          <a:ext cx="10515600" cy="3813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594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4B97F53-3889-9548-B6EF-FB806B5ED701}"/>
              </a:ext>
            </a:extLst>
          </p:cNvPr>
          <p:cNvSpPr>
            <a:spLocks noGrp="1"/>
          </p:cNvSpPr>
          <p:nvPr>
            <p:ph type="ctrTitle"/>
          </p:nvPr>
        </p:nvSpPr>
        <p:spPr/>
        <p:txBody>
          <a:bodyPr/>
          <a:lstStyle/>
          <a:p>
            <a:r>
              <a:rPr lang="fr-FR" dirty="0"/>
              <a:t>Merci POUR VOTRE ATTENTION</a:t>
            </a:r>
          </a:p>
        </p:txBody>
      </p:sp>
      <p:sp>
        <p:nvSpPr>
          <p:cNvPr id="5" name="Sous-titre 4">
            <a:extLst>
              <a:ext uri="{FF2B5EF4-FFF2-40B4-BE49-F238E27FC236}">
                <a16:creationId xmlns:a16="http://schemas.microsoft.com/office/drawing/2014/main" id="{F65F98C2-FBBE-B745-BE75-A46235EA8B7F}"/>
              </a:ext>
            </a:extLst>
          </p:cNvPr>
          <p:cNvSpPr>
            <a:spLocks noGrp="1"/>
          </p:cNvSpPr>
          <p:nvPr>
            <p:ph type="subTitle" idx="1"/>
          </p:nvPr>
        </p:nvSpPr>
        <p:spPr/>
        <p:txBody>
          <a:bodyPr>
            <a:normAutofit fontScale="77500" lnSpcReduction="20000"/>
          </a:bodyPr>
          <a:lstStyle/>
          <a:p>
            <a:endParaRPr lang="fr-BE" dirty="0"/>
          </a:p>
          <a:p>
            <a:r>
              <a:rPr lang="fr-BE" dirty="0"/>
              <a:t>Gauthier ERVYN – Avocat</a:t>
            </a:r>
          </a:p>
          <a:p>
            <a:r>
              <a:rPr lang="fr-BE" dirty="0" err="1">
                <a:hlinkClick r:id="rId2"/>
              </a:rPr>
              <a:t>ge@resolved.law</a:t>
            </a:r>
            <a:endParaRPr lang="fr-BE" dirty="0"/>
          </a:p>
          <a:p>
            <a:r>
              <a:rPr lang="fr-BE" dirty="0">
                <a:hlinkClick r:id="rId3"/>
              </a:rPr>
              <a:t>www.resolved.law</a:t>
            </a:r>
            <a:endParaRPr lang="fr-BE" dirty="0"/>
          </a:p>
          <a:p>
            <a:r>
              <a:rPr lang="fr-BE" dirty="0">
                <a:hlinkClick r:id="rId4"/>
              </a:rPr>
              <a:t>www.marchéspublics.be</a:t>
            </a:r>
            <a:r>
              <a:rPr lang="fr-BE" dirty="0"/>
              <a:t> </a:t>
            </a:r>
          </a:p>
        </p:txBody>
      </p:sp>
    </p:spTree>
    <p:extLst>
      <p:ext uri="{BB962C8B-B14F-4D97-AF65-F5344CB8AC3E}">
        <p14:creationId xmlns:p14="http://schemas.microsoft.com/office/powerpoint/2010/main" val="170414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fr-BE" sz="2000" dirty="0"/>
              <a:t>Qu’est ce que le DUME ? </a:t>
            </a:r>
          </a:p>
          <a:p>
            <a:pPr marL="0" indent="0">
              <a:buNone/>
            </a:pPr>
            <a:endParaRPr lang="fr-BE" sz="2000" dirty="0"/>
          </a:p>
          <a:p>
            <a:pPr>
              <a:buFont typeface="Wingdings" panose="05000000000000000000" pitchFamily="2" charset="2"/>
              <a:buChar char="Ø"/>
            </a:pPr>
            <a:r>
              <a:rPr lang="fr-BE" sz="2000" dirty="0"/>
              <a:t>Quelles différences entre un DUME et une déclaration sur l’honneur implicite ? </a:t>
            </a:r>
          </a:p>
          <a:p>
            <a:pPr marL="0" indent="0">
              <a:buNone/>
            </a:pPr>
            <a:endParaRPr lang="fr-BE" sz="2000" dirty="0"/>
          </a:p>
          <a:p>
            <a:pPr>
              <a:buFont typeface="Wingdings" panose="05000000000000000000" pitchFamily="2" charset="2"/>
              <a:buChar char="Ø"/>
            </a:pPr>
            <a:r>
              <a:rPr lang="fr-BE" sz="2000" dirty="0"/>
              <a:t>Quelles sont les différentes sections du DUME ?</a:t>
            </a:r>
          </a:p>
          <a:p>
            <a:pPr marL="0" indent="0">
              <a:buNone/>
            </a:pPr>
            <a:endParaRPr lang="fr-BE" sz="2000" dirty="0"/>
          </a:p>
          <a:p>
            <a:pPr>
              <a:buFont typeface="Wingdings" panose="05000000000000000000" pitchFamily="2" charset="2"/>
              <a:buChar char="Ø"/>
            </a:pPr>
            <a:r>
              <a:rPr lang="fr-BE" sz="2000" dirty="0"/>
              <a:t>Quand, dans quelles procédures et comment le DUME doit-il être utilisé ?</a:t>
            </a:r>
          </a:p>
          <a:p>
            <a:pPr marL="0" indent="0">
              <a:buNone/>
            </a:pPr>
            <a:endParaRPr lang="fr-BE" sz="2000" dirty="0"/>
          </a:p>
          <a:p>
            <a:pPr>
              <a:buFont typeface="Wingdings" panose="05000000000000000000" pitchFamily="2" charset="2"/>
              <a:buChar char="Ø"/>
            </a:pPr>
            <a:r>
              <a:rPr lang="fr-BE" sz="2000" dirty="0"/>
              <a:t>Qui doit remplir le DUME ?</a:t>
            </a:r>
          </a:p>
          <a:p>
            <a:pPr marL="0" indent="0">
              <a:buNone/>
            </a:pPr>
            <a:endParaRPr lang="fr-BE" dirty="0"/>
          </a:p>
        </p:txBody>
      </p:sp>
    </p:spTree>
    <p:extLst>
      <p:ext uri="{BB962C8B-B14F-4D97-AF65-F5344CB8AC3E}">
        <p14:creationId xmlns:p14="http://schemas.microsoft.com/office/powerpoint/2010/main" val="350880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a:xfrm>
            <a:off x="838200" y="843695"/>
            <a:ext cx="10515600" cy="834103"/>
          </a:xfrm>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838200" y="1551963"/>
            <a:ext cx="10515600" cy="4823669"/>
          </a:xfrm>
        </p:spPr>
        <p:txBody>
          <a:bodyPr>
            <a:normAutofit fontScale="92500" lnSpcReduction="20000"/>
          </a:bodyPr>
          <a:lstStyle/>
          <a:p>
            <a:pPr algn="just">
              <a:buFont typeface="Wingdings" panose="05000000000000000000" pitchFamily="2" charset="2"/>
              <a:buChar char="Ø"/>
            </a:pPr>
            <a:r>
              <a:rPr lang="fr-BE" sz="2900" dirty="0"/>
              <a:t>Qu’est ce que le DUME </a:t>
            </a:r>
            <a:r>
              <a:rPr lang="fr-BE" sz="2300" dirty="0"/>
              <a:t>? </a:t>
            </a:r>
          </a:p>
          <a:p>
            <a:pPr marL="0" indent="0" algn="just">
              <a:buNone/>
            </a:pPr>
            <a:endParaRPr lang="fr-BE" sz="2000" dirty="0"/>
          </a:p>
          <a:p>
            <a:pPr lvl="1" algn="just">
              <a:buFont typeface="Wingdings" panose="05000000000000000000" pitchFamily="2" charset="2"/>
              <a:buChar char="Ø"/>
            </a:pPr>
            <a:r>
              <a:rPr lang="fr-BE" sz="1800" dirty="0"/>
              <a:t>Objectif: réduire les lourdeurs administratives</a:t>
            </a:r>
          </a:p>
          <a:p>
            <a:pPr lvl="2" algn="just">
              <a:buFont typeface="Courier New" panose="02070309020205020404" pitchFamily="49" charset="0"/>
              <a:buChar char="o"/>
            </a:pPr>
            <a:r>
              <a:rPr lang="fr-BE" sz="1400" dirty="0"/>
              <a:t>Réduire la charge de dépôt des certificats pour ME et SQ</a:t>
            </a:r>
          </a:p>
          <a:p>
            <a:pPr lvl="2" algn="just">
              <a:buFont typeface="Courier New" panose="02070309020205020404" pitchFamily="49" charset="0"/>
              <a:buChar char="o"/>
            </a:pPr>
            <a:r>
              <a:rPr lang="fr-BE" sz="1400" dirty="0"/>
              <a:t>Obtenir les informations utiles sur les entités dont la capacité est invoquée</a:t>
            </a:r>
          </a:p>
          <a:p>
            <a:pPr lvl="2" algn="just">
              <a:buFont typeface="Courier New" panose="02070309020205020404" pitchFamily="49" charset="0"/>
              <a:buChar char="o"/>
            </a:pPr>
            <a:endParaRPr lang="fr-BE" sz="1400" dirty="0"/>
          </a:p>
          <a:p>
            <a:pPr lvl="1" algn="just">
              <a:buFont typeface="Wingdings" panose="05000000000000000000" pitchFamily="2" charset="2"/>
              <a:buChar char="Ø"/>
            </a:pPr>
            <a:r>
              <a:rPr lang="fr-BE" sz="1800" dirty="0"/>
              <a:t>Document unique de marché européen:</a:t>
            </a:r>
          </a:p>
          <a:p>
            <a:pPr lvl="2" algn="just">
              <a:buFont typeface="Courier New" panose="02070309020205020404" pitchFamily="49" charset="0"/>
              <a:buChar char="o"/>
            </a:pPr>
            <a:r>
              <a:rPr lang="fr-BE" sz="1400" dirty="0"/>
              <a:t>Créé en 2016 par le  règlement UE 2016/7 </a:t>
            </a:r>
          </a:p>
          <a:p>
            <a:pPr lvl="2" algn="just">
              <a:buFont typeface="Courier New" panose="02070309020205020404" pitchFamily="49" charset="0"/>
              <a:buChar char="o"/>
            </a:pPr>
            <a:r>
              <a:rPr lang="fr-BE" sz="1400" dirty="0"/>
              <a:t>Transposé en droit belge: art 73 Loi 17/06/16 et art. 2,11°, 38 et 40 AR passation</a:t>
            </a:r>
          </a:p>
          <a:p>
            <a:pPr marL="914400" lvl="2" indent="0" algn="just">
              <a:buNone/>
            </a:pPr>
            <a:endParaRPr lang="fr-BE" sz="1800" dirty="0"/>
          </a:p>
          <a:p>
            <a:pPr marL="457200" lvl="1" indent="0" algn="just">
              <a:buNone/>
            </a:pPr>
            <a:endParaRPr lang="fr-BE" sz="1800" dirty="0"/>
          </a:p>
          <a:p>
            <a:pPr lvl="1" algn="just">
              <a:buFont typeface="Wingdings" panose="05000000000000000000" pitchFamily="2" charset="2"/>
              <a:buChar char="Ø"/>
            </a:pPr>
            <a:r>
              <a:rPr lang="fr-BE" sz="1800" dirty="0"/>
              <a:t>Formulaire type de la Commission UE</a:t>
            </a:r>
          </a:p>
          <a:p>
            <a:pPr lvl="2" algn="just">
              <a:buFont typeface="Courier New" panose="02070309020205020404" pitchFamily="49" charset="0"/>
              <a:buChar char="o"/>
            </a:pPr>
            <a:r>
              <a:rPr lang="fr-BE" sz="1400" dirty="0"/>
              <a:t>Déclaration sur l’honneur actualisée établie par le PA et complétée par l’OE</a:t>
            </a:r>
          </a:p>
          <a:p>
            <a:pPr lvl="2" algn="just">
              <a:buFont typeface="Courier New" panose="02070309020205020404" pitchFamily="49" charset="0"/>
              <a:buChar char="o"/>
            </a:pPr>
            <a:r>
              <a:rPr lang="fr-BE" sz="1400" dirty="0"/>
              <a:t>Valable et identique dans toute l’UE: uniformisation</a:t>
            </a:r>
          </a:p>
          <a:p>
            <a:pPr lvl="2" algn="just">
              <a:buFont typeface="Courier New" panose="02070309020205020404" pitchFamily="49" charset="0"/>
              <a:buChar char="o"/>
            </a:pPr>
            <a:r>
              <a:rPr lang="fr-BE" sz="1400" dirty="0"/>
              <a:t>Obligatoire</a:t>
            </a:r>
          </a:p>
          <a:p>
            <a:pPr marL="914400" lvl="2" indent="0" algn="just">
              <a:buNone/>
            </a:pPr>
            <a:endParaRPr lang="fr-BE" sz="1400" dirty="0"/>
          </a:p>
          <a:p>
            <a:pPr marL="457200" lvl="1" indent="0" algn="just">
              <a:buNone/>
            </a:pPr>
            <a:r>
              <a:rPr lang="fr-BE" sz="600" dirty="0"/>
              <a:t>	 </a:t>
            </a:r>
          </a:p>
          <a:p>
            <a:pPr lvl="1" algn="just">
              <a:buFont typeface="Wingdings" panose="05000000000000000000" pitchFamily="2" charset="2"/>
              <a:buChar char="Ø"/>
            </a:pPr>
            <a:endParaRPr lang="fr-BE" sz="2000" dirty="0"/>
          </a:p>
        </p:txBody>
      </p:sp>
    </p:spTree>
    <p:extLst>
      <p:ext uri="{BB962C8B-B14F-4D97-AF65-F5344CB8AC3E}">
        <p14:creationId xmlns:p14="http://schemas.microsoft.com/office/powerpoint/2010/main" val="305505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a:xfrm>
            <a:off x="838200" y="843695"/>
            <a:ext cx="10515600" cy="834103"/>
          </a:xfrm>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a:xfrm>
            <a:off x="838200" y="1551963"/>
            <a:ext cx="10515600" cy="4823669"/>
          </a:xfrm>
        </p:spPr>
        <p:txBody>
          <a:bodyPr>
            <a:normAutofit/>
          </a:bodyPr>
          <a:lstStyle/>
          <a:p>
            <a:pPr algn="just">
              <a:buFont typeface="Wingdings" panose="05000000000000000000" pitchFamily="2" charset="2"/>
              <a:buChar char="Ø"/>
            </a:pPr>
            <a:r>
              <a:rPr lang="fr-BE" sz="2900" dirty="0"/>
              <a:t>Qu’est ce que le DUME </a:t>
            </a:r>
            <a:r>
              <a:rPr lang="fr-BE" sz="2300" dirty="0"/>
              <a:t>? </a:t>
            </a:r>
          </a:p>
          <a:p>
            <a:pPr marL="0" indent="0" algn="just">
              <a:buNone/>
            </a:pPr>
            <a:endParaRPr lang="fr-BE" sz="2800" dirty="0"/>
          </a:p>
          <a:p>
            <a:pPr lvl="1" algn="just">
              <a:buFont typeface="Wingdings" panose="05000000000000000000" pitchFamily="2" charset="2"/>
              <a:buChar char="Ø"/>
            </a:pPr>
            <a:r>
              <a:rPr lang="fr-BE" sz="1600" dirty="0"/>
              <a:t>Acceptée par le PA</a:t>
            </a:r>
          </a:p>
          <a:p>
            <a:pPr lvl="1" algn="just">
              <a:buFont typeface="Wingdings" panose="05000000000000000000" pitchFamily="2" charset="2"/>
              <a:buChar char="Ø"/>
            </a:pPr>
            <a:r>
              <a:rPr lang="fr-BE" sz="1600" dirty="0"/>
              <a:t>Servant de preuve a priori, en lieu et place des attestations officielles</a:t>
            </a:r>
          </a:p>
          <a:p>
            <a:pPr lvl="1" algn="just">
              <a:buFont typeface="Wingdings" panose="05000000000000000000" pitchFamily="2" charset="2"/>
              <a:buChar char="Ø"/>
            </a:pPr>
            <a:r>
              <a:rPr lang="fr-BE" sz="1600" dirty="0"/>
              <a:t>Indiquant l’identité des autorités </a:t>
            </a:r>
            <a:r>
              <a:rPr lang="fr-BE" sz="1600" dirty="0" err="1"/>
              <a:t>délivrantes</a:t>
            </a:r>
            <a:r>
              <a:rPr lang="fr-BE" sz="1600" dirty="0"/>
              <a:t> (ou sites de publication officiels)</a:t>
            </a:r>
          </a:p>
          <a:p>
            <a:pPr lvl="1" algn="just">
              <a:buFont typeface="Wingdings" panose="05000000000000000000" pitchFamily="2" charset="2"/>
              <a:buChar char="Ø"/>
            </a:pPr>
            <a:r>
              <a:rPr lang="fr-BE" sz="1600" dirty="0"/>
              <a:t>Confirmant que le candidat / soumissionnaire:</a:t>
            </a:r>
          </a:p>
          <a:p>
            <a:pPr marL="457200" lvl="1" indent="0" algn="just">
              <a:buNone/>
            </a:pPr>
            <a:endParaRPr lang="fr-BE" sz="2800" dirty="0"/>
          </a:p>
          <a:p>
            <a:pPr marL="1200150" lvl="2" indent="-285750" algn="just">
              <a:buFont typeface="+mj-lt"/>
              <a:buAutoNum type="romanLcPeriod"/>
            </a:pPr>
            <a:r>
              <a:rPr lang="fr-BE" sz="1600" i="1" dirty="0"/>
              <a:t>ne se trouve pas en motifs d’exclusions (obligatoires, ONSS/fisc, facultatifs)</a:t>
            </a:r>
          </a:p>
          <a:p>
            <a:pPr marL="1200150" lvl="2" indent="-285750" algn="just">
              <a:buFont typeface="+mj-lt"/>
              <a:buAutoNum type="romanLcPeriod"/>
            </a:pPr>
            <a:r>
              <a:rPr lang="fr-BE" sz="1600" i="1" dirty="0"/>
              <a:t>répond au critères de SQ (accès à la profession, capacité fin-éco, capacité </a:t>
            </a:r>
            <a:r>
              <a:rPr lang="fr-BE" sz="1600" i="1" dirty="0" err="1"/>
              <a:t>techn</a:t>
            </a:r>
            <a:r>
              <a:rPr lang="fr-BE" sz="1600" i="1" dirty="0"/>
              <a:t>-pro)</a:t>
            </a:r>
          </a:p>
          <a:p>
            <a:pPr marL="1200150" lvl="2" indent="-285750" algn="just">
              <a:buFont typeface="+mj-lt"/>
              <a:buAutoNum type="romanLcPeriod"/>
            </a:pPr>
            <a:r>
              <a:rPr lang="fr-BE" sz="1600" i="1" dirty="0"/>
              <a:t>respecte les règles et critères de réduction des candidats</a:t>
            </a:r>
            <a:r>
              <a:rPr lang="fr-BE" sz="600" dirty="0"/>
              <a:t>	 </a:t>
            </a:r>
          </a:p>
          <a:p>
            <a:pPr lvl="1" algn="just">
              <a:buFont typeface="Wingdings" panose="05000000000000000000" pitchFamily="2" charset="2"/>
              <a:buChar char="Ø"/>
            </a:pPr>
            <a:endParaRPr lang="fr-BE" sz="2000" dirty="0"/>
          </a:p>
        </p:txBody>
      </p:sp>
    </p:spTree>
    <p:extLst>
      <p:ext uri="{BB962C8B-B14F-4D97-AF65-F5344CB8AC3E}">
        <p14:creationId xmlns:p14="http://schemas.microsoft.com/office/powerpoint/2010/main" val="327161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fr-BE" sz="2000" dirty="0"/>
              <a:t>Quelles différences entre un DUME et une déclaration sur l’honneur implicite ? </a:t>
            </a:r>
          </a:p>
          <a:p>
            <a:pPr marL="457200" lvl="1" indent="0" algn="just">
              <a:buNone/>
            </a:pPr>
            <a:endParaRPr lang="fr-BE" sz="1800" dirty="0"/>
          </a:p>
          <a:p>
            <a:pPr lvl="1" algn="just">
              <a:buFont typeface="Wingdings" panose="05000000000000000000" pitchFamily="2" charset="2"/>
              <a:buChar char="Ø"/>
            </a:pPr>
            <a:r>
              <a:rPr lang="fr-BE" sz="1800" dirty="0"/>
              <a:t>Déclaration sur l’honneur implicite pour les MP belges ou PNSPP exclus du DUME (art. 39 AR 2016)</a:t>
            </a:r>
          </a:p>
          <a:p>
            <a:pPr lvl="1" algn="just">
              <a:buFont typeface="Wingdings" panose="05000000000000000000" pitchFamily="2" charset="2"/>
              <a:buChar char="Ø"/>
            </a:pPr>
            <a:r>
              <a:rPr lang="fr-BE" sz="1800" dirty="0"/>
              <a:t>Interdiction de demander le DUME en MP belge (même si volontairement publié au JOUE – CE n°243.894 06.03.2019) (mais pas de le déposer d’initiative)</a:t>
            </a:r>
          </a:p>
          <a:p>
            <a:pPr lvl="1" algn="just">
              <a:buFont typeface="Wingdings" panose="05000000000000000000" pitchFamily="2" charset="2"/>
              <a:buChar char="Ø"/>
            </a:pPr>
            <a:r>
              <a:rPr lang="fr-BE" sz="1800" dirty="0"/>
              <a:t>déclaration implicite via l’offre – DUME = explicite</a:t>
            </a:r>
          </a:p>
          <a:p>
            <a:pPr lvl="1" algn="just">
              <a:buFont typeface="Wingdings" panose="05000000000000000000" pitchFamily="2" charset="2"/>
              <a:buChar char="Ø"/>
            </a:pPr>
            <a:r>
              <a:rPr lang="fr-BE" sz="1800" dirty="0"/>
              <a:t>Déclaration ne vaut que pour les documents gratuitement accessibles relatifs aux motifs d’exclusion (TELEMARC)</a:t>
            </a:r>
          </a:p>
          <a:p>
            <a:pPr lvl="2" algn="just">
              <a:buFont typeface="Courier New" panose="02070309020205020404" pitchFamily="49" charset="0"/>
              <a:buChar char="o"/>
            </a:pPr>
            <a:r>
              <a:rPr lang="fr-BE" sz="1400" dirty="0"/>
              <a:t>ONSS, TVA, FISC, BNB, Agrément entrepreneurs</a:t>
            </a:r>
          </a:p>
          <a:p>
            <a:pPr lvl="2" algn="just">
              <a:buFont typeface="Courier New" panose="02070309020205020404" pitchFamily="49" charset="0"/>
              <a:buChar char="o"/>
            </a:pPr>
            <a:r>
              <a:rPr lang="fr-BE" sz="1400" dirty="0"/>
              <a:t>Pas pour casier judiciaire, SQ, réduction des candidats</a:t>
            </a:r>
          </a:p>
          <a:p>
            <a:pPr lvl="2" algn="just">
              <a:buFont typeface="Courier New" panose="02070309020205020404" pitchFamily="49" charset="0"/>
              <a:buChar char="o"/>
            </a:pPr>
            <a:r>
              <a:rPr lang="fr-BE" sz="1400" dirty="0"/>
              <a:t>Sauf contrordre dans le CSC qui peut étendre aux autres motifs</a:t>
            </a:r>
          </a:p>
          <a:p>
            <a:pPr lvl="1" algn="just">
              <a:buFont typeface="Wingdings" panose="05000000000000000000" pitchFamily="2" charset="2"/>
              <a:buChar char="Ø"/>
            </a:pPr>
            <a:r>
              <a:rPr lang="fr-BE" sz="1800" dirty="0"/>
              <a:t>Pas applicable si mesures correctrices: informations à ajouter. Dans le DUME, tout est couvert et on peut invoquer des mesures d’auto-réhabilitation</a:t>
            </a:r>
          </a:p>
        </p:txBody>
      </p:sp>
    </p:spTree>
    <p:extLst>
      <p:ext uri="{BB962C8B-B14F-4D97-AF65-F5344CB8AC3E}">
        <p14:creationId xmlns:p14="http://schemas.microsoft.com/office/powerpoint/2010/main" val="250638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fontScale="40000" lnSpcReduction="20000"/>
          </a:bodyPr>
          <a:lstStyle/>
          <a:p>
            <a:pPr>
              <a:buFont typeface="Wingdings" panose="05000000000000000000" pitchFamily="2" charset="2"/>
              <a:buChar char="Ø"/>
            </a:pPr>
            <a:r>
              <a:rPr lang="fr-BE" sz="4500" dirty="0"/>
              <a:t>Quelles sont les différentes sections du DUME ?</a:t>
            </a:r>
          </a:p>
          <a:p>
            <a:pPr marL="0" indent="0">
              <a:buNone/>
            </a:pPr>
            <a:endParaRPr lang="fr-BE" sz="4800" dirty="0"/>
          </a:p>
          <a:p>
            <a:pPr lvl="1">
              <a:buFont typeface="Wingdings" panose="05000000000000000000" pitchFamily="2" charset="2"/>
              <a:buChar char="Ø"/>
            </a:pPr>
            <a:r>
              <a:rPr lang="fr-BE" sz="4800" dirty="0"/>
              <a:t>Partie I : informations concernant la procédure de passation de marché et le PA</a:t>
            </a:r>
          </a:p>
          <a:p>
            <a:pPr lvl="1">
              <a:buFont typeface="Wingdings" panose="05000000000000000000" pitchFamily="2" charset="2"/>
              <a:buChar char="Ø"/>
            </a:pPr>
            <a:r>
              <a:rPr lang="fr-BE" sz="4800" dirty="0"/>
              <a:t>Partie II : Informations concernant l’OE;</a:t>
            </a:r>
          </a:p>
          <a:p>
            <a:pPr lvl="1">
              <a:buFont typeface="Wingdings" panose="05000000000000000000" pitchFamily="2" charset="2"/>
              <a:buChar char="Ø"/>
            </a:pPr>
            <a:r>
              <a:rPr lang="fr-BE" sz="4800" dirty="0"/>
              <a:t>Partie III : Critères de sélection (Motifs d’exclusion) ;</a:t>
            </a:r>
          </a:p>
          <a:p>
            <a:pPr marL="1657350" lvl="2" indent="-742950">
              <a:buFont typeface="+mj-lt"/>
              <a:buAutoNum type="alphaUcPeriod"/>
            </a:pPr>
            <a:r>
              <a:rPr lang="fr-FR" sz="4400" dirty="0"/>
              <a:t> Motifs liés à des condamnations pénales</a:t>
            </a:r>
          </a:p>
          <a:p>
            <a:pPr marL="1657350" lvl="2" indent="-742950">
              <a:buFont typeface="+mj-lt"/>
              <a:buAutoNum type="alphaUcPeriod"/>
            </a:pPr>
            <a:r>
              <a:rPr lang="fr-FR" sz="4400" dirty="0"/>
              <a:t> Motifs liés au paiement d'impôts et taxes ou de cotisations de sécurité sociale</a:t>
            </a:r>
          </a:p>
          <a:p>
            <a:pPr marL="1657350" lvl="2" indent="-742950">
              <a:buFont typeface="+mj-lt"/>
              <a:buAutoNum type="alphaUcPeriod"/>
            </a:pPr>
            <a:r>
              <a:rPr lang="fr-FR" sz="4400" dirty="0"/>
              <a:t>Motifs liés à une insolvabilité, à des conflits d'intérêts ou à une faute professionnelle</a:t>
            </a:r>
          </a:p>
          <a:p>
            <a:pPr marL="1657350" lvl="2" indent="-742950">
              <a:buFont typeface="+mj-lt"/>
              <a:buAutoNum type="alphaUcPeriod"/>
            </a:pPr>
            <a:r>
              <a:rPr lang="fr-FR" sz="4400" dirty="0"/>
              <a:t>Autres motifs d'exclusion pouvant être prévus par le droit interne</a:t>
            </a:r>
          </a:p>
        </p:txBody>
      </p:sp>
    </p:spTree>
    <p:extLst>
      <p:ext uri="{BB962C8B-B14F-4D97-AF65-F5344CB8AC3E}">
        <p14:creationId xmlns:p14="http://schemas.microsoft.com/office/powerpoint/2010/main" val="150072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B8BF-CAD8-4646-9108-0970808CCCED}"/>
              </a:ext>
            </a:extLst>
          </p:cNvPr>
          <p:cNvSpPr>
            <a:spLocks noGrp="1"/>
          </p:cNvSpPr>
          <p:nvPr>
            <p:ph type="title"/>
          </p:nvPr>
        </p:nvSpPr>
        <p:spPr/>
        <p:txBody>
          <a:bodyPr/>
          <a:lstStyle/>
          <a:p>
            <a:r>
              <a:rPr lang="fr-BE" dirty="0"/>
              <a:t>1) Notion ET Règlementation</a:t>
            </a:r>
          </a:p>
        </p:txBody>
      </p:sp>
      <p:sp>
        <p:nvSpPr>
          <p:cNvPr id="3" name="Espace réservé du contenu 2">
            <a:extLst>
              <a:ext uri="{FF2B5EF4-FFF2-40B4-BE49-F238E27FC236}">
                <a16:creationId xmlns:a16="http://schemas.microsoft.com/office/drawing/2014/main" id="{9D108549-B0F3-47DF-9D0A-59A8A08AD9AE}"/>
              </a:ext>
            </a:extLst>
          </p:cNvPr>
          <p:cNvSpPr>
            <a:spLocks noGrp="1"/>
          </p:cNvSpPr>
          <p:nvPr>
            <p:ph idx="1"/>
          </p:nvPr>
        </p:nvSpPr>
        <p:spPr/>
        <p:txBody>
          <a:bodyPr>
            <a:normAutofit fontScale="40000" lnSpcReduction="20000"/>
          </a:bodyPr>
          <a:lstStyle/>
          <a:p>
            <a:pPr>
              <a:buFont typeface="Wingdings" panose="05000000000000000000" pitchFamily="2" charset="2"/>
              <a:buChar char="Ø"/>
            </a:pPr>
            <a:r>
              <a:rPr lang="fr-BE" sz="4500" dirty="0"/>
              <a:t>Quelles sont les différentes sections du DUME ?</a:t>
            </a:r>
          </a:p>
          <a:p>
            <a:pPr marL="0" indent="0">
              <a:buNone/>
            </a:pPr>
            <a:endParaRPr lang="fr-BE" sz="4800" dirty="0"/>
          </a:p>
          <a:p>
            <a:pPr lvl="1">
              <a:buFont typeface="Wingdings" panose="05000000000000000000" pitchFamily="2" charset="2"/>
              <a:buChar char="Ø"/>
            </a:pPr>
            <a:r>
              <a:rPr lang="fr-BE" sz="5200" dirty="0"/>
              <a:t>Partie IV : Critères de sélection (capacité financière, économique, technique, professionnelle);</a:t>
            </a:r>
          </a:p>
          <a:p>
            <a:pPr marL="914400" lvl="2" indent="0">
              <a:buNone/>
            </a:pPr>
            <a:r>
              <a:rPr lang="fr-FR" sz="4400" dirty="0"/>
              <a:t>— α: Indication globale pour tous les critères de sélection.</a:t>
            </a:r>
          </a:p>
          <a:p>
            <a:pPr marL="914400" lvl="2" indent="0">
              <a:buNone/>
            </a:pPr>
            <a:r>
              <a:rPr lang="fr-FR" sz="4400" dirty="0"/>
              <a:t>— A: Aptitude.</a:t>
            </a:r>
          </a:p>
          <a:p>
            <a:pPr marL="914400" lvl="2" indent="0">
              <a:buNone/>
            </a:pPr>
            <a:r>
              <a:rPr lang="fr-FR" sz="4400" dirty="0"/>
              <a:t>— B: Capacité économique et financière.</a:t>
            </a:r>
          </a:p>
          <a:p>
            <a:pPr marL="914400" lvl="2" indent="0">
              <a:buNone/>
            </a:pPr>
            <a:r>
              <a:rPr lang="fr-FR" sz="4400" dirty="0"/>
              <a:t>— C: Capacités techniques et professionnelles.</a:t>
            </a:r>
          </a:p>
          <a:p>
            <a:pPr marL="914400" lvl="2" indent="0">
              <a:buNone/>
            </a:pPr>
            <a:r>
              <a:rPr lang="fr-FR" sz="4400" dirty="0"/>
              <a:t>— D: Dispositifs d'assurance de la qualité et normes de gestion environnementale </a:t>
            </a:r>
            <a:endParaRPr lang="fr-BE" sz="4400" dirty="0"/>
          </a:p>
          <a:p>
            <a:pPr lvl="1">
              <a:buFont typeface="Wingdings" panose="05000000000000000000" pitchFamily="2" charset="2"/>
              <a:buChar char="Ø"/>
            </a:pPr>
            <a:r>
              <a:rPr lang="fr-BE" sz="4800" dirty="0"/>
              <a:t>Partie V : Réduction du nombre de candidats qualifiés ;</a:t>
            </a:r>
          </a:p>
          <a:p>
            <a:pPr lvl="1">
              <a:buFont typeface="Wingdings" panose="05000000000000000000" pitchFamily="2" charset="2"/>
              <a:buChar char="Ø"/>
            </a:pPr>
            <a:r>
              <a:rPr lang="fr-BE" sz="4800" dirty="0"/>
              <a:t>Partie VI : Déclarations finales.</a:t>
            </a:r>
          </a:p>
        </p:txBody>
      </p:sp>
    </p:spTree>
    <p:extLst>
      <p:ext uri="{BB962C8B-B14F-4D97-AF65-F5344CB8AC3E}">
        <p14:creationId xmlns:p14="http://schemas.microsoft.com/office/powerpoint/2010/main" val="1115090868"/>
      </p:ext>
    </p:extLst>
  </p:cSld>
  <p:clrMapOvr>
    <a:masterClrMapping/>
  </p:clrMapOvr>
</p:sld>
</file>

<file path=ppt/theme/theme1.xml><?xml version="1.0" encoding="utf-8"?>
<a:theme xmlns:a="http://schemas.openxmlformats.org/drawingml/2006/main" name="Thème Office">
  <a:themeElements>
    <a:clrScheme name="Personnalisé 3">
      <a:dk1>
        <a:srgbClr val="1C2A59"/>
      </a:dk1>
      <a:lt1>
        <a:srgbClr val="FFFFFF"/>
      </a:lt1>
      <a:dk2>
        <a:srgbClr val="1C2A59"/>
      </a:dk2>
      <a:lt2>
        <a:srgbClr val="E7E6E6"/>
      </a:lt2>
      <a:accent1>
        <a:srgbClr val="455DBE"/>
      </a:accent1>
      <a:accent2>
        <a:srgbClr val="DF191D"/>
      </a:accent2>
      <a:accent3>
        <a:srgbClr val="1671FF"/>
      </a:accent3>
      <a:accent4>
        <a:srgbClr val="FF8F2B"/>
      </a:accent4>
      <a:accent5>
        <a:srgbClr val="DF3889"/>
      </a:accent5>
      <a:accent6>
        <a:srgbClr val="FFCB26"/>
      </a:accent6>
      <a:hlink>
        <a:srgbClr val="0563C1"/>
      </a:hlink>
      <a:folHlink>
        <a:srgbClr val="DF191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lved_marches_publics" id="{91216544-05C4-EB4B-9645-4BB32AF9C603}" vid="{1FCBE8BE-035A-E744-88A8-3A3FE9D75B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Séminaire privé relatif à l'attribution des marchés publics de la SAMBRIENNE</Template>
  <TotalTime>7379</TotalTime>
  <Words>2422</Words>
  <Application>Microsoft Office PowerPoint</Application>
  <PresentationFormat>Grand écran</PresentationFormat>
  <Paragraphs>256</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Courier New</vt:lpstr>
      <vt:lpstr>Wingdings</vt:lpstr>
      <vt:lpstr>Thème Office</vt:lpstr>
      <vt:lpstr>Présentation PowerPoint</vt:lpstr>
      <vt:lpstr>LE DOCUMENT UNIQUE DE MARCHÉ EUROPÉEN en pratique</vt:lpstr>
      <vt:lpstr>OBJET DU SEMINAIRE</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1) Notion ET Règlementation</vt:lpstr>
      <vt:lpstr>2) COMMENT COMPLETER LE DUME</vt:lpstr>
      <vt:lpstr>2) COMMENT COMPLETER LE DUME</vt:lpstr>
      <vt:lpstr>2) COMMENT COMPLETER LE DUME</vt:lpstr>
      <vt:lpstr>2) COMMENT COMPLETER LE DUME</vt:lpstr>
      <vt:lpstr>4) Le DUME en pratique </vt:lpstr>
      <vt:lpstr>5) La vérification du dume remis</vt:lpstr>
      <vt:lpstr>5) La vérification du dume remis</vt:lpstr>
      <vt:lpstr>5) La vérification du dume remis</vt:lpstr>
      <vt:lpstr>5) La vérification du dume remis</vt:lpstr>
      <vt:lpstr>5) La vérification du dume remis</vt:lpstr>
      <vt:lpstr>6) Le DUME pendant l’exécution du marché</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Gauthier ERVYN</dc:creator>
  <cp:lastModifiedBy>Gauthier ERVYN</cp:lastModifiedBy>
  <cp:revision>71</cp:revision>
  <dcterms:created xsi:type="dcterms:W3CDTF">2020-10-14T12:01:13Z</dcterms:created>
  <dcterms:modified xsi:type="dcterms:W3CDTF">2021-12-13T18:07:11Z</dcterms:modified>
</cp:coreProperties>
</file>