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6" r:id="rId4"/>
    <p:sldId id="397" r:id="rId5"/>
    <p:sldId id="399" r:id="rId6"/>
    <p:sldId id="398" r:id="rId7"/>
    <p:sldId id="267" r:id="rId8"/>
    <p:sldId id="268" r:id="rId9"/>
    <p:sldId id="270" r:id="rId10"/>
    <p:sldId id="272" r:id="rId11"/>
    <p:sldId id="273" r:id="rId12"/>
    <p:sldId id="401" r:id="rId13"/>
    <p:sldId id="275" r:id="rId14"/>
    <p:sldId id="277" r:id="rId15"/>
    <p:sldId id="269" r:id="rId16"/>
    <p:sldId id="278" r:id="rId17"/>
    <p:sldId id="279" r:id="rId18"/>
    <p:sldId id="280" r:id="rId19"/>
    <p:sldId id="404" r:id="rId20"/>
    <p:sldId id="402" r:id="rId21"/>
    <p:sldId id="403" r:id="rId22"/>
    <p:sldId id="281" r:id="rId23"/>
    <p:sldId id="282" r:id="rId24"/>
    <p:sldId id="284" r:id="rId25"/>
    <p:sldId id="285" r:id="rId26"/>
    <p:sldId id="286" r:id="rId27"/>
    <p:sldId id="417" r:id="rId28"/>
    <p:sldId id="418" r:id="rId29"/>
    <p:sldId id="419" r:id="rId30"/>
    <p:sldId id="420" r:id="rId31"/>
    <p:sldId id="421" r:id="rId32"/>
    <p:sldId id="422" r:id="rId33"/>
    <p:sldId id="423" r:id="rId34"/>
    <p:sldId id="424" r:id="rId35"/>
    <p:sldId id="405" r:id="rId36"/>
    <p:sldId id="408" r:id="rId37"/>
    <p:sldId id="289" r:id="rId38"/>
    <p:sldId id="409" r:id="rId39"/>
    <p:sldId id="410" r:id="rId40"/>
    <p:sldId id="290" r:id="rId41"/>
    <p:sldId id="407" r:id="rId42"/>
    <p:sldId id="291" r:id="rId43"/>
    <p:sldId id="292" r:id="rId44"/>
    <p:sldId id="411" r:id="rId45"/>
    <p:sldId id="413" r:id="rId46"/>
    <p:sldId id="414" r:id="rId47"/>
    <p:sldId id="412" r:id="rId48"/>
    <p:sldId id="406" r:id="rId49"/>
    <p:sldId id="276" r:id="rId50"/>
    <p:sldId id="287" r:id="rId51"/>
    <p:sldId id="293" r:id="rId52"/>
    <p:sldId id="415" r:id="rId53"/>
    <p:sldId id="416" r:id="rId54"/>
    <p:sldId id="261" r:id="rId5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p:normalViewPr>
  <p:slideViewPr>
    <p:cSldViewPr snapToGrid="0" snapToObjects="1">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er Vandingenen" userId="886a9ce8-cdd1-459e-aebf-64ed4d319a4a" providerId="ADAL" clId="{D6FF38C5-BF7B-42D6-A41B-41FE8F30E45E}"/>
    <pc:docChg chg="undo custSel addSld delSld modSld">
      <pc:chgData name="Olivier Vandingenen" userId="886a9ce8-cdd1-459e-aebf-64ed4d319a4a" providerId="ADAL" clId="{D6FF38C5-BF7B-42D6-A41B-41FE8F30E45E}" dt="2024-06-04T10:46:17.443" v="44" actId="115"/>
      <pc:docMkLst>
        <pc:docMk/>
      </pc:docMkLst>
      <pc:sldChg chg="modSp mod">
        <pc:chgData name="Olivier Vandingenen" userId="886a9ce8-cdd1-459e-aebf-64ed4d319a4a" providerId="ADAL" clId="{D6FF38C5-BF7B-42D6-A41B-41FE8F30E45E}" dt="2024-06-04T10:21:35.539" v="13" actId="27636"/>
        <pc:sldMkLst>
          <pc:docMk/>
          <pc:sldMk cId="3835147399" sldId="267"/>
        </pc:sldMkLst>
        <pc:spChg chg="mod">
          <ac:chgData name="Olivier Vandingenen" userId="886a9ce8-cdd1-459e-aebf-64ed4d319a4a" providerId="ADAL" clId="{D6FF38C5-BF7B-42D6-A41B-41FE8F30E45E}" dt="2024-06-04T10:21:35.539" v="13" actId="27636"/>
          <ac:spMkLst>
            <pc:docMk/>
            <pc:sldMk cId="3835147399" sldId="267"/>
            <ac:spMk id="3" creationId="{E9166FA6-14AA-908E-C101-D81729D4D958}"/>
          </ac:spMkLst>
        </pc:spChg>
      </pc:sldChg>
      <pc:sldChg chg="del">
        <pc:chgData name="Olivier Vandingenen" userId="886a9ce8-cdd1-459e-aebf-64ed4d319a4a" providerId="ADAL" clId="{D6FF38C5-BF7B-42D6-A41B-41FE8F30E45E}" dt="2024-06-04T10:21:52.870" v="14" actId="47"/>
        <pc:sldMkLst>
          <pc:docMk/>
          <pc:sldMk cId="2365525212" sldId="274"/>
        </pc:sldMkLst>
      </pc:sldChg>
      <pc:sldChg chg="modSp mod">
        <pc:chgData name="Olivier Vandingenen" userId="886a9ce8-cdd1-459e-aebf-64ed4d319a4a" providerId="ADAL" clId="{D6FF38C5-BF7B-42D6-A41B-41FE8F30E45E}" dt="2024-06-04T10:22:16.044" v="16" actId="20577"/>
        <pc:sldMkLst>
          <pc:docMk/>
          <pc:sldMk cId="3119103197" sldId="285"/>
        </pc:sldMkLst>
        <pc:spChg chg="mod">
          <ac:chgData name="Olivier Vandingenen" userId="886a9ce8-cdd1-459e-aebf-64ed4d319a4a" providerId="ADAL" clId="{D6FF38C5-BF7B-42D6-A41B-41FE8F30E45E}" dt="2024-06-04T10:22:16.044" v="16" actId="20577"/>
          <ac:spMkLst>
            <pc:docMk/>
            <pc:sldMk cId="3119103197" sldId="285"/>
            <ac:spMk id="3" creationId="{5063DC69-19E0-EEEF-3745-E777C9C7F244}"/>
          </ac:spMkLst>
        </pc:spChg>
      </pc:sldChg>
      <pc:sldChg chg="modSp mod">
        <pc:chgData name="Olivier Vandingenen" userId="886a9ce8-cdd1-459e-aebf-64ed4d319a4a" providerId="ADAL" clId="{D6FF38C5-BF7B-42D6-A41B-41FE8F30E45E}" dt="2024-06-04T10:45:48.450" v="40" actId="20577"/>
        <pc:sldMkLst>
          <pc:docMk/>
          <pc:sldMk cId="3947999937" sldId="291"/>
        </pc:sldMkLst>
        <pc:spChg chg="mod">
          <ac:chgData name="Olivier Vandingenen" userId="886a9ce8-cdd1-459e-aebf-64ed4d319a4a" providerId="ADAL" clId="{D6FF38C5-BF7B-42D6-A41B-41FE8F30E45E}" dt="2024-06-04T10:45:48.450" v="40" actId="20577"/>
          <ac:spMkLst>
            <pc:docMk/>
            <pc:sldMk cId="3947999937" sldId="291"/>
            <ac:spMk id="2" creationId="{96F048B0-2544-FFEF-3E9B-F812246C4E54}"/>
          </ac:spMkLst>
        </pc:spChg>
      </pc:sldChg>
      <pc:sldChg chg="modSp mod">
        <pc:chgData name="Olivier Vandingenen" userId="886a9ce8-cdd1-459e-aebf-64ed4d319a4a" providerId="ADAL" clId="{D6FF38C5-BF7B-42D6-A41B-41FE8F30E45E}" dt="2024-06-04T10:46:17.443" v="44" actId="115"/>
        <pc:sldMkLst>
          <pc:docMk/>
          <pc:sldMk cId="1087394722" sldId="293"/>
        </pc:sldMkLst>
        <pc:spChg chg="mod">
          <ac:chgData name="Olivier Vandingenen" userId="886a9ce8-cdd1-459e-aebf-64ed4d319a4a" providerId="ADAL" clId="{D6FF38C5-BF7B-42D6-A41B-41FE8F30E45E}" dt="2024-06-04T10:46:17.443" v="44" actId="115"/>
          <ac:spMkLst>
            <pc:docMk/>
            <pc:sldMk cId="1087394722" sldId="293"/>
            <ac:spMk id="3" creationId="{E8017F55-7625-9C51-700B-89EADD883D57}"/>
          </ac:spMkLst>
        </pc:spChg>
      </pc:sldChg>
      <pc:sldChg chg="add del">
        <pc:chgData name="Olivier Vandingenen" userId="886a9ce8-cdd1-459e-aebf-64ed4d319a4a" providerId="ADAL" clId="{D6FF38C5-BF7B-42D6-A41B-41FE8F30E45E}" dt="2024-06-04T10:21:15.070" v="3" actId="47"/>
        <pc:sldMkLst>
          <pc:docMk/>
          <pc:sldMk cId="1844641293" sldId="390"/>
        </pc:sldMkLst>
      </pc:sldChg>
      <pc:sldChg chg="del">
        <pc:chgData name="Olivier Vandingenen" userId="886a9ce8-cdd1-459e-aebf-64ed4d319a4a" providerId="ADAL" clId="{D6FF38C5-BF7B-42D6-A41B-41FE8F30E45E}" dt="2024-06-04T10:21:15.906" v="4" actId="47"/>
        <pc:sldMkLst>
          <pc:docMk/>
          <pc:sldMk cId="2906294721" sldId="395"/>
        </pc:sldMkLst>
      </pc:sldChg>
      <pc:sldChg chg="del">
        <pc:chgData name="Olivier Vandingenen" userId="886a9ce8-cdd1-459e-aebf-64ed4d319a4a" providerId="ADAL" clId="{D6FF38C5-BF7B-42D6-A41B-41FE8F30E45E}" dt="2024-06-04T10:20:53.314" v="0" actId="47"/>
        <pc:sldMkLst>
          <pc:docMk/>
          <pc:sldMk cId="4184218270" sldId="396"/>
        </pc:sldMkLst>
      </pc:sldChg>
      <pc:sldChg chg="modSp mod">
        <pc:chgData name="Olivier Vandingenen" userId="886a9ce8-cdd1-459e-aebf-64ed4d319a4a" providerId="ADAL" clId="{D6FF38C5-BF7B-42D6-A41B-41FE8F30E45E}" dt="2024-06-04T10:45:58.723" v="41" actId="115"/>
        <pc:sldMkLst>
          <pc:docMk/>
          <pc:sldMk cId="1914045507" sldId="414"/>
        </pc:sldMkLst>
        <pc:spChg chg="mod">
          <ac:chgData name="Olivier Vandingenen" userId="886a9ce8-cdd1-459e-aebf-64ed4d319a4a" providerId="ADAL" clId="{D6FF38C5-BF7B-42D6-A41B-41FE8F30E45E}" dt="2024-06-04T10:45:58.723" v="41" actId="115"/>
          <ac:spMkLst>
            <pc:docMk/>
            <pc:sldMk cId="1914045507" sldId="414"/>
            <ac:spMk id="2" creationId="{33E78973-8F54-C624-8948-105C7A3E419E}"/>
          </ac:spMkLst>
        </pc:spChg>
      </pc:sldChg>
      <pc:sldChg chg="modSp mod">
        <pc:chgData name="Olivier Vandingenen" userId="886a9ce8-cdd1-459e-aebf-64ed4d319a4a" providerId="ADAL" clId="{D6FF38C5-BF7B-42D6-A41B-41FE8F30E45E}" dt="2024-06-04T10:22:38.903" v="19" actId="115"/>
        <pc:sldMkLst>
          <pc:docMk/>
          <pc:sldMk cId="972105216" sldId="417"/>
        </pc:sldMkLst>
        <pc:spChg chg="mod">
          <ac:chgData name="Olivier Vandingenen" userId="886a9ce8-cdd1-459e-aebf-64ed4d319a4a" providerId="ADAL" clId="{D6FF38C5-BF7B-42D6-A41B-41FE8F30E45E}" dt="2024-06-04T10:22:28.264" v="18" actId="20577"/>
          <ac:spMkLst>
            <pc:docMk/>
            <pc:sldMk cId="972105216" sldId="417"/>
            <ac:spMk id="2" creationId="{25B1EFD4-C73B-B7DD-31CB-6749D83BB61F}"/>
          </ac:spMkLst>
        </pc:spChg>
        <pc:spChg chg="mod">
          <ac:chgData name="Olivier Vandingenen" userId="886a9ce8-cdd1-459e-aebf-64ed4d319a4a" providerId="ADAL" clId="{D6FF38C5-BF7B-42D6-A41B-41FE8F30E45E}" dt="2024-06-04T10:22:38.903" v="19" actId="115"/>
          <ac:spMkLst>
            <pc:docMk/>
            <pc:sldMk cId="972105216" sldId="417"/>
            <ac:spMk id="3" creationId="{4A3E0A0A-8ACE-1721-1363-BE46D146B095}"/>
          </ac:spMkLst>
        </pc:spChg>
      </pc:sldChg>
      <pc:sldChg chg="modSp mod">
        <pc:chgData name="Olivier Vandingenen" userId="886a9ce8-cdd1-459e-aebf-64ed4d319a4a" providerId="ADAL" clId="{D6FF38C5-BF7B-42D6-A41B-41FE8F30E45E}" dt="2024-06-04T10:26:16.183" v="32" actId="20577"/>
        <pc:sldMkLst>
          <pc:docMk/>
          <pc:sldMk cId="132148978" sldId="418"/>
        </pc:sldMkLst>
        <pc:spChg chg="mod">
          <ac:chgData name="Olivier Vandingenen" userId="886a9ce8-cdd1-459e-aebf-64ed4d319a4a" providerId="ADAL" clId="{D6FF38C5-BF7B-42D6-A41B-41FE8F30E45E}" dt="2024-06-04T10:26:16.183" v="32" actId="20577"/>
          <ac:spMkLst>
            <pc:docMk/>
            <pc:sldMk cId="132148978" sldId="418"/>
            <ac:spMk id="2" creationId="{25B1EFD4-C73B-B7DD-31CB-6749D83BB61F}"/>
          </ac:spMkLst>
        </pc:spChg>
        <pc:spChg chg="mod">
          <ac:chgData name="Olivier Vandingenen" userId="886a9ce8-cdd1-459e-aebf-64ed4d319a4a" providerId="ADAL" clId="{D6FF38C5-BF7B-42D6-A41B-41FE8F30E45E}" dt="2024-06-04T10:22:45.447" v="20" actId="115"/>
          <ac:spMkLst>
            <pc:docMk/>
            <pc:sldMk cId="132148978" sldId="418"/>
            <ac:spMk id="3" creationId="{4A3E0A0A-8ACE-1721-1363-BE46D146B095}"/>
          </ac:spMkLst>
        </pc:spChg>
      </pc:sldChg>
      <pc:sldChg chg="modSp mod">
        <pc:chgData name="Olivier Vandingenen" userId="886a9ce8-cdd1-459e-aebf-64ed4d319a4a" providerId="ADAL" clId="{D6FF38C5-BF7B-42D6-A41B-41FE8F30E45E}" dt="2024-06-04T10:26:22.701" v="34" actId="20577"/>
        <pc:sldMkLst>
          <pc:docMk/>
          <pc:sldMk cId="790583624" sldId="419"/>
        </pc:sldMkLst>
        <pc:spChg chg="mod">
          <ac:chgData name="Olivier Vandingenen" userId="886a9ce8-cdd1-459e-aebf-64ed4d319a4a" providerId="ADAL" clId="{D6FF38C5-BF7B-42D6-A41B-41FE8F30E45E}" dt="2024-06-04T10:26:22.701" v="34" actId="20577"/>
          <ac:spMkLst>
            <pc:docMk/>
            <pc:sldMk cId="790583624" sldId="419"/>
            <ac:spMk id="2" creationId="{25B1EFD4-C73B-B7DD-31CB-6749D83BB61F}"/>
          </ac:spMkLst>
        </pc:spChg>
      </pc:sldChg>
      <pc:sldChg chg="modSp mod">
        <pc:chgData name="Olivier Vandingenen" userId="886a9ce8-cdd1-459e-aebf-64ed4d319a4a" providerId="ADAL" clId="{D6FF38C5-BF7B-42D6-A41B-41FE8F30E45E}" dt="2024-06-04T10:26:33.603" v="36" actId="20577"/>
        <pc:sldMkLst>
          <pc:docMk/>
          <pc:sldMk cId="291255176" sldId="420"/>
        </pc:sldMkLst>
        <pc:spChg chg="mod">
          <ac:chgData name="Olivier Vandingenen" userId="886a9ce8-cdd1-459e-aebf-64ed4d319a4a" providerId="ADAL" clId="{D6FF38C5-BF7B-42D6-A41B-41FE8F30E45E}" dt="2024-06-04T10:26:33.603" v="36" actId="20577"/>
          <ac:spMkLst>
            <pc:docMk/>
            <pc:sldMk cId="291255176" sldId="420"/>
            <ac:spMk id="2" creationId="{25B1EFD4-C73B-B7DD-31CB-6749D83BB61F}"/>
          </ac:spMkLst>
        </pc:spChg>
      </pc:sldChg>
      <pc:sldChg chg="modSp mod">
        <pc:chgData name="Olivier Vandingenen" userId="886a9ce8-cdd1-459e-aebf-64ed4d319a4a" providerId="ADAL" clId="{D6FF38C5-BF7B-42D6-A41B-41FE8F30E45E}" dt="2024-06-04T10:26:36.712" v="38" actId="20577"/>
        <pc:sldMkLst>
          <pc:docMk/>
          <pc:sldMk cId="3170924721" sldId="421"/>
        </pc:sldMkLst>
        <pc:spChg chg="mod">
          <ac:chgData name="Olivier Vandingenen" userId="886a9ce8-cdd1-459e-aebf-64ed4d319a4a" providerId="ADAL" clId="{D6FF38C5-BF7B-42D6-A41B-41FE8F30E45E}" dt="2024-06-04T10:26:36.712" v="38" actId="20577"/>
          <ac:spMkLst>
            <pc:docMk/>
            <pc:sldMk cId="3170924721" sldId="421"/>
            <ac:spMk id="2" creationId="{25B1EFD4-C73B-B7DD-31CB-6749D83BB61F}"/>
          </ac:spMkLst>
        </pc:spChg>
      </pc:sldChg>
      <pc:sldChg chg="modSp mod">
        <pc:chgData name="Olivier Vandingenen" userId="886a9ce8-cdd1-459e-aebf-64ed4d319a4a" providerId="ADAL" clId="{D6FF38C5-BF7B-42D6-A41B-41FE8F30E45E}" dt="2024-06-04T10:23:55.602" v="30" actId="20577"/>
        <pc:sldMkLst>
          <pc:docMk/>
          <pc:sldMk cId="2529656065" sldId="422"/>
        </pc:sldMkLst>
        <pc:spChg chg="mod">
          <ac:chgData name="Olivier Vandingenen" userId="886a9ce8-cdd1-459e-aebf-64ed4d319a4a" providerId="ADAL" clId="{D6FF38C5-BF7B-42D6-A41B-41FE8F30E45E}" dt="2024-06-04T10:23:55.602" v="30" actId="20577"/>
          <ac:spMkLst>
            <pc:docMk/>
            <pc:sldMk cId="2529656065" sldId="422"/>
            <ac:spMk id="2" creationId="{25B1EFD4-C73B-B7DD-31CB-6749D83BB61F}"/>
          </ac:spMkLst>
        </pc:spChg>
      </pc:sldChg>
      <pc:sldChg chg="modSp mod">
        <pc:chgData name="Olivier Vandingenen" userId="886a9ce8-cdd1-459e-aebf-64ed4d319a4a" providerId="ADAL" clId="{D6FF38C5-BF7B-42D6-A41B-41FE8F30E45E}" dt="2024-06-04T10:23:50.762" v="28" actId="20577"/>
        <pc:sldMkLst>
          <pc:docMk/>
          <pc:sldMk cId="1731089958" sldId="423"/>
        </pc:sldMkLst>
        <pc:spChg chg="mod">
          <ac:chgData name="Olivier Vandingenen" userId="886a9ce8-cdd1-459e-aebf-64ed4d319a4a" providerId="ADAL" clId="{D6FF38C5-BF7B-42D6-A41B-41FE8F30E45E}" dt="2024-06-04T10:23:50.762" v="28" actId="20577"/>
          <ac:spMkLst>
            <pc:docMk/>
            <pc:sldMk cId="1731089958" sldId="423"/>
            <ac:spMk id="2" creationId="{25B1EFD4-C73B-B7DD-31CB-6749D83BB61F}"/>
          </ac:spMkLst>
        </pc:spChg>
        <pc:spChg chg="mod">
          <ac:chgData name="Olivier Vandingenen" userId="886a9ce8-cdd1-459e-aebf-64ed4d319a4a" providerId="ADAL" clId="{D6FF38C5-BF7B-42D6-A41B-41FE8F30E45E}" dt="2024-06-04T10:23:08.444" v="22" actId="1076"/>
          <ac:spMkLst>
            <pc:docMk/>
            <pc:sldMk cId="1731089958" sldId="423"/>
            <ac:spMk id="3" creationId="{4A3E0A0A-8ACE-1721-1363-BE46D146B095}"/>
          </ac:spMkLst>
        </pc:spChg>
      </pc:sldChg>
      <pc:sldChg chg="modSp mod">
        <pc:chgData name="Olivier Vandingenen" userId="886a9ce8-cdd1-459e-aebf-64ed4d319a4a" providerId="ADAL" clId="{D6FF38C5-BF7B-42D6-A41B-41FE8F30E45E}" dt="2024-06-04T10:23:39.864" v="26" actId="20577"/>
        <pc:sldMkLst>
          <pc:docMk/>
          <pc:sldMk cId="2616171882" sldId="424"/>
        </pc:sldMkLst>
        <pc:spChg chg="mod">
          <ac:chgData name="Olivier Vandingenen" userId="886a9ce8-cdd1-459e-aebf-64ed4d319a4a" providerId="ADAL" clId="{D6FF38C5-BF7B-42D6-A41B-41FE8F30E45E}" dt="2024-06-04T10:23:39.864" v="26" actId="20577"/>
          <ac:spMkLst>
            <pc:docMk/>
            <pc:sldMk cId="2616171882" sldId="424"/>
            <ac:spMk id="2" creationId="{25B1EFD4-C73B-B7DD-31CB-6749D83BB61F}"/>
          </ac:spMkLst>
        </pc:spChg>
        <pc:spChg chg="mod">
          <ac:chgData name="Olivier Vandingenen" userId="886a9ce8-cdd1-459e-aebf-64ed4d319a4a" providerId="ADAL" clId="{D6FF38C5-BF7B-42D6-A41B-41FE8F30E45E}" dt="2024-06-04T10:23:04.462" v="21" actId="1076"/>
          <ac:spMkLst>
            <pc:docMk/>
            <pc:sldMk cId="2616171882" sldId="424"/>
            <ac:spMk id="3" creationId="{4A3E0A0A-8ACE-1721-1363-BE46D146B09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56124-D5A7-4E9C-8991-86F885CC7018}"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fr-BE"/>
        </a:p>
      </dgm:t>
    </dgm:pt>
    <dgm:pt modelId="{35E98F53-493F-423C-ADDB-F245504178C2}">
      <dgm:prSet phldrT="[Texte]"/>
      <dgm:spPr/>
      <dgm:t>
        <a:bodyPr/>
        <a:lstStyle/>
        <a:p>
          <a:r>
            <a:rPr lang="fr-FR" dirty="0"/>
            <a:t>Projet architectural / projet de mixité</a:t>
          </a:r>
          <a:endParaRPr lang="fr-BE" dirty="0"/>
        </a:p>
      </dgm:t>
    </dgm:pt>
    <dgm:pt modelId="{588263BD-4801-4EED-A245-B6E982BB79F1}" type="parTrans" cxnId="{64CED01F-254F-48CA-899D-66F000887ADC}">
      <dgm:prSet/>
      <dgm:spPr/>
      <dgm:t>
        <a:bodyPr/>
        <a:lstStyle/>
        <a:p>
          <a:endParaRPr lang="fr-BE"/>
        </a:p>
      </dgm:t>
    </dgm:pt>
    <dgm:pt modelId="{F3F6E062-9C8D-45FA-BE76-850367B79CA0}" type="sibTrans" cxnId="{64CED01F-254F-48CA-899D-66F000887ADC}">
      <dgm:prSet/>
      <dgm:spPr/>
      <dgm:t>
        <a:bodyPr/>
        <a:lstStyle/>
        <a:p>
          <a:endParaRPr lang="fr-BE"/>
        </a:p>
      </dgm:t>
    </dgm:pt>
    <dgm:pt modelId="{C05BBBA0-BA45-4CE7-8358-D398C58A98CC}">
      <dgm:prSet phldrT="[Texte]"/>
      <dgm:spPr/>
      <dgm:t>
        <a:bodyPr/>
        <a:lstStyle/>
        <a:p>
          <a:endParaRPr lang="fr-FR" b="1" dirty="0"/>
        </a:p>
        <a:p>
          <a:endParaRPr lang="fr-FR" b="1" dirty="0"/>
        </a:p>
        <a:p>
          <a:r>
            <a:rPr lang="fr-FR" b="1" dirty="0"/>
            <a:t>Approbation</a:t>
          </a:r>
          <a:endParaRPr lang="fr-BE" b="1" dirty="0"/>
        </a:p>
      </dgm:t>
    </dgm:pt>
    <dgm:pt modelId="{60B0B106-EB64-495C-9ED6-6ABEFCDE6400}" type="parTrans" cxnId="{A5C1C09D-CCAB-404C-86DC-FB2A63865436}">
      <dgm:prSet/>
      <dgm:spPr/>
      <dgm:t>
        <a:bodyPr/>
        <a:lstStyle/>
        <a:p>
          <a:endParaRPr lang="fr-BE"/>
        </a:p>
      </dgm:t>
    </dgm:pt>
    <dgm:pt modelId="{7A77EF82-63B9-4DC0-8F03-349529559089}" type="sibTrans" cxnId="{A5C1C09D-CCAB-404C-86DC-FB2A63865436}">
      <dgm:prSet/>
      <dgm:spPr/>
      <dgm:t>
        <a:bodyPr/>
        <a:lstStyle/>
        <a:p>
          <a:endParaRPr lang="fr-BE"/>
        </a:p>
      </dgm:t>
    </dgm:pt>
    <dgm:pt modelId="{FCED8CA4-8583-4BE6-8A5B-4C864FC570DC}">
      <dgm:prSet phldrT="[Texte]"/>
      <dgm:spPr/>
      <dgm:t>
        <a:bodyPr/>
        <a:lstStyle/>
        <a:p>
          <a:r>
            <a:rPr lang="fr-FR" dirty="0"/>
            <a:t>Lancement MP T, F, S</a:t>
          </a:r>
          <a:endParaRPr lang="fr-BE" dirty="0"/>
        </a:p>
      </dgm:t>
    </dgm:pt>
    <dgm:pt modelId="{4582A8E8-7235-4CFF-8BB8-A113D61C03B8}" type="parTrans" cxnId="{68D665AE-8563-4F2C-9F93-5826CA6E8FAB}">
      <dgm:prSet/>
      <dgm:spPr/>
      <dgm:t>
        <a:bodyPr/>
        <a:lstStyle/>
        <a:p>
          <a:endParaRPr lang="fr-BE"/>
        </a:p>
      </dgm:t>
    </dgm:pt>
    <dgm:pt modelId="{D2DE9FFB-7670-4003-86C7-B558621683EA}" type="sibTrans" cxnId="{68D665AE-8563-4F2C-9F93-5826CA6E8FAB}">
      <dgm:prSet/>
      <dgm:spPr/>
      <dgm:t>
        <a:bodyPr/>
        <a:lstStyle/>
        <a:p>
          <a:endParaRPr lang="fr-BE"/>
        </a:p>
      </dgm:t>
    </dgm:pt>
    <dgm:pt modelId="{0F076AF0-CDAB-4EBB-BF2E-3B7A7C0E3D13}">
      <dgm:prSet phldrT="[Texte]"/>
      <dgm:spPr/>
      <dgm:t>
        <a:bodyPr/>
        <a:lstStyle/>
        <a:p>
          <a:endParaRPr lang="fr-FR" b="1" dirty="0"/>
        </a:p>
        <a:p>
          <a:endParaRPr lang="fr-FR" b="1" dirty="0"/>
        </a:p>
        <a:p>
          <a:r>
            <a:rPr lang="fr-FR" b="1" dirty="0"/>
            <a:t>Annulation: </a:t>
          </a:r>
        </a:p>
        <a:p>
          <a:r>
            <a:rPr lang="fr-FR" dirty="0"/>
            <a:t>T, F, S &gt; 143K EUR</a:t>
          </a:r>
          <a:endParaRPr lang="fr-BE" dirty="0"/>
        </a:p>
      </dgm:t>
    </dgm:pt>
    <dgm:pt modelId="{63B9DC4C-1094-4E07-BD5C-4C6B985582F9}" type="parTrans" cxnId="{7FAE16C8-062D-40CA-8DE3-421F7A93E4E3}">
      <dgm:prSet/>
      <dgm:spPr/>
      <dgm:t>
        <a:bodyPr/>
        <a:lstStyle/>
        <a:p>
          <a:endParaRPr lang="fr-BE"/>
        </a:p>
      </dgm:t>
    </dgm:pt>
    <dgm:pt modelId="{969E5F5E-F73B-4AC8-9B6A-D443A4DC9597}" type="sibTrans" cxnId="{7FAE16C8-062D-40CA-8DE3-421F7A93E4E3}">
      <dgm:prSet/>
      <dgm:spPr/>
      <dgm:t>
        <a:bodyPr/>
        <a:lstStyle/>
        <a:p>
          <a:endParaRPr lang="fr-BE"/>
        </a:p>
      </dgm:t>
    </dgm:pt>
    <dgm:pt modelId="{4F4EBDB9-0C30-44AD-ACA9-12CA9B241323}">
      <dgm:prSet phldrT="[Texte]"/>
      <dgm:spPr/>
      <dgm:t>
        <a:bodyPr/>
        <a:lstStyle/>
        <a:p>
          <a:r>
            <a:rPr lang="fr-FR" dirty="0"/>
            <a:t>Attribution MP T, F, S</a:t>
          </a:r>
          <a:endParaRPr lang="fr-BE" dirty="0"/>
        </a:p>
      </dgm:t>
    </dgm:pt>
    <dgm:pt modelId="{103FB152-68B3-4A2C-B28D-91C597C5A11C}" type="parTrans" cxnId="{04B65FAF-02C7-4F91-B5F2-4AE457B1FE59}">
      <dgm:prSet/>
      <dgm:spPr/>
      <dgm:t>
        <a:bodyPr/>
        <a:lstStyle/>
        <a:p>
          <a:endParaRPr lang="fr-BE"/>
        </a:p>
      </dgm:t>
    </dgm:pt>
    <dgm:pt modelId="{DC6B24A5-FE7D-4647-AD93-BE8ABFAAAF29}" type="sibTrans" cxnId="{04B65FAF-02C7-4F91-B5F2-4AE457B1FE59}">
      <dgm:prSet/>
      <dgm:spPr/>
      <dgm:t>
        <a:bodyPr/>
        <a:lstStyle/>
        <a:p>
          <a:endParaRPr lang="fr-BE"/>
        </a:p>
      </dgm:t>
    </dgm:pt>
    <dgm:pt modelId="{81B8A8A0-2F94-482A-8B7D-5481031100EB}">
      <dgm:prSet phldrT="[Texte]"/>
      <dgm:spPr/>
      <dgm:t>
        <a:bodyPr/>
        <a:lstStyle/>
        <a:p>
          <a:r>
            <a:rPr lang="fr-FR" b="1" dirty="0"/>
            <a:t>Approbation: </a:t>
          </a:r>
        </a:p>
        <a:p>
          <a:r>
            <a:rPr lang="fr-FR" dirty="0"/>
            <a:t>T &gt; 143K EUR</a:t>
          </a:r>
        </a:p>
        <a:p>
          <a:r>
            <a:rPr lang="fr-FR" b="1" dirty="0"/>
            <a:t>Annulation: </a:t>
          </a:r>
          <a:endParaRPr lang="fr-BE" b="1" dirty="0"/>
        </a:p>
      </dgm:t>
    </dgm:pt>
    <dgm:pt modelId="{FCC02846-8914-4938-8E8C-9303E9312EEB}" type="parTrans" cxnId="{F1C2D45F-2318-4F1B-A2B1-FAF85525976B}">
      <dgm:prSet/>
      <dgm:spPr/>
      <dgm:t>
        <a:bodyPr/>
        <a:lstStyle/>
        <a:p>
          <a:endParaRPr lang="fr-BE"/>
        </a:p>
      </dgm:t>
    </dgm:pt>
    <dgm:pt modelId="{AD9602EB-0832-4A58-957D-A9E300F3B087}" type="sibTrans" cxnId="{F1C2D45F-2318-4F1B-A2B1-FAF85525976B}">
      <dgm:prSet/>
      <dgm:spPr/>
      <dgm:t>
        <a:bodyPr/>
        <a:lstStyle/>
        <a:p>
          <a:endParaRPr lang="fr-BE"/>
        </a:p>
      </dgm:t>
    </dgm:pt>
    <dgm:pt modelId="{01981F3E-0098-485C-A260-85A69FE6D409}">
      <dgm:prSet/>
      <dgm:spPr/>
      <dgm:t>
        <a:bodyPr/>
        <a:lstStyle/>
        <a:p>
          <a:r>
            <a:rPr lang="fr-FR" dirty="0"/>
            <a:t>Décomptes</a:t>
          </a:r>
          <a:endParaRPr lang="fr-BE" dirty="0"/>
        </a:p>
      </dgm:t>
    </dgm:pt>
    <dgm:pt modelId="{6A583AE7-E2B3-4B10-A3A5-41230782BB65}" type="parTrans" cxnId="{683E6A3E-C509-4953-A5C7-BF29A3DB50AD}">
      <dgm:prSet/>
      <dgm:spPr/>
      <dgm:t>
        <a:bodyPr/>
        <a:lstStyle/>
        <a:p>
          <a:endParaRPr lang="fr-BE"/>
        </a:p>
      </dgm:t>
    </dgm:pt>
    <dgm:pt modelId="{4DABF9AE-63FA-4BD9-9740-DD9BAC323A34}" type="sibTrans" cxnId="{683E6A3E-C509-4953-A5C7-BF29A3DB50AD}">
      <dgm:prSet/>
      <dgm:spPr/>
      <dgm:t>
        <a:bodyPr/>
        <a:lstStyle/>
        <a:p>
          <a:endParaRPr lang="fr-BE"/>
        </a:p>
      </dgm:t>
    </dgm:pt>
    <dgm:pt modelId="{4C83DFE7-0CBE-4807-A1C7-F7ADA188345C}">
      <dgm:prSet/>
      <dgm:spPr/>
      <dgm:t>
        <a:bodyPr/>
        <a:lstStyle/>
        <a:p>
          <a:r>
            <a:rPr lang="fr-FR" dirty="0"/>
            <a:t>F, S &gt; 143K EUR</a:t>
          </a:r>
        </a:p>
        <a:p>
          <a:r>
            <a:rPr lang="fr-FR" dirty="0"/>
            <a:t>T &gt; 30 K EUR</a:t>
          </a:r>
        </a:p>
        <a:p>
          <a:r>
            <a:rPr lang="fr-FR" dirty="0"/>
            <a:t>T, F, S non-financés &gt; 143K EUR</a:t>
          </a:r>
          <a:endParaRPr lang="fr-BE" dirty="0"/>
        </a:p>
      </dgm:t>
    </dgm:pt>
    <dgm:pt modelId="{375FAF91-C35A-4828-8A29-F838B9EC9BD0}" type="parTrans" cxnId="{93959609-7622-4AE2-B3BC-A5E35935A39D}">
      <dgm:prSet/>
      <dgm:spPr/>
      <dgm:t>
        <a:bodyPr/>
        <a:lstStyle/>
        <a:p>
          <a:endParaRPr lang="fr-BE"/>
        </a:p>
      </dgm:t>
    </dgm:pt>
    <dgm:pt modelId="{50FBE9FF-2412-43C8-82D3-BD3607CAB0F8}" type="sibTrans" cxnId="{93959609-7622-4AE2-B3BC-A5E35935A39D}">
      <dgm:prSet/>
      <dgm:spPr/>
      <dgm:t>
        <a:bodyPr/>
        <a:lstStyle/>
        <a:p>
          <a:endParaRPr lang="fr-BE"/>
        </a:p>
      </dgm:t>
    </dgm:pt>
    <dgm:pt modelId="{49A8226E-80FB-4031-8104-A5BE1DDCE743}">
      <dgm:prSet/>
      <dgm:spPr/>
      <dgm:t>
        <a:bodyPr/>
        <a:lstStyle/>
        <a:p>
          <a:endParaRPr lang="fr-FR" b="1" dirty="0"/>
        </a:p>
        <a:p>
          <a:endParaRPr lang="fr-FR" b="1" dirty="0"/>
        </a:p>
        <a:p>
          <a:r>
            <a:rPr lang="fr-FR" b="1" dirty="0"/>
            <a:t>Approbation: </a:t>
          </a:r>
        </a:p>
        <a:p>
          <a:r>
            <a:rPr lang="fr-FR" dirty="0"/>
            <a:t>T</a:t>
          </a:r>
          <a:endParaRPr lang="fr-BE" dirty="0"/>
        </a:p>
      </dgm:t>
    </dgm:pt>
    <dgm:pt modelId="{0CC3650C-B0ED-4667-88A7-949193956821}" type="parTrans" cxnId="{9C4CDB6F-78B1-4C24-A2D6-E0D3C497ADE6}">
      <dgm:prSet/>
      <dgm:spPr/>
      <dgm:t>
        <a:bodyPr/>
        <a:lstStyle/>
        <a:p>
          <a:endParaRPr lang="fr-BE"/>
        </a:p>
      </dgm:t>
    </dgm:pt>
    <dgm:pt modelId="{700F1ED3-D758-4597-9DAC-12F15423EFF5}" type="sibTrans" cxnId="{9C4CDB6F-78B1-4C24-A2D6-E0D3C497ADE6}">
      <dgm:prSet/>
      <dgm:spPr/>
      <dgm:t>
        <a:bodyPr/>
        <a:lstStyle/>
        <a:p>
          <a:endParaRPr lang="fr-BE"/>
        </a:p>
      </dgm:t>
    </dgm:pt>
    <dgm:pt modelId="{4D723C62-0FE6-43BF-88C5-B6884D4D2ED0}">
      <dgm:prSet/>
      <dgm:spPr/>
      <dgm:t>
        <a:bodyPr/>
        <a:lstStyle/>
        <a:p>
          <a:r>
            <a:rPr lang="fr-FR" dirty="0"/>
            <a:t>Adhésion Centrale de marché</a:t>
          </a:r>
          <a:endParaRPr lang="fr-BE" dirty="0"/>
        </a:p>
      </dgm:t>
    </dgm:pt>
    <dgm:pt modelId="{F02D2E3D-BBE6-4DBA-B8B7-E44EF451BE57}" type="parTrans" cxnId="{96B7FA48-5DBA-4A13-B6BF-3460319D5BF7}">
      <dgm:prSet/>
      <dgm:spPr/>
      <dgm:t>
        <a:bodyPr/>
        <a:lstStyle/>
        <a:p>
          <a:endParaRPr lang="fr-BE"/>
        </a:p>
      </dgm:t>
    </dgm:pt>
    <dgm:pt modelId="{6826D1A8-47FD-4F40-9DBF-B752D6058AE4}" type="sibTrans" cxnId="{96B7FA48-5DBA-4A13-B6BF-3460319D5BF7}">
      <dgm:prSet/>
      <dgm:spPr/>
      <dgm:t>
        <a:bodyPr/>
        <a:lstStyle/>
        <a:p>
          <a:endParaRPr lang="fr-BE"/>
        </a:p>
      </dgm:t>
    </dgm:pt>
    <dgm:pt modelId="{89A01269-3C3D-4111-8374-4F0BB8C9324F}">
      <dgm:prSet/>
      <dgm:spPr/>
      <dgm:t>
        <a:bodyPr/>
        <a:lstStyle/>
        <a:p>
          <a:endParaRPr lang="fr-BE"/>
        </a:p>
      </dgm:t>
    </dgm:pt>
    <dgm:pt modelId="{941E9535-F11D-4620-8E30-5B1D72222BB7}" type="parTrans" cxnId="{03A55D5E-E3A0-4D1B-B195-9C5C9E5F7F18}">
      <dgm:prSet/>
      <dgm:spPr/>
      <dgm:t>
        <a:bodyPr/>
        <a:lstStyle/>
        <a:p>
          <a:endParaRPr lang="fr-BE"/>
        </a:p>
      </dgm:t>
    </dgm:pt>
    <dgm:pt modelId="{7CC929F6-3604-420E-BC91-3E63E1C7E995}" type="sibTrans" cxnId="{03A55D5E-E3A0-4D1B-B195-9C5C9E5F7F18}">
      <dgm:prSet/>
      <dgm:spPr/>
      <dgm:t>
        <a:bodyPr/>
        <a:lstStyle/>
        <a:p>
          <a:endParaRPr lang="fr-BE"/>
        </a:p>
      </dgm:t>
    </dgm:pt>
    <dgm:pt modelId="{96CDCA01-3DA8-40DB-B7D7-E9B434A0C542}">
      <dgm:prSet/>
      <dgm:spPr/>
      <dgm:t>
        <a:bodyPr/>
        <a:lstStyle/>
        <a:p>
          <a:endParaRPr lang="fr-FR" b="1" dirty="0"/>
        </a:p>
        <a:p>
          <a:endParaRPr lang="fr-FR" b="1" dirty="0"/>
        </a:p>
        <a:p>
          <a:endParaRPr lang="fr-FR" b="1" dirty="0"/>
        </a:p>
        <a:p>
          <a:r>
            <a:rPr lang="fr-FR" b="1" dirty="0"/>
            <a:t>Annulation</a:t>
          </a:r>
          <a:r>
            <a:rPr lang="fr-FR" dirty="0"/>
            <a:t> </a:t>
          </a:r>
          <a:endParaRPr lang="fr-BE" dirty="0"/>
        </a:p>
      </dgm:t>
    </dgm:pt>
    <dgm:pt modelId="{FBBD2960-C8E4-40A8-8871-268775DF0C0A}" type="parTrans" cxnId="{903DE071-39EB-4936-A213-BA3E102123F4}">
      <dgm:prSet/>
      <dgm:spPr/>
      <dgm:t>
        <a:bodyPr/>
        <a:lstStyle/>
        <a:p>
          <a:endParaRPr lang="fr-BE"/>
        </a:p>
      </dgm:t>
    </dgm:pt>
    <dgm:pt modelId="{DA44CA8F-336C-4A2F-97BF-FCA8F4D0011F}" type="sibTrans" cxnId="{903DE071-39EB-4936-A213-BA3E102123F4}">
      <dgm:prSet/>
      <dgm:spPr/>
      <dgm:t>
        <a:bodyPr/>
        <a:lstStyle/>
        <a:p>
          <a:endParaRPr lang="fr-BE"/>
        </a:p>
      </dgm:t>
    </dgm:pt>
    <dgm:pt modelId="{ACE9270E-8165-47B9-A02B-96835445EE29}" type="pres">
      <dgm:prSet presAssocID="{76156124-D5A7-4E9C-8991-86F885CC7018}" presName="Name0" presStyleCnt="0">
        <dgm:presLayoutVars>
          <dgm:chMax val="5"/>
          <dgm:chPref val="5"/>
          <dgm:dir/>
          <dgm:animLvl val="lvl"/>
        </dgm:presLayoutVars>
      </dgm:prSet>
      <dgm:spPr/>
    </dgm:pt>
    <dgm:pt modelId="{4C236F27-4AEF-4BCB-A4F5-5A355C38D312}" type="pres">
      <dgm:prSet presAssocID="{4D723C62-0FE6-43BF-88C5-B6884D4D2ED0}" presName="parentText1" presStyleLbl="node1" presStyleIdx="0" presStyleCnt="5" custLinFactNeighborX="0" custLinFactNeighborY="2261">
        <dgm:presLayoutVars>
          <dgm:chMax/>
          <dgm:chPref val="3"/>
          <dgm:bulletEnabled val="1"/>
        </dgm:presLayoutVars>
      </dgm:prSet>
      <dgm:spPr/>
    </dgm:pt>
    <dgm:pt modelId="{FA4A2535-33FE-4BDF-B836-784704B8915D}" type="pres">
      <dgm:prSet presAssocID="{4D723C62-0FE6-43BF-88C5-B6884D4D2ED0}" presName="childText1" presStyleLbl="solidAlignAcc1" presStyleIdx="0" presStyleCnt="5">
        <dgm:presLayoutVars>
          <dgm:chMax val="0"/>
          <dgm:chPref val="0"/>
          <dgm:bulletEnabled val="1"/>
        </dgm:presLayoutVars>
      </dgm:prSet>
      <dgm:spPr/>
    </dgm:pt>
    <dgm:pt modelId="{CD4B6F8D-2787-47EF-8BC3-1ED60FDA51CE}" type="pres">
      <dgm:prSet presAssocID="{35E98F53-493F-423C-ADDB-F245504178C2}" presName="parentText2" presStyleLbl="node1" presStyleIdx="1" presStyleCnt="5">
        <dgm:presLayoutVars>
          <dgm:chMax/>
          <dgm:chPref val="3"/>
          <dgm:bulletEnabled val="1"/>
        </dgm:presLayoutVars>
      </dgm:prSet>
      <dgm:spPr/>
    </dgm:pt>
    <dgm:pt modelId="{B7FAB19B-671D-46A7-8E13-E786CA17C069}" type="pres">
      <dgm:prSet presAssocID="{35E98F53-493F-423C-ADDB-F245504178C2}" presName="childText2" presStyleLbl="solidAlignAcc1" presStyleIdx="1" presStyleCnt="5">
        <dgm:presLayoutVars>
          <dgm:chMax val="0"/>
          <dgm:chPref val="0"/>
          <dgm:bulletEnabled val="1"/>
        </dgm:presLayoutVars>
      </dgm:prSet>
      <dgm:spPr/>
    </dgm:pt>
    <dgm:pt modelId="{556DF87B-4FA3-46AB-980E-47353D93CF2B}" type="pres">
      <dgm:prSet presAssocID="{FCED8CA4-8583-4BE6-8A5B-4C864FC570DC}" presName="parentText3" presStyleLbl="node1" presStyleIdx="2" presStyleCnt="5">
        <dgm:presLayoutVars>
          <dgm:chMax/>
          <dgm:chPref val="3"/>
          <dgm:bulletEnabled val="1"/>
        </dgm:presLayoutVars>
      </dgm:prSet>
      <dgm:spPr/>
    </dgm:pt>
    <dgm:pt modelId="{9343C2C6-9149-492F-BDE8-6AFD519607D6}" type="pres">
      <dgm:prSet presAssocID="{FCED8CA4-8583-4BE6-8A5B-4C864FC570DC}" presName="childText3" presStyleLbl="solidAlignAcc1" presStyleIdx="2" presStyleCnt="5">
        <dgm:presLayoutVars>
          <dgm:chMax val="0"/>
          <dgm:chPref val="0"/>
          <dgm:bulletEnabled val="1"/>
        </dgm:presLayoutVars>
      </dgm:prSet>
      <dgm:spPr/>
    </dgm:pt>
    <dgm:pt modelId="{19119FAD-068A-46A3-B47B-58A54FF1A2E8}" type="pres">
      <dgm:prSet presAssocID="{4F4EBDB9-0C30-44AD-ACA9-12CA9B241323}" presName="parentText4" presStyleLbl="node1" presStyleIdx="3" presStyleCnt="5">
        <dgm:presLayoutVars>
          <dgm:chMax/>
          <dgm:chPref val="3"/>
          <dgm:bulletEnabled val="1"/>
        </dgm:presLayoutVars>
      </dgm:prSet>
      <dgm:spPr/>
    </dgm:pt>
    <dgm:pt modelId="{7F978456-322B-4A44-8178-FD46F76D7B01}" type="pres">
      <dgm:prSet presAssocID="{4F4EBDB9-0C30-44AD-ACA9-12CA9B241323}" presName="childText4" presStyleLbl="solidAlignAcc1" presStyleIdx="3" presStyleCnt="5">
        <dgm:presLayoutVars>
          <dgm:chMax val="0"/>
          <dgm:chPref val="0"/>
          <dgm:bulletEnabled val="1"/>
        </dgm:presLayoutVars>
      </dgm:prSet>
      <dgm:spPr/>
    </dgm:pt>
    <dgm:pt modelId="{B53231DB-3F13-4E6C-B89E-ECDEA9C35CBE}" type="pres">
      <dgm:prSet presAssocID="{01981F3E-0098-485C-A260-85A69FE6D409}" presName="parentText5" presStyleLbl="node1" presStyleIdx="4" presStyleCnt="5">
        <dgm:presLayoutVars>
          <dgm:chMax/>
          <dgm:chPref val="3"/>
          <dgm:bulletEnabled val="1"/>
        </dgm:presLayoutVars>
      </dgm:prSet>
      <dgm:spPr/>
    </dgm:pt>
    <dgm:pt modelId="{83B5AE39-8113-4E03-86B8-2C9CF6E929F9}" type="pres">
      <dgm:prSet presAssocID="{01981F3E-0098-485C-A260-85A69FE6D409}" presName="childText5" presStyleLbl="solidAlignAcc1" presStyleIdx="4" presStyleCnt="5">
        <dgm:presLayoutVars>
          <dgm:chMax val="0"/>
          <dgm:chPref val="0"/>
          <dgm:bulletEnabled val="1"/>
        </dgm:presLayoutVars>
      </dgm:prSet>
      <dgm:spPr/>
    </dgm:pt>
  </dgm:ptLst>
  <dgm:cxnLst>
    <dgm:cxn modelId="{5F083D03-4B1C-43C7-9825-C7B520EF4E18}" type="presOf" srcId="{4C83DFE7-0CBE-4807-A1C7-F7ADA188345C}" destId="{7F978456-322B-4A44-8178-FD46F76D7B01}" srcOrd="0" destOrd="1" presId="urn:microsoft.com/office/officeart/2009/3/layout/IncreasingArrowsProcess"/>
    <dgm:cxn modelId="{93959609-7622-4AE2-B3BC-A5E35935A39D}" srcId="{4F4EBDB9-0C30-44AD-ACA9-12CA9B241323}" destId="{4C83DFE7-0CBE-4807-A1C7-F7ADA188345C}" srcOrd="1" destOrd="0" parTransId="{375FAF91-C35A-4828-8A29-F838B9EC9BD0}" sibTransId="{50FBE9FF-2412-43C8-82D3-BD3607CAB0F8}"/>
    <dgm:cxn modelId="{64CED01F-254F-48CA-899D-66F000887ADC}" srcId="{76156124-D5A7-4E9C-8991-86F885CC7018}" destId="{35E98F53-493F-423C-ADDB-F245504178C2}" srcOrd="1" destOrd="0" parTransId="{588263BD-4801-4EED-A245-B6E982BB79F1}" sibTransId="{F3F6E062-9C8D-45FA-BE76-850367B79CA0}"/>
    <dgm:cxn modelId="{8F27D533-E058-4C41-93F6-5C557FC96327}" type="presOf" srcId="{76156124-D5A7-4E9C-8991-86F885CC7018}" destId="{ACE9270E-8165-47B9-A02B-96835445EE29}" srcOrd="0" destOrd="0" presId="urn:microsoft.com/office/officeart/2009/3/layout/IncreasingArrowsProcess"/>
    <dgm:cxn modelId="{DFA23B36-741B-4062-8747-9BB071FEB45A}" type="presOf" srcId="{96CDCA01-3DA8-40DB-B7D7-E9B434A0C542}" destId="{FA4A2535-33FE-4BDF-B836-784704B8915D}" srcOrd="0" destOrd="0" presId="urn:microsoft.com/office/officeart/2009/3/layout/IncreasingArrowsProcess"/>
    <dgm:cxn modelId="{683E6A3E-C509-4953-A5C7-BF29A3DB50AD}" srcId="{76156124-D5A7-4E9C-8991-86F885CC7018}" destId="{01981F3E-0098-485C-A260-85A69FE6D409}" srcOrd="4" destOrd="0" parTransId="{6A583AE7-E2B3-4B10-A3A5-41230782BB65}" sibTransId="{4DABF9AE-63FA-4BD9-9740-DD9BAC323A34}"/>
    <dgm:cxn modelId="{03A55D5E-E3A0-4D1B-B195-9C5C9E5F7F18}" srcId="{35E98F53-493F-423C-ADDB-F245504178C2}" destId="{89A01269-3C3D-4111-8374-4F0BB8C9324F}" srcOrd="0" destOrd="0" parTransId="{941E9535-F11D-4620-8E30-5B1D72222BB7}" sibTransId="{7CC929F6-3604-420E-BC91-3E63E1C7E995}"/>
    <dgm:cxn modelId="{F1C2D45F-2318-4F1B-A2B1-FAF85525976B}" srcId="{4F4EBDB9-0C30-44AD-ACA9-12CA9B241323}" destId="{81B8A8A0-2F94-482A-8B7D-5481031100EB}" srcOrd="0" destOrd="0" parTransId="{FCC02846-8914-4938-8E8C-9303E9312EEB}" sibTransId="{AD9602EB-0832-4A58-957D-A9E300F3B087}"/>
    <dgm:cxn modelId="{96B7FA48-5DBA-4A13-B6BF-3460319D5BF7}" srcId="{76156124-D5A7-4E9C-8991-86F885CC7018}" destId="{4D723C62-0FE6-43BF-88C5-B6884D4D2ED0}" srcOrd="0" destOrd="0" parTransId="{F02D2E3D-BBE6-4DBA-B8B7-E44EF451BE57}" sibTransId="{6826D1A8-47FD-4F40-9DBF-B752D6058AE4}"/>
    <dgm:cxn modelId="{D563616A-3BA7-46F5-9334-2834C879B7DF}" type="presOf" srcId="{4F4EBDB9-0C30-44AD-ACA9-12CA9B241323}" destId="{19119FAD-068A-46A3-B47B-58A54FF1A2E8}" srcOrd="0" destOrd="0" presId="urn:microsoft.com/office/officeart/2009/3/layout/IncreasingArrowsProcess"/>
    <dgm:cxn modelId="{7DC2624B-E7A4-46CF-87F0-7E5610E60701}" type="presOf" srcId="{0F076AF0-CDAB-4EBB-BF2E-3B7A7C0E3D13}" destId="{9343C2C6-9149-492F-BDE8-6AFD519607D6}" srcOrd="0" destOrd="0" presId="urn:microsoft.com/office/officeart/2009/3/layout/IncreasingArrowsProcess"/>
    <dgm:cxn modelId="{55ECB66D-055A-434C-98A9-E3F6D7308C51}" type="presOf" srcId="{C05BBBA0-BA45-4CE7-8358-D398C58A98CC}" destId="{B7FAB19B-671D-46A7-8E13-E786CA17C069}" srcOrd="0" destOrd="1" presId="urn:microsoft.com/office/officeart/2009/3/layout/IncreasingArrowsProcess"/>
    <dgm:cxn modelId="{F3BC996E-0083-4D0F-B0BF-08A1E5212BBE}" type="presOf" srcId="{4D723C62-0FE6-43BF-88C5-B6884D4D2ED0}" destId="{4C236F27-4AEF-4BCB-A4F5-5A355C38D312}" srcOrd="0" destOrd="0" presId="urn:microsoft.com/office/officeart/2009/3/layout/IncreasingArrowsProcess"/>
    <dgm:cxn modelId="{9C4CDB6F-78B1-4C24-A2D6-E0D3C497ADE6}" srcId="{01981F3E-0098-485C-A260-85A69FE6D409}" destId="{49A8226E-80FB-4031-8104-A5BE1DDCE743}" srcOrd="0" destOrd="0" parTransId="{0CC3650C-B0ED-4667-88A7-949193956821}" sibTransId="{700F1ED3-D758-4597-9DAC-12F15423EFF5}"/>
    <dgm:cxn modelId="{903DE071-39EB-4936-A213-BA3E102123F4}" srcId="{4D723C62-0FE6-43BF-88C5-B6884D4D2ED0}" destId="{96CDCA01-3DA8-40DB-B7D7-E9B434A0C542}" srcOrd="0" destOrd="0" parTransId="{FBBD2960-C8E4-40A8-8871-268775DF0C0A}" sibTransId="{DA44CA8F-336C-4A2F-97BF-FCA8F4D0011F}"/>
    <dgm:cxn modelId="{A730E485-09FC-4286-9EB3-EB68555AE754}" type="presOf" srcId="{89A01269-3C3D-4111-8374-4F0BB8C9324F}" destId="{B7FAB19B-671D-46A7-8E13-E786CA17C069}" srcOrd="0" destOrd="0" presId="urn:microsoft.com/office/officeart/2009/3/layout/IncreasingArrowsProcess"/>
    <dgm:cxn modelId="{E3C0A28B-2DDF-4FB6-BABB-C6ECEF6368DB}" type="presOf" srcId="{01981F3E-0098-485C-A260-85A69FE6D409}" destId="{B53231DB-3F13-4E6C-B89E-ECDEA9C35CBE}" srcOrd="0" destOrd="0" presId="urn:microsoft.com/office/officeart/2009/3/layout/IncreasingArrowsProcess"/>
    <dgm:cxn modelId="{FBDF329C-02A3-419A-9C88-CD7891B7AF4A}" type="presOf" srcId="{81B8A8A0-2F94-482A-8B7D-5481031100EB}" destId="{7F978456-322B-4A44-8178-FD46F76D7B01}" srcOrd="0" destOrd="0" presId="urn:microsoft.com/office/officeart/2009/3/layout/IncreasingArrowsProcess"/>
    <dgm:cxn modelId="{A5C1C09D-CCAB-404C-86DC-FB2A63865436}" srcId="{35E98F53-493F-423C-ADDB-F245504178C2}" destId="{C05BBBA0-BA45-4CE7-8358-D398C58A98CC}" srcOrd="1" destOrd="0" parTransId="{60B0B106-EB64-495C-9ED6-6ABEFCDE6400}" sibTransId="{7A77EF82-63B9-4DC0-8F03-349529559089}"/>
    <dgm:cxn modelId="{68D665AE-8563-4F2C-9F93-5826CA6E8FAB}" srcId="{76156124-D5A7-4E9C-8991-86F885CC7018}" destId="{FCED8CA4-8583-4BE6-8A5B-4C864FC570DC}" srcOrd="2" destOrd="0" parTransId="{4582A8E8-7235-4CFF-8BB8-A113D61C03B8}" sibTransId="{D2DE9FFB-7670-4003-86C7-B558621683EA}"/>
    <dgm:cxn modelId="{04B65FAF-02C7-4F91-B5F2-4AE457B1FE59}" srcId="{76156124-D5A7-4E9C-8991-86F885CC7018}" destId="{4F4EBDB9-0C30-44AD-ACA9-12CA9B241323}" srcOrd="3" destOrd="0" parTransId="{103FB152-68B3-4A2C-B28D-91C597C5A11C}" sibTransId="{DC6B24A5-FE7D-4647-AD93-BE8ABFAAAF29}"/>
    <dgm:cxn modelId="{6009ABC7-6AC9-4328-B91A-E54F3EC0296A}" type="presOf" srcId="{49A8226E-80FB-4031-8104-A5BE1DDCE743}" destId="{83B5AE39-8113-4E03-86B8-2C9CF6E929F9}" srcOrd="0" destOrd="0" presId="urn:microsoft.com/office/officeart/2009/3/layout/IncreasingArrowsProcess"/>
    <dgm:cxn modelId="{7FAE16C8-062D-40CA-8DE3-421F7A93E4E3}" srcId="{FCED8CA4-8583-4BE6-8A5B-4C864FC570DC}" destId="{0F076AF0-CDAB-4EBB-BF2E-3B7A7C0E3D13}" srcOrd="0" destOrd="0" parTransId="{63B9DC4C-1094-4E07-BD5C-4C6B985582F9}" sibTransId="{969E5F5E-F73B-4AC8-9B6A-D443A4DC9597}"/>
    <dgm:cxn modelId="{3E4703FE-92F3-4EA6-9828-D74604201597}" type="presOf" srcId="{FCED8CA4-8583-4BE6-8A5B-4C864FC570DC}" destId="{556DF87B-4FA3-46AB-980E-47353D93CF2B}" srcOrd="0" destOrd="0" presId="urn:microsoft.com/office/officeart/2009/3/layout/IncreasingArrowsProcess"/>
    <dgm:cxn modelId="{52494BFE-1730-4A06-A330-FD03375F82B3}" type="presOf" srcId="{35E98F53-493F-423C-ADDB-F245504178C2}" destId="{CD4B6F8D-2787-47EF-8BC3-1ED60FDA51CE}" srcOrd="0" destOrd="0" presId="urn:microsoft.com/office/officeart/2009/3/layout/IncreasingArrowsProcess"/>
    <dgm:cxn modelId="{BA0C6E83-462B-4628-B44C-C81686D45057}" type="presParOf" srcId="{ACE9270E-8165-47B9-A02B-96835445EE29}" destId="{4C236F27-4AEF-4BCB-A4F5-5A355C38D312}" srcOrd="0" destOrd="0" presId="urn:microsoft.com/office/officeart/2009/3/layout/IncreasingArrowsProcess"/>
    <dgm:cxn modelId="{02845477-0BC7-46DE-AA45-ACBBC06DC79C}" type="presParOf" srcId="{ACE9270E-8165-47B9-A02B-96835445EE29}" destId="{FA4A2535-33FE-4BDF-B836-784704B8915D}" srcOrd="1" destOrd="0" presId="urn:microsoft.com/office/officeart/2009/3/layout/IncreasingArrowsProcess"/>
    <dgm:cxn modelId="{7DA6A126-7651-49B8-B0AE-941DD9C85ED2}" type="presParOf" srcId="{ACE9270E-8165-47B9-A02B-96835445EE29}" destId="{CD4B6F8D-2787-47EF-8BC3-1ED60FDA51CE}" srcOrd="2" destOrd="0" presId="urn:microsoft.com/office/officeart/2009/3/layout/IncreasingArrowsProcess"/>
    <dgm:cxn modelId="{638206E4-4A4B-4E24-BEAF-EB2DFD71C1CA}" type="presParOf" srcId="{ACE9270E-8165-47B9-A02B-96835445EE29}" destId="{B7FAB19B-671D-46A7-8E13-E786CA17C069}" srcOrd="3" destOrd="0" presId="urn:microsoft.com/office/officeart/2009/3/layout/IncreasingArrowsProcess"/>
    <dgm:cxn modelId="{F1F15BE7-36E8-4963-971B-004A632A34E8}" type="presParOf" srcId="{ACE9270E-8165-47B9-A02B-96835445EE29}" destId="{556DF87B-4FA3-46AB-980E-47353D93CF2B}" srcOrd="4" destOrd="0" presId="urn:microsoft.com/office/officeart/2009/3/layout/IncreasingArrowsProcess"/>
    <dgm:cxn modelId="{A000C24B-0933-4915-9857-6ABD753CB1FA}" type="presParOf" srcId="{ACE9270E-8165-47B9-A02B-96835445EE29}" destId="{9343C2C6-9149-492F-BDE8-6AFD519607D6}" srcOrd="5" destOrd="0" presId="urn:microsoft.com/office/officeart/2009/3/layout/IncreasingArrowsProcess"/>
    <dgm:cxn modelId="{D66760CE-046B-470A-A646-C693D741F031}" type="presParOf" srcId="{ACE9270E-8165-47B9-A02B-96835445EE29}" destId="{19119FAD-068A-46A3-B47B-58A54FF1A2E8}" srcOrd="6" destOrd="0" presId="urn:microsoft.com/office/officeart/2009/3/layout/IncreasingArrowsProcess"/>
    <dgm:cxn modelId="{1E6FFBAA-DA37-4A0E-BB31-D89E197D5773}" type="presParOf" srcId="{ACE9270E-8165-47B9-A02B-96835445EE29}" destId="{7F978456-322B-4A44-8178-FD46F76D7B01}" srcOrd="7" destOrd="0" presId="urn:microsoft.com/office/officeart/2009/3/layout/IncreasingArrowsProcess"/>
    <dgm:cxn modelId="{1FF3DD6B-9A2F-4BA2-963D-D53B4DB71884}" type="presParOf" srcId="{ACE9270E-8165-47B9-A02B-96835445EE29}" destId="{B53231DB-3F13-4E6C-B89E-ECDEA9C35CBE}" srcOrd="8" destOrd="0" presId="urn:microsoft.com/office/officeart/2009/3/layout/IncreasingArrowsProcess"/>
    <dgm:cxn modelId="{47031256-8D2B-4CF5-978E-CFDAAE29EBEE}" type="presParOf" srcId="{ACE9270E-8165-47B9-A02B-96835445EE29}" destId="{83B5AE39-8113-4E03-86B8-2C9CF6E929F9}"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36F27-4AEF-4BCB-A4F5-5A355C38D312}">
      <dsp:nvSpPr>
        <dsp:cNvPr id="0" name=""/>
        <dsp:cNvSpPr/>
      </dsp:nvSpPr>
      <dsp:spPr>
        <a:xfrm>
          <a:off x="1358915" y="83882"/>
          <a:ext cx="7797768" cy="113401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0025" numCol="1" spcCol="1270" anchor="ctr" anchorCtr="0">
          <a:noAutofit/>
        </a:bodyPr>
        <a:lstStyle/>
        <a:p>
          <a:pPr marL="0" lvl="0" indent="0" algn="l" defTabSz="933450">
            <a:lnSpc>
              <a:spcPct val="90000"/>
            </a:lnSpc>
            <a:spcBef>
              <a:spcPct val="0"/>
            </a:spcBef>
            <a:spcAft>
              <a:spcPct val="35000"/>
            </a:spcAft>
            <a:buNone/>
          </a:pPr>
          <a:r>
            <a:rPr lang="fr-FR" sz="2100" kern="1200" dirty="0"/>
            <a:t>Adhésion Centrale de marché</a:t>
          </a:r>
          <a:endParaRPr lang="fr-BE" sz="2100" kern="1200" dirty="0"/>
        </a:p>
      </dsp:txBody>
      <dsp:txXfrm>
        <a:off x="1358915" y="367386"/>
        <a:ext cx="7514265" cy="567007"/>
      </dsp:txXfrm>
    </dsp:sp>
    <dsp:sp modelId="{FA4A2535-33FE-4BDF-B836-784704B8915D}">
      <dsp:nvSpPr>
        <dsp:cNvPr id="0" name=""/>
        <dsp:cNvSpPr/>
      </dsp:nvSpPr>
      <dsp:spPr>
        <a:xfrm>
          <a:off x="1358915" y="931267"/>
          <a:ext cx="1441183" cy="20822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fr-FR" sz="1400" b="1" kern="1200" dirty="0"/>
        </a:p>
        <a:p>
          <a:pPr marL="0" lvl="0" indent="0" algn="l" defTabSz="622300">
            <a:lnSpc>
              <a:spcPct val="90000"/>
            </a:lnSpc>
            <a:spcBef>
              <a:spcPct val="0"/>
            </a:spcBef>
            <a:spcAft>
              <a:spcPct val="35000"/>
            </a:spcAft>
            <a:buNone/>
          </a:pPr>
          <a:endParaRPr lang="fr-FR" sz="1400" b="1" kern="1200" dirty="0"/>
        </a:p>
        <a:p>
          <a:pPr marL="0" lvl="0" indent="0" algn="l" defTabSz="622300">
            <a:lnSpc>
              <a:spcPct val="90000"/>
            </a:lnSpc>
            <a:spcBef>
              <a:spcPct val="0"/>
            </a:spcBef>
            <a:spcAft>
              <a:spcPct val="35000"/>
            </a:spcAft>
            <a:buNone/>
          </a:pPr>
          <a:endParaRPr lang="fr-FR" sz="1400" b="1" kern="1200" dirty="0"/>
        </a:p>
        <a:p>
          <a:pPr marL="0" lvl="0" indent="0" algn="l" defTabSz="622300">
            <a:lnSpc>
              <a:spcPct val="90000"/>
            </a:lnSpc>
            <a:spcBef>
              <a:spcPct val="0"/>
            </a:spcBef>
            <a:spcAft>
              <a:spcPct val="35000"/>
            </a:spcAft>
            <a:buNone/>
          </a:pPr>
          <a:r>
            <a:rPr lang="fr-FR" sz="1400" b="1" kern="1200" dirty="0"/>
            <a:t>Annulation</a:t>
          </a:r>
          <a:r>
            <a:rPr lang="fr-FR" sz="1400" kern="1200" dirty="0"/>
            <a:t> </a:t>
          </a:r>
          <a:endParaRPr lang="fr-BE" sz="1400" kern="1200" dirty="0"/>
        </a:p>
      </dsp:txBody>
      <dsp:txXfrm>
        <a:off x="1358915" y="931267"/>
        <a:ext cx="1441183" cy="2082231"/>
      </dsp:txXfrm>
    </dsp:sp>
    <dsp:sp modelId="{CD4B6F8D-2787-47EF-8BC3-1ED60FDA51CE}">
      <dsp:nvSpPr>
        <dsp:cNvPr id="0" name=""/>
        <dsp:cNvSpPr/>
      </dsp:nvSpPr>
      <dsp:spPr>
        <a:xfrm>
          <a:off x="2799943" y="436393"/>
          <a:ext cx="6356740" cy="113401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0025" numCol="1" spcCol="1270" anchor="ctr" anchorCtr="0">
          <a:noAutofit/>
        </a:bodyPr>
        <a:lstStyle/>
        <a:p>
          <a:pPr marL="0" lvl="0" indent="0" algn="l" defTabSz="933450">
            <a:lnSpc>
              <a:spcPct val="90000"/>
            </a:lnSpc>
            <a:spcBef>
              <a:spcPct val="0"/>
            </a:spcBef>
            <a:spcAft>
              <a:spcPct val="35000"/>
            </a:spcAft>
            <a:buNone/>
          </a:pPr>
          <a:r>
            <a:rPr lang="fr-FR" sz="2100" kern="1200" dirty="0"/>
            <a:t>Projet architectural / projet de mixité</a:t>
          </a:r>
          <a:endParaRPr lang="fr-BE" sz="2100" kern="1200" dirty="0"/>
        </a:p>
      </dsp:txBody>
      <dsp:txXfrm>
        <a:off x="2799943" y="719897"/>
        <a:ext cx="6073237" cy="567007"/>
      </dsp:txXfrm>
    </dsp:sp>
    <dsp:sp modelId="{B7FAB19B-671D-46A7-8E13-E786CA17C069}">
      <dsp:nvSpPr>
        <dsp:cNvPr id="0" name=""/>
        <dsp:cNvSpPr/>
      </dsp:nvSpPr>
      <dsp:spPr>
        <a:xfrm>
          <a:off x="2799943" y="1309418"/>
          <a:ext cx="1441183" cy="20822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fr-BE" sz="1400" kern="1200"/>
        </a:p>
        <a:p>
          <a:pPr marL="0" lvl="0" indent="0" algn="l" defTabSz="622300">
            <a:lnSpc>
              <a:spcPct val="90000"/>
            </a:lnSpc>
            <a:spcBef>
              <a:spcPct val="0"/>
            </a:spcBef>
            <a:spcAft>
              <a:spcPct val="35000"/>
            </a:spcAft>
            <a:buNone/>
          </a:pPr>
          <a:endParaRPr lang="fr-FR" sz="1400" b="1" kern="1200" dirty="0"/>
        </a:p>
        <a:p>
          <a:pPr marL="0" lvl="0" indent="0" algn="l" defTabSz="622300">
            <a:lnSpc>
              <a:spcPct val="90000"/>
            </a:lnSpc>
            <a:spcBef>
              <a:spcPct val="0"/>
            </a:spcBef>
            <a:spcAft>
              <a:spcPct val="35000"/>
            </a:spcAft>
            <a:buNone/>
          </a:pPr>
          <a:endParaRPr lang="fr-FR" sz="1400" b="1" kern="1200" dirty="0"/>
        </a:p>
        <a:p>
          <a:pPr marL="0" lvl="0" indent="0" algn="l" defTabSz="622300">
            <a:lnSpc>
              <a:spcPct val="90000"/>
            </a:lnSpc>
            <a:spcBef>
              <a:spcPct val="0"/>
            </a:spcBef>
            <a:spcAft>
              <a:spcPct val="35000"/>
            </a:spcAft>
            <a:buNone/>
          </a:pPr>
          <a:r>
            <a:rPr lang="fr-FR" sz="1400" b="1" kern="1200" dirty="0"/>
            <a:t>Approbation</a:t>
          </a:r>
          <a:endParaRPr lang="fr-BE" sz="1400" b="1" kern="1200" dirty="0"/>
        </a:p>
      </dsp:txBody>
      <dsp:txXfrm>
        <a:off x="2799943" y="1309418"/>
        <a:ext cx="1441183" cy="2082231"/>
      </dsp:txXfrm>
    </dsp:sp>
    <dsp:sp modelId="{556DF87B-4FA3-46AB-980E-47353D93CF2B}">
      <dsp:nvSpPr>
        <dsp:cNvPr id="0" name=""/>
        <dsp:cNvSpPr/>
      </dsp:nvSpPr>
      <dsp:spPr>
        <a:xfrm>
          <a:off x="4240971" y="814543"/>
          <a:ext cx="4915712" cy="113401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0025" numCol="1" spcCol="1270" anchor="ctr" anchorCtr="0">
          <a:noAutofit/>
        </a:bodyPr>
        <a:lstStyle/>
        <a:p>
          <a:pPr marL="0" lvl="0" indent="0" algn="l" defTabSz="933450">
            <a:lnSpc>
              <a:spcPct val="90000"/>
            </a:lnSpc>
            <a:spcBef>
              <a:spcPct val="0"/>
            </a:spcBef>
            <a:spcAft>
              <a:spcPct val="35000"/>
            </a:spcAft>
            <a:buNone/>
          </a:pPr>
          <a:r>
            <a:rPr lang="fr-FR" sz="2100" kern="1200" dirty="0"/>
            <a:t>Lancement MP T, F, S</a:t>
          </a:r>
          <a:endParaRPr lang="fr-BE" sz="2100" kern="1200" dirty="0"/>
        </a:p>
      </dsp:txBody>
      <dsp:txXfrm>
        <a:off x="4240971" y="1098047"/>
        <a:ext cx="4632209" cy="567007"/>
      </dsp:txXfrm>
    </dsp:sp>
    <dsp:sp modelId="{9343C2C6-9149-492F-BDE8-6AFD519607D6}">
      <dsp:nvSpPr>
        <dsp:cNvPr id="0" name=""/>
        <dsp:cNvSpPr/>
      </dsp:nvSpPr>
      <dsp:spPr>
        <a:xfrm>
          <a:off x="4240971" y="1687568"/>
          <a:ext cx="1441183" cy="20822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fr-FR" sz="1400" b="1" kern="1200" dirty="0"/>
        </a:p>
        <a:p>
          <a:pPr marL="0" lvl="0" indent="0" algn="l" defTabSz="622300">
            <a:lnSpc>
              <a:spcPct val="90000"/>
            </a:lnSpc>
            <a:spcBef>
              <a:spcPct val="0"/>
            </a:spcBef>
            <a:spcAft>
              <a:spcPct val="35000"/>
            </a:spcAft>
            <a:buNone/>
          </a:pPr>
          <a:endParaRPr lang="fr-FR" sz="1400" b="1" kern="1200" dirty="0"/>
        </a:p>
        <a:p>
          <a:pPr marL="0" lvl="0" indent="0" algn="l" defTabSz="622300">
            <a:lnSpc>
              <a:spcPct val="90000"/>
            </a:lnSpc>
            <a:spcBef>
              <a:spcPct val="0"/>
            </a:spcBef>
            <a:spcAft>
              <a:spcPct val="35000"/>
            </a:spcAft>
            <a:buNone/>
          </a:pPr>
          <a:r>
            <a:rPr lang="fr-FR" sz="1400" b="1" kern="1200" dirty="0"/>
            <a:t>Annulation: </a:t>
          </a:r>
        </a:p>
        <a:p>
          <a:pPr marL="0" lvl="0" indent="0" algn="l" defTabSz="622300">
            <a:lnSpc>
              <a:spcPct val="90000"/>
            </a:lnSpc>
            <a:spcBef>
              <a:spcPct val="0"/>
            </a:spcBef>
            <a:spcAft>
              <a:spcPct val="35000"/>
            </a:spcAft>
            <a:buNone/>
          </a:pPr>
          <a:r>
            <a:rPr lang="fr-FR" sz="1400" kern="1200" dirty="0"/>
            <a:t>T, F, S &gt; 143K EUR</a:t>
          </a:r>
          <a:endParaRPr lang="fr-BE" sz="1400" kern="1200" dirty="0"/>
        </a:p>
      </dsp:txBody>
      <dsp:txXfrm>
        <a:off x="4240971" y="1687568"/>
        <a:ext cx="1441183" cy="2082231"/>
      </dsp:txXfrm>
    </dsp:sp>
    <dsp:sp modelId="{19119FAD-068A-46A3-B47B-58A54FF1A2E8}">
      <dsp:nvSpPr>
        <dsp:cNvPr id="0" name=""/>
        <dsp:cNvSpPr/>
      </dsp:nvSpPr>
      <dsp:spPr>
        <a:xfrm>
          <a:off x="5682778" y="1192694"/>
          <a:ext cx="3473905" cy="113401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0025" numCol="1" spcCol="1270" anchor="ctr" anchorCtr="0">
          <a:noAutofit/>
        </a:bodyPr>
        <a:lstStyle/>
        <a:p>
          <a:pPr marL="0" lvl="0" indent="0" algn="l" defTabSz="933450">
            <a:lnSpc>
              <a:spcPct val="90000"/>
            </a:lnSpc>
            <a:spcBef>
              <a:spcPct val="0"/>
            </a:spcBef>
            <a:spcAft>
              <a:spcPct val="35000"/>
            </a:spcAft>
            <a:buNone/>
          </a:pPr>
          <a:r>
            <a:rPr lang="fr-FR" sz="2100" kern="1200" dirty="0"/>
            <a:t>Attribution MP T, F, S</a:t>
          </a:r>
          <a:endParaRPr lang="fr-BE" sz="2100" kern="1200" dirty="0"/>
        </a:p>
      </dsp:txBody>
      <dsp:txXfrm>
        <a:off x="5682778" y="1476198"/>
        <a:ext cx="3190402" cy="567007"/>
      </dsp:txXfrm>
    </dsp:sp>
    <dsp:sp modelId="{7F978456-322B-4A44-8178-FD46F76D7B01}">
      <dsp:nvSpPr>
        <dsp:cNvPr id="0" name=""/>
        <dsp:cNvSpPr/>
      </dsp:nvSpPr>
      <dsp:spPr>
        <a:xfrm>
          <a:off x="5682778" y="2065718"/>
          <a:ext cx="1441183" cy="20822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dirty="0"/>
            <a:t>Approbation: </a:t>
          </a:r>
        </a:p>
        <a:p>
          <a:pPr marL="0" lvl="0" indent="0" algn="l" defTabSz="622300">
            <a:lnSpc>
              <a:spcPct val="90000"/>
            </a:lnSpc>
            <a:spcBef>
              <a:spcPct val="0"/>
            </a:spcBef>
            <a:spcAft>
              <a:spcPct val="35000"/>
            </a:spcAft>
            <a:buNone/>
          </a:pPr>
          <a:r>
            <a:rPr lang="fr-FR" sz="1400" kern="1200" dirty="0"/>
            <a:t>T &gt; 143K EUR</a:t>
          </a:r>
        </a:p>
        <a:p>
          <a:pPr marL="0" lvl="0" indent="0" algn="l" defTabSz="622300">
            <a:lnSpc>
              <a:spcPct val="90000"/>
            </a:lnSpc>
            <a:spcBef>
              <a:spcPct val="0"/>
            </a:spcBef>
            <a:spcAft>
              <a:spcPct val="35000"/>
            </a:spcAft>
            <a:buNone/>
          </a:pPr>
          <a:r>
            <a:rPr lang="fr-FR" sz="1400" b="1" kern="1200" dirty="0"/>
            <a:t>Annulation: </a:t>
          </a:r>
          <a:endParaRPr lang="fr-BE" sz="1400" b="1" kern="1200" dirty="0"/>
        </a:p>
        <a:p>
          <a:pPr marL="0" lvl="0" indent="0" algn="l" defTabSz="622300">
            <a:lnSpc>
              <a:spcPct val="90000"/>
            </a:lnSpc>
            <a:spcBef>
              <a:spcPct val="0"/>
            </a:spcBef>
            <a:spcAft>
              <a:spcPct val="35000"/>
            </a:spcAft>
            <a:buNone/>
          </a:pPr>
          <a:r>
            <a:rPr lang="fr-FR" sz="1400" kern="1200" dirty="0"/>
            <a:t>F, S &gt; 143K EUR</a:t>
          </a:r>
        </a:p>
        <a:p>
          <a:pPr marL="0" lvl="0" indent="0" algn="l" defTabSz="622300">
            <a:lnSpc>
              <a:spcPct val="90000"/>
            </a:lnSpc>
            <a:spcBef>
              <a:spcPct val="0"/>
            </a:spcBef>
            <a:spcAft>
              <a:spcPct val="35000"/>
            </a:spcAft>
            <a:buNone/>
          </a:pPr>
          <a:r>
            <a:rPr lang="fr-FR" sz="1400" kern="1200" dirty="0"/>
            <a:t>T &gt; 30 K EUR</a:t>
          </a:r>
        </a:p>
        <a:p>
          <a:pPr marL="0" lvl="0" indent="0" algn="l" defTabSz="622300">
            <a:lnSpc>
              <a:spcPct val="90000"/>
            </a:lnSpc>
            <a:spcBef>
              <a:spcPct val="0"/>
            </a:spcBef>
            <a:spcAft>
              <a:spcPct val="35000"/>
            </a:spcAft>
            <a:buNone/>
          </a:pPr>
          <a:r>
            <a:rPr lang="fr-FR" sz="1400" kern="1200" dirty="0"/>
            <a:t>T, F, S non-financés &gt; 143K EUR</a:t>
          </a:r>
          <a:endParaRPr lang="fr-BE" sz="1400" kern="1200" dirty="0"/>
        </a:p>
      </dsp:txBody>
      <dsp:txXfrm>
        <a:off x="5682778" y="2065718"/>
        <a:ext cx="1441183" cy="2082231"/>
      </dsp:txXfrm>
    </dsp:sp>
    <dsp:sp modelId="{B53231DB-3F13-4E6C-B89E-ECDEA9C35CBE}">
      <dsp:nvSpPr>
        <dsp:cNvPr id="0" name=""/>
        <dsp:cNvSpPr/>
      </dsp:nvSpPr>
      <dsp:spPr>
        <a:xfrm>
          <a:off x="7123805" y="1570844"/>
          <a:ext cx="2032878" cy="113401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0025" numCol="1" spcCol="1270" anchor="ctr" anchorCtr="0">
          <a:noAutofit/>
        </a:bodyPr>
        <a:lstStyle/>
        <a:p>
          <a:pPr marL="0" lvl="0" indent="0" algn="l" defTabSz="933450">
            <a:lnSpc>
              <a:spcPct val="90000"/>
            </a:lnSpc>
            <a:spcBef>
              <a:spcPct val="0"/>
            </a:spcBef>
            <a:spcAft>
              <a:spcPct val="35000"/>
            </a:spcAft>
            <a:buNone/>
          </a:pPr>
          <a:r>
            <a:rPr lang="fr-FR" sz="2100" kern="1200" dirty="0"/>
            <a:t>Décomptes</a:t>
          </a:r>
          <a:endParaRPr lang="fr-BE" sz="2100" kern="1200" dirty="0"/>
        </a:p>
      </dsp:txBody>
      <dsp:txXfrm>
        <a:off x="7123805" y="1854348"/>
        <a:ext cx="1749375" cy="567007"/>
      </dsp:txXfrm>
    </dsp:sp>
    <dsp:sp modelId="{83B5AE39-8113-4E03-86B8-2C9CF6E929F9}">
      <dsp:nvSpPr>
        <dsp:cNvPr id="0" name=""/>
        <dsp:cNvSpPr/>
      </dsp:nvSpPr>
      <dsp:spPr>
        <a:xfrm>
          <a:off x="7123805" y="2443869"/>
          <a:ext cx="1441183" cy="20822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fr-FR" sz="1400" b="1" kern="1200" dirty="0"/>
        </a:p>
        <a:p>
          <a:pPr marL="0" lvl="0" indent="0" algn="l" defTabSz="622300">
            <a:lnSpc>
              <a:spcPct val="90000"/>
            </a:lnSpc>
            <a:spcBef>
              <a:spcPct val="0"/>
            </a:spcBef>
            <a:spcAft>
              <a:spcPct val="35000"/>
            </a:spcAft>
            <a:buNone/>
          </a:pPr>
          <a:endParaRPr lang="fr-FR" sz="1400" b="1" kern="1200" dirty="0"/>
        </a:p>
        <a:p>
          <a:pPr marL="0" lvl="0" indent="0" algn="l" defTabSz="622300">
            <a:lnSpc>
              <a:spcPct val="90000"/>
            </a:lnSpc>
            <a:spcBef>
              <a:spcPct val="0"/>
            </a:spcBef>
            <a:spcAft>
              <a:spcPct val="35000"/>
            </a:spcAft>
            <a:buNone/>
          </a:pPr>
          <a:r>
            <a:rPr lang="fr-FR" sz="1400" b="1" kern="1200" dirty="0"/>
            <a:t>Approbation: </a:t>
          </a:r>
        </a:p>
        <a:p>
          <a:pPr marL="0" lvl="0" indent="0" algn="l" defTabSz="622300">
            <a:lnSpc>
              <a:spcPct val="90000"/>
            </a:lnSpc>
            <a:spcBef>
              <a:spcPct val="0"/>
            </a:spcBef>
            <a:spcAft>
              <a:spcPct val="35000"/>
            </a:spcAft>
            <a:buNone/>
          </a:pPr>
          <a:r>
            <a:rPr lang="fr-FR" sz="1400" kern="1200" dirty="0"/>
            <a:t>T</a:t>
          </a:r>
          <a:endParaRPr lang="fr-BE" sz="1400" kern="1200" dirty="0"/>
        </a:p>
      </dsp:txBody>
      <dsp:txXfrm>
        <a:off x="7123805" y="2443869"/>
        <a:ext cx="1441183" cy="2082231"/>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Accueil">
    <p:bg>
      <p:bgPr>
        <a:solidFill>
          <a:srgbClr val="F1F1F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7239214-FC5A-F84D-A058-51D60B31DB71}"/>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6" name="Image 5">
            <a:extLst>
              <a:ext uri="{FF2B5EF4-FFF2-40B4-BE49-F238E27FC236}">
                <a16:creationId xmlns:a16="http://schemas.microsoft.com/office/drawing/2014/main" id="{D32508F7-E677-B74A-9092-C17754121F28}"/>
              </a:ext>
            </a:extLst>
          </p:cNvPr>
          <p:cNvPicPr>
            <a:picLocks noChangeAspect="1"/>
          </p:cNvPicPr>
          <p:nvPr userDrawn="1"/>
        </p:nvPicPr>
        <p:blipFill>
          <a:blip r:embed="rId3"/>
          <a:stretch>
            <a:fillRect/>
          </a:stretch>
        </p:blipFill>
        <p:spPr>
          <a:xfrm>
            <a:off x="3528077" y="2560830"/>
            <a:ext cx="4891094" cy="1736338"/>
          </a:xfrm>
          <a:prstGeom prst="rect">
            <a:avLst/>
          </a:prstGeom>
        </p:spPr>
      </p:pic>
    </p:spTree>
    <p:extLst>
      <p:ext uri="{BB962C8B-B14F-4D97-AF65-F5344CB8AC3E}">
        <p14:creationId xmlns:p14="http://schemas.microsoft.com/office/powerpoint/2010/main" val="281338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r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924FA3-A36C-0A46-A65E-4B610C2E0DC7}"/>
              </a:ext>
            </a:extLst>
          </p:cNvPr>
          <p:cNvSpPr/>
          <p:nvPr userDrawn="1"/>
        </p:nvSpPr>
        <p:spPr>
          <a:xfrm>
            <a:off x="844062" y="820615"/>
            <a:ext cx="10495640" cy="516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BA675BAE-5747-B844-8744-4C057A7D4F1B}"/>
              </a:ext>
            </a:extLst>
          </p:cNvPr>
          <p:cNvSpPr>
            <a:spLocks noGrp="1"/>
          </p:cNvSpPr>
          <p:nvPr>
            <p:ph type="ctrTitle"/>
          </p:nvPr>
        </p:nvSpPr>
        <p:spPr>
          <a:xfrm>
            <a:off x="1113692" y="1122363"/>
            <a:ext cx="9964616" cy="2387600"/>
          </a:xfrm>
        </p:spPr>
        <p:txBody>
          <a:bodyPr anchor="b">
            <a:normAutofit/>
          </a:bodyPr>
          <a:lstStyle>
            <a:lvl1pPr algn="ctr">
              <a:defRPr sz="4000" baseline="0">
                <a:solidFill>
                  <a:srgbClr val="1C2A5A"/>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26946203-52C3-F44F-964A-005D80C52548}"/>
              </a:ext>
            </a:extLst>
          </p:cNvPr>
          <p:cNvSpPr>
            <a:spLocks noGrp="1"/>
          </p:cNvSpPr>
          <p:nvPr>
            <p:ph type="subTitle" idx="1"/>
          </p:nvPr>
        </p:nvSpPr>
        <p:spPr>
          <a:xfrm>
            <a:off x="1113692" y="3602038"/>
            <a:ext cx="9964616" cy="1655762"/>
          </a:xfrm>
        </p:spPr>
        <p:txBody>
          <a:bodyPr/>
          <a:lstStyle>
            <a:lvl1pPr marL="0" indent="0" algn="ctr">
              <a:buNone/>
              <a:defRPr sz="2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Tree>
    <p:extLst>
      <p:ext uri="{BB962C8B-B14F-4D97-AF65-F5344CB8AC3E}">
        <p14:creationId xmlns:p14="http://schemas.microsoft.com/office/powerpoint/2010/main" val="1662585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4D44F4-BDC0-E040-A8B7-E47F154F72A5}"/>
              </a:ext>
            </a:extLst>
          </p:cNvPr>
          <p:cNvSpPr>
            <a:spLocks noGrp="1"/>
          </p:cNvSpPr>
          <p:nvPr>
            <p:ph type="title"/>
          </p:nvPr>
        </p:nvSpPr>
        <p:spPr>
          <a:xfrm>
            <a:off x="838200" y="843695"/>
            <a:ext cx="10515600" cy="1172674"/>
          </a:xfrm>
        </p:spPr>
        <p:txBody>
          <a:bodyPr lIns="0" bIns="180000" anchor="b" anchorCtr="0"/>
          <a:lstStyle>
            <a:lvl1pPr>
              <a:defRPr baseline="0">
                <a:solidFill>
                  <a:srgbClr val="1C2A5A"/>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E1A226FA-A140-A740-81CC-0CC21452434A}"/>
              </a:ext>
            </a:extLst>
          </p:cNvPr>
          <p:cNvSpPr>
            <a:spLocks noGrp="1"/>
          </p:cNvSpPr>
          <p:nvPr>
            <p:ph idx="1"/>
          </p:nvPr>
        </p:nvSpPr>
        <p:spPr>
          <a:xfrm>
            <a:off x="838200" y="2180492"/>
            <a:ext cx="10515600" cy="3813907"/>
          </a:xfrm>
          <a:solidFill>
            <a:schemeClr val="bg1"/>
          </a:solidFill>
        </p:spPr>
        <p:txBody>
          <a:bodyPr lIns="360000" tIns="360000" rIns="360000" bIns="360000">
            <a:normAutofit/>
          </a:bodyPr>
          <a:lstStyle/>
          <a:p>
            <a:pPr lvl="0"/>
            <a:r>
              <a:rPr lang="fr-FR"/>
              <a:t>Cliquez pour modifier les styles du texte du masque</a:t>
            </a:r>
          </a:p>
        </p:txBody>
      </p:sp>
    </p:spTree>
    <p:extLst>
      <p:ext uri="{BB962C8B-B14F-4D97-AF65-F5344CB8AC3E}">
        <p14:creationId xmlns:p14="http://schemas.microsoft.com/office/powerpoint/2010/main" val="90534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3DC6E-CDE0-404C-AC79-5AE2E9C2B133}"/>
              </a:ext>
            </a:extLst>
          </p:cNvPr>
          <p:cNvSpPr>
            <a:spLocks noGrp="1"/>
          </p:cNvSpPr>
          <p:nvPr>
            <p:ph type="title"/>
          </p:nvPr>
        </p:nvSpPr>
        <p:spPr>
          <a:xfrm>
            <a:off x="831850" y="864974"/>
            <a:ext cx="10515600" cy="3697502"/>
          </a:xfrm>
          <a:solidFill>
            <a:schemeClr val="bg1"/>
          </a:solidFill>
        </p:spPr>
        <p:txBody>
          <a:bodyPr lIns="540000" tIns="540000" rIns="540000" bIns="540000" anchor="b">
            <a:normAutofit/>
          </a:bodyPr>
          <a:lstStyle>
            <a:lvl1pPr>
              <a:defRPr sz="4000" baseline="0">
                <a:solidFill>
                  <a:srgbClr val="1C2A5A"/>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CC262E58-9A23-A446-BEC7-AC203BD08540}"/>
              </a:ext>
            </a:extLst>
          </p:cNvPr>
          <p:cNvSpPr>
            <a:spLocks noGrp="1"/>
          </p:cNvSpPr>
          <p:nvPr>
            <p:ph type="body" idx="1"/>
          </p:nvPr>
        </p:nvSpPr>
        <p:spPr>
          <a:xfrm>
            <a:off x="831850" y="4589463"/>
            <a:ext cx="10515600" cy="1500187"/>
          </a:xfrm>
        </p:spPr>
        <p:txBody>
          <a:bodyPr lIns="540000" tIns="540000" rIns="540000" bIns="540000"/>
          <a:lstStyle>
            <a:lvl1pPr marL="0" indent="0">
              <a:buNone/>
              <a:defRPr sz="2400" baseline="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276671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re et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E37BC4-1137-BC48-AE2F-4A4D58CD9A2A}"/>
              </a:ext>
            </a:extLst>
          </p:cNvPr>
          <p:cNvSpPr>
            <a:spLocks noGrp="1"/>
          </p:cNvSpPr>
          <p:nvPr>
            <p:ph type="title"/>
          </p:nvPr>
        </p:nvSpPr>
        <p:spPr>
          <a:xfrm>
            <a:off x="838200" y="843696"/>
            <a:ext cx="10515600" cy="917372"/>
          </a:xfrm>
        </p:spPr>
        <p:txBody>
          <a:bodyPr lIns="0" anchor="b" anchorCtr="0"/>
          <a:lstStyle>
            <a:lvl1pPr>
              <a:defRPr baseline="0">
                <a:solidFill>
                  <a:srgbClr val="1C2A5A"/>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C95521C9-695D-FD42-9F25-F1F8E78E64FB}"/>
              </a:ext>
            </a:extLst>
          </p:cNvPr>
          <p:cNvSpPr>
            <a:spLocks noGrp="1"/>
          </p:cNvSpPr>
          <p:nvPr>
            <p:ph sz="half" idx="1"/>
          </p:nvPr>
        </p:nvSpPr>
        <p:spPr>
          <a:xfrm>
            <a:off x="838200" y="2086707"/>
            <a:ext cx="5181600" cy="4090255"/>
          </a:xfrm>
          <a:solidFill>
            <a:schemeClr val="bg1"/>
          </a:solidFill>
        </p:spPr>
        <p:txBody>
          <a:bodyPr lIns="540000" tIns="540000" rIns="540000" bIns="540000"/>
          <a:lstStyle>
            <a:lvl1pPr marL="228600" indent="-228600">
              <a:buClr>
                <a:srgbClr val="C00000"/>
              </a:buClr>
              <a:buFont typeface="Arial" panose="020B0604020202020204" pitchFamily="34" charset="0"/>
              <a:buChar char="•"/>
              <a:defRPr sz="1800" baseline="0">
                <a:solidFill>
                  <a:srgbClr val="293770"/>
                </a:solidFill>
              </a:defRPr>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740529C-9FF4-F04A-A22C-9FB4BAEE42C3}"/>
              </a:ext>
            </a:extLst>
          </p:cNvPr>
          <p:cNvSpPr>
            <a:spLocks noGrp="1"/>
          </p:cNvSpPr>
          <p:nvPr>
            <p:ph sz="half" idx="2"/>
          </p:nvPr>
        </p:nvSpPr>
        <p:spPr>
          <a:xfrm>
            <a:off x="6172200" y="2086707"/>
            <a:ext cx="5181600" cy="4090256"/>
          </a:xfrm>
          <a:solidFill>
            <a:schemeClr val="bg1"/>
          </a:solidFill>
        </p:spPr>
        <p:txBody>
          <a:bodyPr lIns="360000" tIns="360000" rIns="360000" bIns="360000"/>
          <a:lstStyle>
            <a:lvl1pPr>
              <a:defRPr sz="1800" baseline="0"/>
            </a:lvl1pPr>
          </a:lstStyle>
          <a:p>
            <a:pPr lvl="0"/>
            <a:r>
              <a:rPr lang="fr-FR"/>
              <a:t>Cliquez pour modifier les styles du texte du masque</a:t>
            </a:r>
          </a:p>
        </p:txBody>
      </p:sp>
    </p:spTree>
    <p:extLst>
      <p:ext uri="{BB962C8B-B14F-4D97-AF65-F5344CB8AC3E}">
        <p14:creationId xmlns:p14="http://schemas.microsoft.com/office/powerpoint/2010/main" val="104676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541C2E-11EC-9F4B-9A0A-1C23278864E4}"/>
              </a:ext>
            </a:extLst>
          </p:cNvPr>
          <p:cNvSpPr>
            <a:spLocks noGrp="1"/>
          </p:cNvSpPr>
          <p:nvPr>
            <p:ph type="title"/>
          </p:nvPr>
        </p:nvSpPr>
        <p:spPr>
          <a:xfrm>
            <a:off x="832338" y="1180744"/>
            <a:ext cx="4419284" cy="2826965"/>
          </a:xfrm>
        </p:spPr>
        <p:txBody>
          <a:bodyPr lIns="0" anchor="t" anchorCtr="0">
            <a:normAutofit/>
          </a:bodyPr>
          <a:lstStyle>
            <a:lvl1pPr>
              <a:defRPr sz="4200" baseline="0">
                <a:solidFill>
                  <a:srgbClr val="1C2A5A"/>
                </a:solidFill>
              </a:defRPr>
            </a:lvl1pPr>
          </a:lstStyle>
          <a:p>
            <a:r>
              <a:rPr lang="fr-FR"/>
              <a:t>Modifiez le style du titre</a:t>
            </a:r>
            <a:endParaRPr lang="fr-FR" dirty="0"/>
          </a:p>
        </p:txBody>
      </p:sp>
      <p:sp>
        <p:nvSpPr>
          <p:cNvPr id="6" name="Rectangle 5">
            <a:extLst>
              <a:ext uri="{FF2B5EF4-FFF2-40B4-BE49-F238E27FC236}">
                <a16:creationId xmlns:a16="http://schemas.microsoft.com/office/drawing/2014/main" id="{E455AB06-FD1B-A143-9D12-F6B1D43CE20B}"/>
              </a:ext>
            </a:extLst>
          </p:cNvPr>
          <p:cNvSpPr/>
          <p:nvPr userDrawn="1"/>
        </p:nvSpPr>
        <p:spPr>
          <a:xfrm>
            <a:off x="6091881" y="1"/>
            <a:ext cx="61001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texte 13">
            <a:extLst>
              <a:ext uri="{FF2B5EF4-FFF2-40B4-BE49-F238E27FC236}">
                <a16:creationId xmlns:a16="http://schemas.microsoft.com/office/drawing/2014/main" id="{1B1CC297-EEF5-B64D-8A21-A059F89E5C5F}"/>
              </a:ext>
            </a:extLst>
          </p:cNvPr>
          <p:cNvSpPr>
            <a:spLocks noGrp="1"/>
          </p:cNvSpPr>
          <p:nvPr>
            <p:ph type="body" sz="quarter" idx="10"/>
          </p:nvPr>
        </p:nvSpPr>
        <p:spPr>
          <a:xfrm>
            <a:off x="7084540" y="1180744"/>
            <a:ext cx="4114800" cy="4749793"/>
          </a:xfrm>
        </p:spPr>
        <p:txBody>
          <a:bodyPr/>
          <a:lstStyle/>
          <a:p>
            <a:pPr lvl="0"/>
            <a:r>
              <a:rPr lang="fr-FR"/>
              <a:t>Cliquez pour modifier les styles du texte du masque</a:t>
            </a:r>
          </a:p>
        </p:txBody>
      </p:sp>
    </p:spTree>
    <p:extLst>
      <p:ext uri="{BB962C8B-B14F-4D97-AF65-F5344CB8AC3E}">
        <p14:creationId xmlns:p14="http://schemas.microsoft.com/office/powerpoint/2010/main" val="71333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67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Texte,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10AAC3-D4B9-FF48-AD36-6D709A4550C0}"/>
              </a:ext>
            </a:extLst>
          </p:cNvPr>
          <p:cNvSpPr>
            <a:spLocks noGrp="1"/>
          </p:cNvSpPr>
          <p:nvPr>
            <p:ph type="title"/>
          </p:nvPr>
        </p:nvSpPr>
        <p:spPr>
          <a:xfrm>
            <a:off x="842105" y="844061"/>
            <a:ext cx="3929920" cy="1629507"/>
          </a:xfrm>
        </p:spPr>
        <p:txBody>
          <a:bodyPr lIns="0" anchor="b">
            <a:normAutofit/>
          </a:bodyPr>
          <a:lstStyle>
            <a:lvl1pPr>
              <a:defRPr sz="3600" baseline="0">
                <a:solidFill>
                  <a:srgbClr val="1C2A5A"/>
                </a:solidFill>
              </a:defRPr>
            </a:lvl1pPr>
          </a:lstStyle>
          <a:p>
            <a:r>
              <a:rPr lang="fr-FR"/>
              <a:t>Modifiez le style du titre</a:t>
            </a:r>
            <a:endParaRPr lang="fr-FR" dirty="0"/>
          </a:p>
        </p:txBody>
      </p:sp>
      <p:sp>
        <p:nvSpPr>
          <p:cNvPr id="3" name="Espace réservé pour une image  2">
            <a:extLst>
              <a:ext uri="{FF2B5EF4-FFF2-40B4-BE49-F238E27FC236}">
                <a16:creationId xmlns:a16="http://schemas.microsoft.com/office/drawing/2014/main" id="{2ABD5C50-3698-D345-86AA-C3ED1275BE28}"/>
              </a:ext>
            </a:extLst>
          </p:cNvPr>
          <p:cNvSpPr>
            <a:spLocks noGrp="1"/>
          </p:cNvSpPr>
          <p:nvPr>
            <p:ph type="pic" idx="1"/>
          </p:nvPr>
        </p:nvSpPr>
        <p:spPr>
          <a:xfrm>
            <a:off x="5918886" y="1"/>
            <a:ext cx="6273114" cy="68484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Espace réservé du texte 9">
            <a:extLst>
              <a:ext uri="{FF2B5EF4-FFF2-40B4-BE49-F238E27FC236}">
                <a16:creationId xmlns:a16="http://schemas.microsoft.com/office/drawing/2014/main" id="{9E5B6747-38B7-E541-92D5-1B025FF0A87B}"/>
              </a:ext>
            </a:extLst>
          </p:cNvPr>
          <p:cNvSpPr>
            <a:spLocks noGrp="1"/>
          </p:cNvSpPr>
          <p:nvPr>
            <p:ph type="body" sz="quarter" idx="10"/>
          </p:nvPr>
        </p:nvSpPr>
        <p:spPr>
          <a:xfrm>
            <a:off x="842105" y="2860766"/>
            <a:ext cx="3929920" cy="3147922"/>
          </a:xfrm>
        </p:spPr>
        <p:txBody>
          <a:bodyPr lIns="0"/>
          <a:lstStyle/>
          <a:p>
            <a:pPr lvl="0"/>
            <a:r>
              <a:rPr lang="fr-FR"/>
              <a:t>Cliquez pour modifier les styles du texte du masque</a:t>
            </a:r>
          </a:p>
        </p:txBody>
      </p:sp>
    </p:spTree>
    <p:extLst>
      <p:ext uri="{BB962C8B-B14F-4D97-AF65-F5344CB8AC3E}">
        <p14:creationId xmlns:p14="http://schemas.microsoft.com/office/powerpoint/2010/main" val="113072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DE80731-9F58-9548-A14F-953ADFD3D201}"/>
              </a:ext>
            </a:extLst>
          </p:cNvPr>
          <p:cNvSpPr>
            <a:spLocks noGrp="1"/>
          </p:cNvSpPr>
          <p:nvPr>
            <p:ph type="title"/>
          </p:nvPr>
        </p:nvSpPr>
        <p:spPr>
          <a:xfrm>
            <a:off x="838200" y="843695"/>
            <a:ext cx="10515600" cy="1069365"/>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7BF7BB8D-D91B-F54C-9C91-8E9ACFCDAA2D}"/>
              </a:ext>
            </a:extLst>
          </p:cNvPr>
          <p:cNvSpPr>
            <a:spLocks noGrp="1"/>
          </p:cNvSpPr>
          <p:nvPr>
            <p:ph type="body" idx="1"/>
          </p:nvPr>
        </p:nvSpPr>
        <p:spPr>
          <a:xfrm>
            <a:off x="838200" y="2180493"/>
            <a:ext cx="10515600" cy="3739662"/>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DF26DBF-C465-FB4C-9543-B18A7A607B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B0386-5CBB-654E-BDB0-D2154DA8B321}" type="datetimeFigureOut">
              <a:rPr lang="fr-FR" smtClean="0"/>
              <a:t>04/06/2024</a:t>
            </a:fld>
            <a:endParaRPr lang="fr-FR"/>
          </a:p>
        </p:txBody>
      </p:sp>
      <p:sp>
        <p:nvSpPr>
          <p:cNvPr id="6" name="Espace réservé du numéro de diapositive 5">
            <a:extLst>
              <a:ext uri="{FF2B5EF4-FFF2-40B4-BE49-F238E27FC236}">
                <a16:creationId xmlns:a16="http://schemas.microsoft.com/office/drawing/2014/main" id="{0BCDF598-0D79-7642-8680-415080533D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7FD2D-7E0E-C94B-890C-2BDC1A4A800A}" type="slidenum">
              <a:rPr lang="fr-FR" smtClean="0"/>
              <a:t>‹N°›</a:t>
            </a:fld>
            <a:endParaRPr lang="fr-FR"/>
          </a:p>
        </p:txBody>
      </p:sp>
      <p:pic>
        <p:nvPicPr>
          <p:cNvPr id="16" name="Image 15" descr="Une image contenant texte&#10;&#10;Description générée automatiquement">
            <a:extLst>
              <a:ext uri="{FF2B5EF4-FFF2-40B4-BE49-F238E27FC236}">
                <a16:creationId xmlns:a16="http://schemas.microsoft.com/office/drawing/2014/main" id="{AEE2B37E-C6EA-B940-80A1-91AE70999E70}"/>
              </a:ext>
            </a:extLst>
          </p:cNvPr>
          <p:cNvPicPr>
            <a:picLocks noChangeAspect="1"/>
          </p:cNvPicPr>
          <p:nvPr userDrawn="1"/>
        </p:nvPicPr>
        <p:blipFill>
          <a:blip r:embed="rId10"/>
          <a:stretch>
            <a:fillRect/>
          </a:stretch>
        </p:blipFill>
        <p:spPr>
          <a:xfrm>
            <a:off x="796845" y="254679"/>
            <a:ext cx="3474073" cy="427805"/>
          </a:xfrm>
          <a:prstGeom prst="rect">
            <a:avLst/>
          </a:prstGeom>
        </p:spPr>
      </p:pic>
    </p:spTree>
    <p:extLst>
      <p:ext uri="{BB962C8B-B14F-4D97-AF65-F5344CB8AC3E}">
        <p14:creationId xmlns:p14="http://schemas.microsoft.com/office/powerpoint/2010/main" val="2192629369"/>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1" r:id="rId4"/>
    <p:sldLayoutId id="2147483652" r:id="rId5"/>
    <p:sldLayoutId id="2147483654" r:id="rId6"/>
    <p:sldLayoutId id="2147483655" r:id="rId7"/>
    <p:sldLayoutId id="2147483657" r:id="rId8"/>
  </p:sldLayoutIdLst>
  <p:txStyles>
    <p:titleStyle>
      <a:lvl1pPr algn="l" defTabSz="914400" rtl="0" eaLnBrk="1" latinLnBrk="0" hangingPunct="1">
        <a:lnSpc>
          <a:spcPct val="90000"/>
        </a:lnSpc>
        <a:spcBef>
          <a:spcPct val="0"/>
        </a:spcBef>
        <a:buNone/>
        <a:defRPr sz="3600" kern="1200" cap="all" baseline="0">
          <a:solidFill>
            <a:srgbClr val="161D3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rgbClr val="161D3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mailto:ge@resolved.law" TargetMode="External"/><Relationship Id="rId2" Type="http://schemas.openxmlformats.org/officeDocument/2006/relationships/image" Target="../media/image4.jp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mailto:ld@resolved.la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374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7D8A2-FACE-1D1A-8DEC-02F87A7ECC5A}"/>
              </a:ext>
            </a:extLst>
          </p:cNvPr>
          <p:cNvSpPr>
            <a:spLocks noGrp="1"/>
          </p:cNvSpPr>
          <p:nvPr>
            <p:ph type="title"/>
          </p:nvPr>
        </p:nvSpPr>
        <p:spPr>
          <a:xfrm>
            <a:off x="838200" y="843694"/>
            <a:ext cx="10515600" cy="1494063"/>
          </a:xfrm>
        </p:spPr>
        <p:txBody>
          <a:bodyPr>
            <a:normAutofit/>
          </a:bodyPr>
          <a:lstStyle/>
          <a:p>
            <a:pPr algn="ctr"/>
            <a:r>
              <a:rPr lang="fr-BE" sz="3600" dirty="0">
                <a:solidFill>
                  <a:schemeClr val="tx2"/>
                </a:solidFill>
              </a:rPr>
              <a:t>Les nouvelles aides aux SLSP</a:t>
            </a:r>
            <a:br>
              <a:rPr lang="fr-BE" sz="3600" dirty="0">
                <a:solidFill>
                  <a:schemeClr val="tx2"/>
                </a:solidFill>
              </a:rPr>
            </a:br>
            <a:r>
              <a:rPr lang="fr-BE" sz="3600" dirty="0">
                <a:solidFill>
                  <a:schemeClr val="accent1"/>
                </a:solidFill>
              </a:rPr>
              <a:t> </a:t>
            </a:r>
            <a:endParaRPr lang="fr-FR" dirty="0"/>
          </a:p>
        </p:txBody>
      </p:sp>
      <p:sp>
        <p:nvSpPr>
          <p:cNvPr id="3" name="Espace réservé du contenu 2">
            <a:extLst>
              <a:ext uri="{FF2B5EF4-FFF2-40B4-BE49-F238E27FC236}">
                <a16:creationId xmlns:a16="http://schemas.microsoft.com/office/drawing/2014/main" id="{AC201385-31F3-A0B5-02C2-5226A7B4E743}"/>
              </a:ext>
            </a:extLst>
          </p:cNvPr>
          <p:cNvSpPr>
            <a:spLocks noGrp="1"/>
          </p:cNvSpPr>
          <p:nvPr>
            <p:ph idx="1"/>
          </p:nvPr>
        </p:nvSpPr>
        <p:spPr/>
        <p:txBody>
          <a:bodyPr>
            <a:normAutofit fontScale="92500" lnSpcReduction="10000"/>
          </a:bodyPr>
          <a:lstStyle/>
          <a:p>
            <a:pPr marL="0" indent="0" algn="just">
              <a:buNone/>
            </a:pPr>
            <a:r>
              <a:rPr lang="fr-BE"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BE" sz="2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Art. 59bis</a:t>
            </a:r>
            <a:r>
              <a:rPr lang="fr-BE"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 Gouvernement peut déterminer d'autres opérations, </a:t>
            </a:r>
            <a:r>
              <a:rPr lang="fr-BE" sz="2400" i="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dont la création ou l'acquisition d'habitat léger</a:t>
            </a:r>
            <a:r>
              <a:rPr lang="fr-BE"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pour lesquelles une aide peut être accordée par la Société wallonne du Logement aux sociétés de logement de service public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en raison d'événements exceptionnels </a:t>
            </a:r>
            <a:r>
              <a:rPr lang="fr-BE" sz="2400" i="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imprévisibles </a:t>
            </a:r>
            <a:r>
              <a:rPr lang="fr-BE"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(inondations…) ;</a:t>
            </a:r>
            <a:endParaRPr lang="fr-FR"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en raison de programmes spécifiques approuvés par le Gouvernement ;</a:t>
            </a:r>
            <a:endParaRPr lang="fr-FR"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en raison de programmes spécifiques visant à la réinsertion par l'habitation de personnes sans-abris;</a:t>
            </a:r>
          </a:p>
          <a:p>
            <a:pPr marL="0" indent="0" algn="just">
              <a:buNone/>
            </a:pPr>
            <a:r>
              <a:rPr lang="fr-BE"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en vue d'assurer la conservation ou l'amélioration des habitations.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17551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272E84A-2BF9-F449-A74C-B89123980BEB}"/>
              </a:ext>
            </a:extLst>
          </p:cNvPr>
          <p:cNvSpPr>
            <a:spLocks noGrp="1"/>
          </p:cNvSpPr>
          <p:nvPr>
            <p:ph type="title"/>
          </p:nvPr>
        </p:nvSpPr>
        <p:spPr>
          <a:xfrm>
            <a:off x="842104" y="1664898"/>
            <a:ext cx="10001299" cy="681486"/>
          </a:xfrm>
        </p:spPr>
        <p:txBody>
          <a:bodyPr>
            <a:normAutofit fontScale="90000"/>
          </a:bodyPr>
          <a:lstStyle/>
          <a:p>
            <a:pPr algn="ctr"/>
            <a:r>
              <a:rPr lang="fr-BE" sz="2800" dirty="0"/>
              <a:t>La notion </a:t>
            </a:r>
            <a:r>
              <a:rPr lang="fr-BE" sz="2800" dirty="0">
                <a:solidFill>
                  <a:schemeClr val="tx1"/>
                </a:solidFill>
              </a:rPr>
              <a:t>d</a:t>
            </a:r>
            <a:r>
              <a:rPr lang="fr-BE" sz="2800" dirty="0">
                <a:solidFill>
                  <a:schemeClr val="accent2"/>
                </a:solidFill>
              </a:rPr>
              <a:t>’habitation légère </a:t>
            </a:r>
            <a:r>
              <a:rPr lang="fr-BE" sz="2800" dirty="0" err="1">
                <a:solidFill>
                  <a:schemeClr val="accent2"/>
                </a:solidFill>
              </a:rPr>
              <a:t>INSérée</a:t>
            </a:r>
            <a:r>
              <a:rPr lang="fr-BE" sz="2800" dirty="0">
                <a:solidFill>
                  <a:schemeClr val="accent2"/>
                </a:solidFill>
              </a:rPr>
              <a:t> </a:t>
            </a:r>
            <a:r>
              <a:rPr lang="fr-BE" sz="2800" dirty="0"/>
              <a:t>dans </a:t>
            </a:r>
            <a:r>
              <a:rPr lang="fr-BE" sz="2800" b="1" dirty="0"/>
              <a:t>l’ article 69 </a:t>
            </a:r>
            <a:r>
              <a:rPr lang="fr-BE" sz="2800" dirty="0"/>
              <a:t>CWHD</a:t>
            </a:r>
            <a:endParaRPr lang="fr-FR" sz="2800" dirty="0"/>
          </a:p>
        </p:txBody>
      </p:sp>
      <p:sp>
        <p:nvSpPr>
          <p:cNvPr id="6" name="Espace réservé du texte 5">
            <a:extLst>
              <a:ext uri="{FF2B5EF4-FFF2-40B4-BE49-F238E27FC236}">
                <a16:creationId xmlns:a16="http://schemas.microsoft.com/office/drawing/2014/main" id="{D27CB69C-BD80-C34C-B84E-41F3B4786C88}"/>
              </a:ext>
            </a:extLst>
          </p:cNvPr>
          <p:cNvSpPr>
            <a:spLocks noGrp="1"/>
          </p:cNvSpPr>
          <p:nvPr>
            <p:ph type="body" sz="quarter" idx="10"/>
          </p:nvPr>
        </p:nvSpPr>
        <p:spPr>
          <a:xfrm>
            <a:off x="842105" y="2860766"/>
            <a:ext cx="10001298" cy="3626298"/>
          </a:xfrm>
        </p:spPr>
        <p:txBody>
          <a:bodyPr>
            <a:normAutofit lnSpcReduction="10000"/>
          </a:bodyPr>
          <a:lstStyle/>
          <a:p>
            <a:pPr algn="just"/>
            <a:r>
              <a:rPr lang="fr-B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notion d’habitation légère</a:t>
            </a:r>
            <a:r>
              <a:rPr lang="fr-BE"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est </a:t>
            </a:r>
            <a:r>
              <a:rPr lang="fr-B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définie au 40° de l’article 1</a:t>
            </a:r>
            <a:r>
              <a:rPr lang="fr-BE" sz="24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a:t>
            </a:r>
            <a:r>
              <a:rPr lang="fr-BE" sz="2400" baseline="30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B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buNone/>
            </a:pPr>
            <a:r>
              <a:rPr lang="fr-BE"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 habitation légère : l’habitation qui ne répond pas à la définition de logement visée au 3° mais qui </a:t>
            </a:r>
            <a:r>
              <a:rPr lang="fr-FR" sz="24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s</a:t>
            </a:r>
            <a:r>
              <a:rPr lang="fr-FR"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atisfait à au moins trois des caractéristiques suivantes : démontable, déplaçable, d’un volume réduit, d’un faible poids, ayant une emprise au sol limitée, auto-construite, sans étage, sans fondations, qui n’est par raccordée aux impétrants. »</a:t>
            </a:r>
          </a:p>
          <a:p>
            <a:pPr marL="0" indent="0" algn="just">
              <a:buNone/>
            </a:pPr>
            <a:endParaRPr lang="fr-BE"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r>
              <a:rPr lang="fr-BE"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La création d’habitation légère est ajoutée à la liste des logements pour lesquels </a:t>
            </a:r>
            <a:r>
              <a:rPr lang="fr-B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SWL peut prendre en charge les couts d’équipements de voirie, abords…</a:t>
            </a:r>
            <a:endParaRPr lang="fr-FR" dirty="0"/>
          </a:p>
        </p:txBody>
      </p:sp>
    </p:spTree>
    <p:extLst>
      <p:ext uri="{BB962C8B-B14F-4D97-AF65-F5344CB8AC3E}">
        <p14:creationId xmlns:p14="http://schemas.microsoft.com/office/powerpoint/2010/main" val="1910280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23F76-4E8E-5097-5212-9B592DF09C1D}"/>
              </a:ext>
            </a:extLst>
          </p:cNvPr>
          <p:cNvSpPr>
            <a:spLocks noGrp="1"/>
          </p:cNvSpPr>
          <p:nvPr>
            <p:ph type="title"/>
          </p:nvPr>
        </p:nvSpPr>
        <p:spPr>
          <a:xfrm>
            <a:off x="838200" y="843695"/>
            <a:ext cx="10515600" cy="795324"/>
          </a:xfrm>
        </p:spPr>
        <p:txBody>
          <a:bodyPr>
            <a:normAutofit fontScale="90000"/>
          </a:bodyPr>
          <a:lstStyle/>
          <a:p>
            <a:pPr algn="ctr"/>
            <a:br>
              <a:rPr lang="fr-FR" sz="3600" dirty="0">
                <a:effectLst/>
                <a:latin typeface="Calibri" panose="020F0502020204030204" pitchFamily="34" charset="0"/>
                <a:ea typeface="Calibri" panose="020F0502020204030204" pitchFamily="34" charset="0"/>
                <a:cs typeface="Times New Roman" panose="02020603050405020304" pitchFamily="18" charset="0"/>
              </a:rPr>
            </a:br>
            <a:r>
              <a:rPr lang="fr-FR" sz="3600" dirty="0">
                <a:effectLst/>
                <a:latin typeface="Calibri" panose="020F0502020204030204" pitchFamily="34" charset="0"/>
                <a:ea typeface="Calibri" panose="020F0502020204030204" pitchFamily="34" charset="0"/>
                <a:cs typeface="Times New Roman" panose="02020603050405020304" pitchFamily="18" charset="0"/>
              </a:rPr>
              <a:t>Art.70 CWHD : LA NOTION d’ensemble de logements</a:t>
            </a:r>
            <a:endParaRPr lang="fr-FR" dirty="0">
              <a:solidFill>
                <a:schemeClr val="accent1"/>
              </a:solidFill>
            </a:endParaRPr>
          </a:p>
        </p:txBody>
      </p:sp>
      <p:sp>
        <p:nvSpPr>
          <p:cNvPr id="3" name="Espace réservé du contenu 2">
            <a:extLst>
              <a:ext uri="{FF2B5EF4-FFF2-40B4-BE49-F238E27FC236}">
                <a16:creationId xmlns:a16="http://schemas.microsoft.com/office/drawing/2014/main" id="{97C7FEEC-0685-D38A-1BC1-B5BD08DE6D28}"/>
              </a:ext>
            </a:extLst>
          </p:cNvPr>
          <p:cNvSpPr>
            <a:spLocks noGrp="1"/>
          </p:cNvSpPr>
          <p:nvPr>
            <p:ph idx="1"/>
          </p:nvPr>
        </p:nvSpPr>
        <p:spPr>
          <a:xfrm>
            <a:off x="483079" y="1639019"/>
            <a:ext cx="11248846" cy="5218981"/>
          </a:xfrm>
        </p:spPr>
        <p:txBody>
          <a:bodyPr>
            <a:noAutofit/>
          </a:bodyPr>
          <a:lstStyle/>
          <a:p>
            <a:pPr marL="0" indent="0" algn="just">
              <a:buNone/>
            </a:pPr>
            <a:r>
              <a:rPr lang="fr-BE"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L’article 70 </a:t>
            </a:r>
            <a:r>
              <a:rPr lang="fr-BE"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 CWHD précise les opérations comprises dans la notion « </a:t>
            </a:r>
            <a:r>
              <a:rPr lang="fr-BE" sz="17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d’ensemble de logements </a:t>
            </a:r>
            <a:r>
              <a:rPr lang="fr-BE"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visée à </a:t>
            </a:r>
            <a:r>
              <a:rPr lang="fr-BE"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l’article 69 </a:t>
            </a:r>
            <a:r>
              <a:rPr lang="fr-BE"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précité en le complétant d’un 8° :  </a:t>
            </a:r>
            <a:endParaRPr lang="fr-F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fr-BE" sz="17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la restructuration d'un bâtiment ;</a:t>
            </a:r>
            <a:endParaRPr lang="fr-F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fr-BE" sz="17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l'adaptation ou la réhabilitation d'un logement améliorable ;</a:t>
            </a:r>
            <a:endParaRPr lang="fr-F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fr-BE" sz="17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la démolition d'un logement non améliorable et la reconstruction d'un logement sur le terrain ainsi libéré ;</a:t>
            </a:r>
            <a:endParaRPr lang="fr-F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fr-BE" sz="17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la construction d'un logement ;</a:t>
            </a:r>
            <a:endParaRPr lang="fr-F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fr-BE" sz="17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l'acquisition d'un bâtiment destiné au logement qui n'a jamais été occupé ou dont la construction n'est pas achevée</a:t>
            </a:r>
            <a:endParaRPr lang="fr-F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fr-BE" sz="17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le lotissement de parcelles de terrain en vue de permettre à des particuliers d'acquérir un droit réel sur l'une de ces parcelles pour y construire ou faire construire pour leur compte un logement, ou pour en acquérir la propriété en vertu d'une convention conclue avec une entreprise privée, quelle que soit la nature ou la qualification de cette convention ;</a:t>
            </a:r>
            <a:endParaRPr lang="fr-F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fr-BE" sz="17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 la remise en état d'un terrain bâti en vue, principalement, d'y rénover ou créer des logements</a:t>
            </a:r>
          </a:p>
          <a:p>
            <a:pPr indent="0" algn="just">
              <a:buNone/>
            </a:pPr>
            <a:r>
              <a:rPr lang="fr-BE" sz="17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8° </a:t>
            </a:r>
            <a:r>
              <a:rPr lang="fr-BE" sz="16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la rénovation de logements d'utilité publique appartenant aux sociétés. </a:t>
            </a:r>
            <a:endParaRPr lang="fr-FR" sz="1700" dirty="0">
              <a:solidFill>
                <a:srgbClr val="FF0000"/>
              </a:solidFill>
            </a:endParaRPr>
          </a:p>
        </p:txBody>
      </p:sp>
    </p:spTree>
    <p:extLst>
      <p:ext uri="{BB962C8B-B14F-4D97-AF65-F5344CB8AC3E}">
        <p14:creationId xmlns:p14="http://schemas.microsoft.com/office/powerpoint/2010/main" val="1500661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1B33F-9EDE-293A-42FD-1ABA5477DB27}"/>
              </a:ext>
            </a:extLst>
          </p:cNvPr>
          <p:cNvSpPr>
            <a:spLocks noGrp="1"/>
          </p:cNvSpPr>
          <p:nvPr>
            <p:ph type="title"/>
          </p:nvPr>
        </p:nvSpPr>
        <p:spPr>
          <a:xfrm>
            <a:off x="1374541" y="2415959"/>
            <a:ext cx="3162735" cy="2026082"/>
          </a:xfrm>
        </p:spPr>
        <p:txBody>
          <a:bodyPr>
            <a:normAutofit fontScale="90000"/>
          </a:bodyPr>
          <a:lstStyle/>
          <a:p>
            <a:r>
              <a:rPr lang="fr-BE" dirty="0">
                <a:solidFill>
                  <a:schemeClr val="accent1"/>
                </a:solidFill>
              </a:rPr>
              <a:t>Le Financement de projets de mixité sociale par la SWL</a:t>
            </a:r>
            <a:endParaRPr lang="fr-FR" dirty="0">
              <a:solidFill>
                <a:schemeClr val="accent1"/>
              </a:solidFill>
            </a:endParaRPr>
          </a:p>
        </p:txBody>
      </p:sp>
      <p:sp>
        <p:nvSpPr>
          <p:cNvPr id="3" name="Espace réservé pour une image  2">
            <a:extLst>
              <a:ext uri="{FF2B5EF4-FFF2-40B4-BE49-F238E27FC236}">
                <a16:creationId xmlns:a16="http://schemas.microsoft.com/office/drawing/2014/main" id="{87D7274E-E73F-5E54-7FEA-65100DEB3255}"/>
              </a:ext>
            </a:extLst>
          </p:cNvPr>
          <p:cNvSpPr>
            <a:spLocks noGrp="1"/>
          </p:cNvSpPr>
          <p:nvPr>
            <p:ph type="pic" idx="1"/>
          </p:nvPr>
        </p:nvSpPr>
        <p:spPr>
          <a:xfrm>
            <a:off x="5440974" y="1632795"/>
            <a:ext cx="6111433" cy="3318768"/>
          </a:xfrm>
        </p:spPr>
        <p:txBody>
          <a:bodyPr>
            <a:normAutofit/>
          </a:bodyPr>
          <a:lstStyle/>
          <a:p>
            <a:pPr marL="0" indent="0" algn="just">
              <a:buNone/>
            </a:pPr>
            <a:endParaRPr lang="fr-BE"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endParaRPr lang="fr-BE" sz="2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r>
              <a:rPr lang="fr-BE" sz="2200" dirty="0">
                <a:solidFill>
                  <a:schemeClr val="tx2"/>
                </a:solidFill>
                <a:latin typeface="Calibri" panose="020F0502020204030204" pitchFamily="34" charset="0"/>
                <a:ea typeface="Calibri" panose="020F0502020204030204" pitchFamily="34" charset="0"/>
                <a:cs typeface="Times New Roman" panose="02020603050405020304" pitchFamily="18" charset="0"/>
              </a:rPr>
              <a:t>Le D</a:t>
            </a:r>
            <a:r>
              <a:rPr lang="fr-BE"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écret du 28 septembre 2023 insère une </a:t>
            </a:r>
            <a:r>
              <a:rPr lang="fr-BE" sz="22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Section 1bis au Chapitre IV du CWHD intitulée « </a:t>
            </a:r>
            <a:r>
              <a:rPr lang="fr-BE" sz="2200" i="1"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Aides aux projets de mixité sociale</a:t>
            </a:r>
            <a:r>
              <a:rPr lang="fr-BE" sz="22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 </a:t>
            </a:r>
          </a:p>
          <a:p>
            <a:pPr marL="0" indent="0" algn="just">
              <a:buNone/>
            </a:pPr>
            <a:endParaRPr lang="fr-BE" sz="22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fr-BE"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L’article 10 habilite</a:t>
            </a:r>
            <a:r>
              <a:rPr lang="fr-BE" sz="22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fr-BE"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la SWL </a:t>
            </a:r>
            <a:r>
              <a:rPr lang="fr-BE" sz="2200" dirty="0">
                <a:solidFill>
                  <a:schemeClr val="tx2"/>
                </a:solidFill>
                <a:latin typeface="Calibri" panose="020F0502020204030204" pitchFamily="34" charset="0"/>
                <a:ea typeface="Calibri" panose="020F0502020204030204" pitchFamily="34" charset="0"/>
                <a:cs typeface="Times New Roman" panose="02020603050405020304" pitchFamily="18" charset="0"/>
              </a:rPr>
              <a:t>à octroyer</a:t>
            </a:r>
            <a:r>
              <a:rPr lang="fr-BE"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une aide à une SLSP qui met en œuvre un projet de mixité sociale</a:t>
            </a:r>
            <a:r>
              <a:rPr lang="fr-FR" sz="2200" dirty="0">
                <a:solidFill>
                  <a:schemeClr val="tx2"/>
                </a:solidFill>
                <a:effectLst/>
              </a:rPr>
              <a:t> </a:t>
            </a:r>
          </a:p>
          <a:p>
            <a:pPr marL="0" indent="0" algn="just">
              <a:buNone/>
            </a:pPr>
            <a:endParaRPr lang="fr-FR" sz="2200" dirty="0">
              <a:solidFill>
                <a:schemeClr val="tx2"/>
              </a:solidFill>
              <a:latin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227114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09BC2-F2E4-55ED-B202-83B37CA739E4}"/>
              </a:ext>
            </a:extLst>
          </p:cNvPr>
          <p:cNvSpPr>
            <a:spLocks noGrp="1"/>
          </p:cNvSpPr>
          <p:nvPr>
            <p:ph type="title"/>
          </p:nvPr>
        </p:nvSpPr>
        <p:spPr>
          <a:xfrm>
            <a:off x="890211" y="2268701"/>
            <a:ext cx="4419284" cy="2407408"/>
          </a:xfrm>
        </p:spPr>
        <p:txBody>
          <a:bodyPr/>
          <a:lstStyle/>
          <a:p>
            <a:r>
              <a:rPr lang="fr-FR" dirty="0">
                <a:solidFill>
                  <a:schemeClr val="accent2"/>
                </a:solidFill>
              </a:rPr>
              <a:t>Les projets de </a:t>
            </a:r>
            <a:r>
              <a:rPr lang="fr-FR" dirty="0" err="1">
                <a:solidFill>
                  <a:schemeClr val="accent2"/>
                </a:solidFill>
              </a:rPr>
              <a:t>mixitÉ</a:t>
            </a:r>
            <a:r>
              <a:rPr lang="fr-FR" dirty="0">
                <a:solidFill>
                  <a:schemeClr val="accent2"/>
                </a:solidFill>
              </a:rPr>
              <a:t> sociale : article 94 du </a:t>
            </a:r>
            <a:r>
              <a:rPr lang="fr-FR" dirty="0" err="1">
                <a:solidFill>
                  <a:schemeClr val="accent2"/>
                </a:solidFill>
              </a:rPr>
              <a:t>cwhd</a:t>
            </a:r>
            <a:endParaRPr lang="fr-FR" dirty="0">
              <a:solidFill>
                <a:schemeClr val="accent2"/>
              </a:solidFill>
            </a:endParaRPr>
          </a:p>
        </p:txBody>
      </p:sp>
      <p:sp>
        <p:nvSpPr>
          <p:cNvPr id="3" name="Espace réservé du texte 2">
            <a:extLst>
              <a:ext uri="{FF2B5EF4-FFF2-40B4-BE49-F238E27FC236}">
                <a16:creationId xmlns:a16="http://schemas.microsoft.com/office/drawing/2014/main" id="{FEE35CCA-6B1E-C7E4-7F64-8DCA5E663951}"/>
              </a:ext>
            </a:extLst>
          </p:cNvPr>
          <p:cNvSpPr>
            <a:spLocks noGrp="1"/>
          </p:cNvSpPr>
          <p:nvPr>
            <p:ph type="body" sz="quarter" idx="10"/>
          </p:nvPr>
        </p:nvSpPr>
        <p:spPr>
          <a:xfrm>
            <a:off x="6423949" y="405114"/>
            <a:ext cx="5370654" cy="6134582"/>
          </a:xfrm>
        </p:spPr>
        <p:txBody>
          <a:bodyPr>
            <a:normAutofit/>
          </a:bodyPr>
          <a:lstStyle/>
          <a:p>
            <a:pPr marL="0" indent="0">
              <a:buNone/>
            </a:pPr>
            <a:endParaRPr lang="fr-BE" sz="19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BE" sz="19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 </a:t>
            </a:r>
            <a:r>
              <a:rPr lang="fr-B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nouveau Décret vient remplacer le §3 de l’article 94 du CWHD et y ajouter les §§ 4, 5 et 6.</a:t>
            </a:r>
            <a:r>
              <a:rPr lang="fr-FR" sz="1900" dirty="0">
                <a:solidFill>
                  <a:schemeClr val="tx1"/>
                </a:solidFill>
                <a:effectLst/>
              </a:rPr>
              <a:t> </a:t>
            </a:r>
          </a:p>
          <a:p>
            <a:pPr marL="0" indent="0">
              <a:buNone/>
            </a:pPr>
            <a:endParaRPr lang="fr-FR" sz="1900" dirty="0">
              <a:solidFill>
                <a:schemeClr val="tx1"/>
              </a:solidFill>
            </a:endParaRPr>
          </a:p>
          <a:p>
            <a:pPr marL="0" indent="0" algn="just">
              <a:buNone/>
            </a:pPr>
            <a:r>
              <a:rPr lang="fr-BE" sz="1900" dirty="0">
                <a:solidFill>
                  <a:schemeClr val="tx1"/>
                </a:solidFill>
                <a:latin typeface="Calibri" panose="020F0502020204030204" pitchFamily="34" charset="0"/>
                <a:ea typeface="Calibri" panose="020F0502020204030204" pitchFamily="34" charset="0"/>
                <a:cs typeface="Times New Roman" panose="02020603050405020304" pitchFamily="18" charset="0"/>
              </a:rPr>
              <a:t>Pour rappel, </a:t>
            </a:r>
            <a:r>
              <a:rPr lang="fr-B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 §§1, 1bis et 2 suivants restent d’application</a:t>
            </a:r>
            <a:r>
              <a:rPr lang="fr-BE" sz="19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B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1900"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1er</a:t>
            </a:r>
            <a:r>
              <a:rPr lang="fr-BE" sz="19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Les conditions d'accès, de location ou d'occupation d'un logement géré ou construit par la SWL ou une SLSP (AGW du 6 septembre 2007) ; </a:t>
            </a:r>
            <a:endParaRPr lang="fr-FR" sz="19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19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1900"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§1bis</a:t>
            </a:r>
            <a:r>
              <a:rPr lang="fr-BE" sz="19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La Charte des sociétés et des locataires rappelant les droits et obligations de ceux-ci.</a:t>
            </a:r>
            <a:endParaRPr lang="fr-FR" sz="19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19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1900"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§2. </a:t>
            </a:r>
            <a:r>
              <a:rPr lang="fr-BE" sz="19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Les conditions d'acquisition ou de vente d'un logement géré, construit ou vendu par la SWL ou par une SLSP ;</a:t>
            </a:r>
            <a:endParaRPr lang="fr-FR" sz="19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86291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800ED-F534-FE51-973C-76FC4DA77727}"/>
              </a:ext>
            </a:extLst>
          </p:cNvPr>
          <p:cNvSpPr>
            <a:spLocks noGrp="1"/>
          </p:cNvSpPr>
          <p:nvPr>
            <p:ph type="title"/>
          </p:nvPr>
        </p:nvSpPr>
        <p:spPr/>
        <p:txBody>
          <a:bodyPr/>
          <a:lstStyle/>
          <a:p>
            <a:pPr algn="ctr"/>
            <a:r>
              <a:rPr lang="fr-FR" dirty="0">
                <a:solidFill>
                  <a:schemeClr val="accent1"/>
                </a:solidFill>
              </a:rPr>
              <a:t>2 nouveaux TYPES d’OPERATIONS ENVISAGEES:</a:t>
            </a:r>
          </a:p>
        </p:txBody>
      </p:sp>
      <p:sp>
        <p:nvSpPr>
          <p:cNvPr id="3" name="Espace réservé du contenu 2">
            <a:extLst>
              <a:ext uri="{FF2B5EF4-FFF2-40B4-BE49-F238E27FC236}">
                <a16:creationId xmlns:a16="http://schemas.microsoft.com/office/drawing/2014/main" id="{912B4BD4-6CBE-4ED4-6912-0598457C9FCE}"/>
              </a:ext>
            </a:extLst>
          </p:cNvPr>
          <p:cNvSpPr>
            <a:spLocks noGrp="1"/>
          </p:cNvSpPr>
          <p:nvPr>
            <p:ph idx="1"/>
          </p:nvPr>
        </p:nvSpPr>
        <p:spPr/>
        <p:txBody>
          <a:bodyPr/>
          <a:lstStyle/>
          <a:p>
            <a:pPr marL="342900" indent="-342900" algn="just">
              <a:buFontTx/>
              <a:buChar char="-"/>
            </a:pPr>
            <a:r>
              <a:rPr lang="fr-FR" dirty="0">
                <a:solidFill>
                  <a:schemeClr val="tx2"/>
                </a:solidFill>
              </a:rPr>
              <a:t>1</a:t>
            </a:r>
            <a:r>
              <a:rPr lang="fr-FR" baseline="30000" dirty="0">
                <a:solidFill>
                  <a:schemeClr val="tx2"/>
                </a:solidFill>
              </a:rPr>
              <a:t>er</a:t>
            </a:r>
            <a:r>
              <a:rPr lang="fr-FR" dirty="0">
                <a:solidFill>
                  <a:schemeClr val="tx2"/>
                </a:solidFill>
              </a:rPr>
              <a:t> régime : la création d’un immeuble de logement, ensemble d’immeubles destinés à un </a:t>
            </a:r>
            <a:r>
              <a:rPr lang="fr-FR" u="sng" dirty="0">
                <a:solidFill>
                  <a:schemeClr val="tx2"/>
                </a:solidFill>
              </a:rPr>
              <a:t>mélange d’occupants de catégories différentes </a:t>
            </a:r>
            <a:r>
              <a:rPr lang="fr-FR" dirty="0">
                <a:solidFill>
                  <a:schemeClr val="tx2"/>
                </a:solidFill>
              </a:rPr>
              <a:t>(en ce compris des personnes qui ont des revenus de max 10 % de plus que la catégorie 3)  </a:t>
            </a:r>
            <a:r>
              <a:rPr lang="fr-FR" b="1" dirty="0">
                <a:solidFill>
                  <a:schemeClr val="tx2"/>
                </a:solidFill>
              </a:rPr>
              <a:t>(94 § 3)</a:t>
            </a:r>
          </a:p>
          <a:p>
            <a:pPr algn="just"/>
            <a:endParaRPr lang="fr-FR" u="sng" dirty="0">
              <a:solidFill>
                <a:schemeClr val="tx2"/>
              </a:solidFill>
            </a:endParaRPr>
          </a:p>
          <a:p>
            <a:pPr marL="342900" indent="-342900" algn="just">
              <a:buFontTx/>
              <a:buChar char="-"/>
            </a:pPr>
            <a:r>
              <a:rPr lang="fr-FR" dirty="0">
                <a:solidFill>
                  <a:schemeClr val="tx2"/>
                </a:solidFill>
              </a:rPr>
              <a:t>2</a:t>
            </a:r>
            <a:r>
              <a:rPr lang="fr-FR" baseline="30000" dirty="0">
                <a:solidFill>
                  <a:schemeClr val="tx2"/>
                </a:solidFill>
              </a:rPr>
              <a:t>ème</a:t>
            </a:r>
            <a:r>
              <a:rPr lang="fr-FR" dirty="0">
                <a:solidFill>
                  <a:schemeClr val="tx2"/>
                </a:solidFill>
              </a:rPr>
              <a:t> régime : le </a:t>
            </a:r>
            <a:r>
              <a:rPr lang="fr-FR" u="sng" dirty="0">
                <a:solidFill>
                  <a:schemeClr val="tx2"/>
                </a:solidFill>
              </a:rPr>
              <a:t>« projet mixte </a:t>
            </a:r>
            <a:r>
              <a:rPr lang="fr-FR" dirty="0">
                <a:solidFill>
                  <a:schemeClr val="tx2"/>
                </a:solidFill>
              </a:rPr>
              <a:t>» où les sociétés de logement de service public peuvent exclure une partie des logements , qu’elles créent dans un immeuble, un ensemble d’immeubles, de l’application des règles d’attribution fixées par les §§ 1</a:t>
            </a:r>
            <a:r>
              <a:rPr lang="fr-FR" baseline="30000" dirty="0">
                <a:solidFill>
                  <a:schemeClr val="tx2"/>
                </a:solidFill>
              </a:rPr>
              <a:t>er</a:t>
            </a:r>
            <a:r>
              <a:rPr lang="fr-FR" dirty="0">
                <a:solidFill>
                  <a:schemeClr val="tx2"/>
                </a:solidFill>
              </a:rPr>
              <a:t> et 2 de l’art 94 du Code </a:t>
            </a:r>
            <a:r>
              <a:rPr lang="fr-FR" b="1" dirty="0">
                <a:solidFill>
                  <a:schemeClr val="tx2"/>
                </a:solidFill>
              </a:rPr>
              <a:t>(94 § 4)</a:t>
            </a:r>
          </a:p>
          <a:p>
            <a:pPr marL="0" indent="0">
              <a:buNone/>
            </a:pPr>
            <a:endParaRPr lang="fr-FR" dirty="0"/>
          </a:p>
        </p:txBody>
      </p:sp>
    </p:spTree>
    <p:extLst>
      <p:ext uri="{BB962C8B-B14F-4D97-AF65-F5344CB8AC3E}">
        <p14:creationId xmlns:p14="http://schemas.microsoft.com/office/powerpoint/2010/main" val="107915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6C5D8-91E7-61CD-1550-9D3F5BFECE64}"/>
              </a:ext>
            </a:extLst>
          </p:cNvPr>
          <p:cNvSpPr>
            <a:spLocks noGrp="1"/>
          </p:cNvSpPr>
          <p:nvPr>
            <p:ph type="title"/>
          </p:nvPr>
        </p:nvSpPr>
        <p:spPr>
          <a:xfrm>
            <a:off x="838200" y="843695"/>
            <a:ext cx="10515600" cy="846560"/>
          </a:xfrm>
        </p:spPr>
        <p:txBody>
          <a:bodyPr>
            <a:normAutofit/>
          </a:bodyPr>
          <a:lstStyle/>
          <a:p>
            <a:pPr algn="ctr"/>
            <a:r>
              <a:rPr lang="fr-FR"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NOUVEL Article 94, § 3</a:t>
            </a:r>
            <a:r>
              <a:rPr lang="fr-FR" sz="3200" b="1" dirty="0">
                <a:solidFill>
                  <a:schemeClr val="tx1"/>
                </a:solidFill>
                <a:effectLst/>
              </a:rPr>
              <a:t> </a:t>
            </a:r>
            <a:endParaRPr lang="fr-FR" sz="3200" b="1" dirty="0">
              <a:solidFill>
                <a:schemeClr val="tx1"/>
              </a:solidFill>
            </a:endParaRPr>
          </a:p>
        </p:txBody>
      </p:sp>
      <p:sp>
        <p:nvSpPr>
          <p:cNvPr id="3" name="Espace réservé du contenu 2">
            <a:extLst>
              <a:ext uri="{FF2B5EF4-FFF2-40B4-BE49-F238E27FC236}">
                <a16:creationId xmlns:a16="http://schemas.microsoft.com/office/drawing/2014/main" id="{B00CCCE3-8E5B-CB1F-D8A8-17727D3542BB}"/>
              </a:ext>
            </a:extLst>
          </p:cNvPr>
          <p:cNvSpPr>
            <a:spLocks noGrp="1"/>
          </p:cNvSpPr>
          <p:nvPr>
            <p:ph idx="1"/>
          </p:nvPr>
        </p:nvSpPr>
        <p:spPr/>
        <p:txBody>
          <a:bodyPr/>
          <a:lstStyle/>
          <a:p>
            <a:pPr algn="just"/>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 exclusions du champ d’application prévues à l’ancien paragraphe 3 de l’article 94 ont été remplacées par </a:t>
            </a:r>
            <a:r>
              <a:rPr lang="fr-BE" sz="2000" u="sng"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deux nouveaux régimes locatifs </a:t>
            </a:r>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dont le premier est prévu au nouveau </a:t>
            </a:r>
            <a:r>
              <a:rPr lang="fr-BE" sz="20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§3</a:t>
            </a:r>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et le second au nouveau </a:t>
            </a:r>
            <a:r>
              <a:rPr lang="fr-BE" sz="20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§4</a:t>
            </a:r>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C’est donc uniquement lorsque les SLSP développent des projets de mixité sociale qu’elles sont exonérées d’appliquer les conditions prévues aux paragraphes 1</a:t>
            </a:r>
            <a:r>
              <a:rPr lang="fr-BE" sz="20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 2 de l’article 94.</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Dès lors, l’analyse du nouveau §3 sera divisée en trois parties qui sont, (a) les ménages visés par les projets de mixité sociale, (b) les conditions cumulatives intrinsèques et enfin (c) la tutelle d’approbation de la SWL sur ces projets.</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3847863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0141DC-835E-EA29-9EC6-558124CDFE93}"/>
              </a:ext>
            </a:extLst>
          </p:cNvPr>
          <p:cNvSpPr>
            <a:spLocks noGrp="1"/>
          </p:cNvSpPr>
          <p:nvPr>
            <p:ph type="title"/>
          </p:nvPr>
        </p:nvSpPr>
        <p:spPr>
          <a:xfrm>
            <a:off x="838200" y="863601"/>
            <a:ext cx="10515600" cy="582428"/>
          </a:xfrm>
        </p:spPr>
        <p:txBody>
          <a:bodyPr>
            <a:normAutofit fontScale="90000"/>
          </a:bodyPr>
          <a:lstStyle/>
          <a:p>
            <a:pPr algn="ctr"/>
            <a:r>
              <a:rPr lang="fr-BE" sz="3200" b="1" i="1" u="sng" dirty="0">
                <a:solidFill>
                  <a:schemeClr val="accent2"/>
                </a:solidFill>
                <a:effectLst/>
                <a:latin typeface="Calibri" panose="020F0502020204030204" pitchFamily="34" charset="0"/>
                <a:cs typeface="Times New Roman" panose="02020603050405020304" pitchFamily="18" charset="0"/>
              </a:rPr>
              <a:t>A. Les ménages visés</a:t>
            </a:r>
            <a:endParaRPr lang="fr-FR" dirty="0"/>
          </a:p>
        </p:txBody>
      </p:sp>
      <p:sp>
        <p:nvSpPr>
          <p:cNvPr id="3" name="Espace réservé du contenu 2">
            <a:extLst>
              <a:ext uri="{FF2B5EF4-FFF2-40B4-BE49-F238E27FC236}">
                <a16:creationId xmlns:a16="http://schemas.microsoft.com/office/drawing/2014/main" id="{327A03FA-ADA6-9843-617A-3DAEA176391A}"/>
              </a:ext>
            </a:extLst>
          </p:cNvPr>
          <p:cNvSpPr>
            <a:spLocks noGrp="1"/>
          </p:cNvSpPr>
          <p:nvPr>
            <p:ph idx="1"/>
          </p:nvPr>
        </p:nvSpPr>
        <p:spPr>
          <a:xfrm>
            <a:off x="489098" y="2147776"/>
            <a:ext cx="11164186" cy="3846623"/>
          </a:xfrm>
        </p:spPr>
        <p:txBody>
          <a:bodyPr>
            <a:noAutofit/>
          </a:bodyPr>
          <a:lstStyle/>
          <a:p>
            <a:pPr marL="0" indent="0" algn="just">
              <a:buNone/>
            </a:pPr>
            <a:r>
              <a:rPr lang="fr-BE" sz="2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3. Les dispositions des paragraphes 1er et 2 ne s'appliquent pas aux projets de mixité sociale développés par les sociétés qui visent à créer un logement ou un ensemble de logements d'utilité publique réservé à </a:t>
            </a:r>
            <a:r>
              <a:rPr lang="fr-BE" sz="27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des ménages dont les revenus ne dépassent pas de plus de dix pour cent les plafonds de revenus qui caractérisent les ménages de catégorie 3,</a:t>
            </a:r>
            <a:r>
              <a:rPr lang="fr-BE" sz="2700" dirty="0">
                <a:effectLst/>
                <a:latin typeface="Calibri" panose="020F0502020204030204" pitchFamily="34" charset="0"/>
                <a:ea typeface="Calibri" panose="020F0502020204030204" pitchFamily="34" charset="0"/>
                <a:cs typeface="Times New Roman" panose="02020603050405020304" pitchFamily="18" charset="0"/>
              </a:rPr>
              <a:t> </a:t>
            </a:r>
            <a:r>
              <a:rPr lang="fr-BE" sz="2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certains de ces ménages pouvant être </a:t>
            </a:r>
            <a:r>
              <a:rPr lang="fr-BE" sz="2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des ménages socialement défavorisés </a:t>
            </a:r>
            <a:r>
              <a:rPr lang="fr-BE" sz="2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a:t>
            </a:r>
            <a:r>
              <a:rPr lang="fr-BE" sz="2700" dirty="0">
                <a:effectLst/>
                <a:latin typeface="Calibri" panose="020F0502020204030204" pitchFamily="34" charset="0"/>
                <a:ea typeface="Calibri" panose="020F0502020204030204" pitchFamily="34" charset="0"/>
                <a:cs typeface="Times New Roman" panose="02020603050405020304" pitchFamily="18" charset="0"/>
              </a:rPr>
              <a:t> </a:t>
            </a:r>
            <a:r>
              <a:rPr lang="fr-BE" sz="27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qui ne sont pas pleinement propriétaires ou usufruitiers d'un logement qu'ils peuvent occuper personnellement </a:t>
            </a:r>
            <a:r>
              <a:rPr lang="fr-BE" sz="27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313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F54CE-3958-A25E-3C35-EE3BBA0BFCF0}"/>
              </a:ext>
            </a:extLst>
          </p:cNvPr>
          <p:cNvSpPr>
            <a:spLocks noGrp="1"/>
          </p:cNvSpPr>
          <p:nvPr>
            <p:ph type="title"/>
          </p:nvPr>
        </p:nvSpPr>
        <p:spPr>
          <a:xfrm>
            <a:off x="838200" y="843695"/>
            <a:ext cx="10515600" cy="878779"/>
          </a:xfrm>
        </p:spPr>
        <p:txBody>
          <a:bodyPr/>
          <a:lstStyle/>
          <a:p>
            <a:pPr algn="ctr"/>
            <a:r>
              <a:rPr lang="fr-FR" b="1" dirty="0"/>
              <a:t>Observations </a:t>
            </a:r>
          </a:p>
        </p:txBody>
      </p:sp>
      <p:sp>
        <p:nvSpPr>
          <p:cNvPr id="3" name="Espace réservé du contenu 2">
            <a:extLst>
              <a:ext uri="{FF2B5EF4-FFF2-40B4-BE49-F238E27FC236}">
                <a16:creationId xmlns:a16="http://schemas.microsoft.com/office/drawing/2014/main" id="{188F09C8-D485-03BB-37D0-562B2C91851F}"/>
              </a:ext>
            </a:extLst>
          </p:cNvPr>
          <p:cNvSpPr>
            <a:spLocks noGrp="1"/>
          </p:cNvSpPr>
          <p:nvPr>
            <p:ph idx="1"/>
          </p:nvPr>
        </p:nvSpPr>
        <p:spPr>
          <a:xfrm>
            <a:off x="838200" y="1932318"/>
            <a:ext cx="10515600" cy="4062082"/>
          </a:xfrm>
        </p:spPr>
        <p:txBody>
          <a:bodyPr>
            <a:normAutofit fontScale="85000" lnSpcReduction="20000"/>
          </a:bodyPr>
          <a:lstStyle/>
          <a:p>
            <a:pPr algn="just"/>
            <a:r>
              <a:rPr lang="fr-BE"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Cette première condition, qui en réalité contient deux sous-conditions, vise la réservation des logements créés par le projet de mixité sociale à des ménages dont les revenus ne dépassent pas </a:t>
            </a:r>
            <a:r>
              <a:rPr lang="fr-BE" sz="2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 plus de 10 % </a:t>
            </a:r>
            <a:r>
              <a:rPr lang="fr-BE"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les plafonds de revenus des ménages de catégorie 3. </a:t>
            </a:r>
          </a:p>
          <a:p>
            <a:pPr marL="0" indent="0" algn="just">
              <a:buNone/>
            </a:pPr>
            <a:endParaRPr lang="fr-FR"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fr-BE"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La seconde sous-condition, rédigée de manière alambiquée, vise donc un mélange entre des ménages dits « moyens » et certains ménages défavorisés</a:t>
            </a:r>
            <a:r>
              <a:rPr lang="fr-BE" sz="2600" dirty="0">
                <a:solidFill>
                  <a:schemeClr val="tx2"/>
                </a:solidFill>
                <a:latin typeface="Calibri" panose="020F0502020204030204" pitchFamily="34" charset="0"/>
                <a:ea typeface="Calibri" panose="020F0502020204030204" pitchFamily="34" charset="0"/>
                <a:cs typeface="Times New Roman" panose="02020603050405020304" pitchFamily="18" charset="0"/>
              </a:rPr>
              <a:t> qui ne sont pas propriétaires ou usufruitiers.</a:t>
            </a:r>
            <a:endParaRPr lang="fr-FR"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fr-BE"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La notion de « </a:t>
            </a:r>
            <a:r>
              <a:rPr lang="fr-BE" sz="26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ménages socialement défavorisés</a:t>
            </a:r>
            <a:r>
              <a:rPr lang="fr-BE" sz="2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fr-BE"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mentionnée à l’article 1</a:t>
            </a:r>
            <a:r>
              <a:rPr lang="fr-BE" sz="2600" baseline="30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er</a:t>
            </a:r>
            <a:r>
              <a:rPr lang="fr-BE"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43° est définie comme étant « </a:t>
            </a:r>
            <a:r>
              <a:rPr lang="fr-BE" sz="26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les personnes en situation d’exclusion ou de difficulté sociale au sens défini par le Code wallon de l’action sociale</a:t>
            </a:r>
            <a:r>
              <a:rPr lang="fr-BE"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12335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F54CE-3958-A25E-3C35-EE3BBA0BFCF0}"/>
              </a:ext>
            </a:extLst>
          </p:cNvPr>
          <p:cNvSpPr>
            <a:spLocks noGrp="1"/>
          </p:cNvSpPr>
          <p:nvPr>
            <p:ph type="title"/>
          </p:nvPr>
        </p:nvSpPr>
        <p:spPr>
          <a:xfrm>
            <a:off x="838200" y="843695"/>
            <a:ext cx="10515600" cy="878779"/>
          </a:xfrm>
        </p:spPr>
        <p:txBody>
          <a:bodyPr/>
          <a:lstStyle/>
          <a:p>
            <a:pPr algn="ctr"/>
            <a:r>
              <a:rPr lang="fr-FR" b="1" dirty="0"/>
              <a:t>Observations </a:t>
            </a:r>
          </a:p>
        </p:txBody>
      </p:sp>
      <p:sp>
        <p:nvSpPr>
          <p:cNvPr id="3" name="Espace réservé du contenu 2">
            <a:extLst>
              <a:ext uri="{FF2B5EF4-FFF2-40B4-BE49-F238E27FC236}">
                <a16:creationId xmlns:a16="http://schemas.microsoft.com/office/drawing/2014/main" id="{188F09C8-D485-03BB-37D0-562B2C91851F}"/>
              </a:ext>
            </a:extLst>
          </p:cNvPr>
          <p:cNvSpPr>
            <a:spLocks noGrp="1"/>
          </p:cNvSpPr>
          <p:nvPr>
            <p:ph idx="1"/>
          </p:nvPr>
        </p:nvSpPr>
        <p:spPr>
          <a:xfrm>
            <a:off x="838200" y="1932318"/>
            <a:ext cx="10515600" cy="4062082"/>
          </a:xfrm>
        </p:spPr>
        <p:txBody>
          <a:bodyPr>
            <a:normAutofit/>
          </a:bodyPr>
          <a:lstStyle/>
          <a:p>
            <a:pPr algn="just"/>
            <a:r>
              <a:rPr lang="fr-BE"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Cette première condition, qui en réalité contient deux sous-conditions, vise la réservation des logements créés par le projet de mixité sociale à des ménages dont les revenus ne dépassent pas </a:t>
            </a:r>
            <a:r>
              <a:rPr lang="fr-BE" sz="2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 plus de 10 % </a:t>
            </a:r>
            <a:r>
              <a:rPr lang="fr-BE"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les plafonds de revenus des ménages de catégorie 3. </a:t>
            </a:r>
          </a:p>
          <a:p>
            <a:pPr marL="0" indent="0" algn="just">
              <a:buNone/>
            </a:pPr>
            <a:endParaRPr lang="fr-FR"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Dans son avis rendu en 2023, l’UVCW pointe que pour un ménage avec deux enfants, le plafond est de 78.100 EUR, et que seuls 7,63 % des ménages wallons déclaraient un revenu de plus de 50 000 EUR en 2018 </a:t>
            </a:r>
            <a:endParaRPr lang="fr-BE"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4B97F53-3889-9548-B6EF-FB806B5ED701}"/>
              </a:ext>
            </a:extLst>
          </p:cNvPr>
          <p:cNvSpPr>
            <a:spLocks noGrp="1"/>
          </p:cNvSpPr>
          <p:nvPr>
            <p:ph type="ctrTitle"/>
          </p:nvPr>
        </p:nvSpPr>
        <p:spPr>
          <a:xfrm>
            <a:off x="1113692" y="2942564"/>
            <a:ext cx="9964616" cy="972871"/>
          </a:xfrm>
        </p:spPr>
        <p:txBody>
          <a:bodyPr>
            <a:normAutofit/>
          </a:bodyPr>
          <a:lstStyle/>
          <a:p>
            <a:r>
              <a:rPr lang="fr-BE" sz="2800" b="1" u="sng" dirty="0">
                <a:effectLst/>
                <a:latin typeface="Calibri" panose="020F0502020204030204" pitchFamily="34" charset="0"/>
                <a:ea typeface="Calibri" panose="020F0502020204030204" pitchFamily="34" charset="0"/>
                <a:cs typeface="Times New Roman" panose="02020603050405020304" pitchFamily="18" charset="0"/>
              </a:rPr>
              <a:t>Le Décret du 28 septembre 2023 modifiant </a:t>
            </a:r>
            <a:br>
              <a:rPr lang="fr-BE" sz="2800" b="1" u="sng" dirty="0">
                <a:effectLst/>
                <a:latin typeface="Calibri" panose="020F0502020204030204" pitchFamily="34" charset="0"/>
                <a:ea typeface="Calibri" panose="020F0502020204030204" pitchFamily="34" charset="0"/>
                <a:cs typeface="Times New Roman" panose="02020603050405020304" pitchFamily="18" charset="0"/>
              </a:rPr>
            </a:br>
            <a:r>
              <a:rPr lang="fr-BE" sz="2800" b="1" u="sng" dirty="0">
                <a:effectLst/>
                <a:latin typeface="Calibri" panose="020F0502020204030204" pitchFamily="34" charset="0"/>
                <a:ea typeface="Calibri" panose="020F0502020204030204" pitchFamily="34" charset="0"/>
                <a:cs typeface="Times New Roman" panose="02020603050405020304" pitchFamily="18" charset="0"/>
              </a:rPr>
              <a:t>le Code wallon de l’habitation durable (CWHD)</a:t>
            </a:r>
            <a:endParaRPr lang="fr-FR" sz="2800" dirty="0"/>
          </a:p>
        </p:txBody>
      </p:sp>
    </p:spTree>
    <p:extLst>
      <p:ext uri="{BB962C8B-B14F-4D97-AF65-F5344CB8AC3E}">
        <p14:creationId xmlns:p14="http://schemas.microsoft.com/office/powerpoint/2010/main" val="3567053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F54CE-3958-A25E-3C35-EE3BBA0BFCF0}"/>
              </a:ext>
            </a:extLst>
          </p:cNvPr>
          <p:cNvSpPr>
            <a:spLocks noGrp="1"/>
          </p:cNvSpPr>
          <p:nvPr>
            <p:ph type="title"/>
          </p:nvPr>
        </p:nvSpPr>
        <p:spPr>
          <a:xfrm>
            <a:off x="838200" y="843695"/>
            <a:ext cx="10515600" cy="878779"/>
          </a:xfrm>
        </p:spPr>
        <p:txBody>
          <a:bodyPr/>
          <a:lstStyle/>
          <a:p>
            <a:pPr algn="ctr"/>
            <a:r>
              <a:rPr lang="fr-FR" b="1" dirty="0"/>
              <a:t>Observations </a:t>
            </a:r>
          </a:p>
        </p:txBody>
      </p:sp>
      <p:sp>
        <p:nvSpPr>
          <p:cNvPr id="3" name="Espace réservé du contenu 2">
            <a:extLst>
              <a:ext uri="{FF2B5EF4-FFF2-40B4-BE49-F238E27FC236}">
                <a16:creationId xmlns:a16="http://schemas.microsoft.com/office/drawing/2014/main" id="{188F09C8-D485-03BB-37D0-562B2C91851F}"/>
              </a:ext>
            </a:extLst>
          </p:cNvPr>
          <p:cNvSpPr>
            <a:spLocks noGrp="1"/>
          </p:cNvSpPr>
          <p:nvPr>
            <p:ph idx="1"/>
          </p:nvPr>
        </p:nvSpPr>
        <p:spPr>
          <a:xfrm>
            <a:off x="838200" y="1932318"/>
            <a:ext cx="10515600" cy="4062082"/>
          </a:xfrm>
        </p:spPr>
        <p:txBody>
          <a:bodyPr>
            <a:normAutofit/>
          </a:bodyPr>
          <a:lstStyle/>
          <a:p>
            <a:pPr marL="0" indent="0" algn="just">
              <a:buNone/>
            </a:pPr>
            <a:endParaRPr lang="fr-FR"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fr-BE" sz="2600" dirty="0">
                <a:solidFill>
                  <a:schemeClr val="tx2"/>
                </a:solidFill>
                <a:latin typeface="Calibri" panose="020F0502020204030204" pitchFamily="34" charset="0"/>
                <a:ea typeface="Calibri" panose="020F0502020204030204" pitchFamily="34" charset="0"/>
                <a:cs typeface="Times New Roman" panose="02020603050405020304" pitchFamily="18" charset="0"/>
              </a:rPr>
              <a:t>Code wallon de l’action sociale art. 49 (personnes en situation d’exclusion)</a:t>
            </a:r>
          </a:p>
          <a:p>
            <a:pPr marL="0" indent="0" algn="just">
              <a:buNone/>
            </a:pPr>
            <a:r>
              <a:rPr lang="fr-BE" sz="1800" dirty="0">
                <a:effectLst/>
                <a:latin typeface="Aptos" panose="020B0004020202020204" pitchFamily="34" charset="0"/>
                <a:ea typeface="Calibri" panose="020F0502020204030204" pitchFamily="34" charset="0"/>
                <a:cs typeface="Aptos" panose="020B0004020202020204" pitchFamily="34" charset="0"/>
              </a:rPr>
              <a:t>Toute personne majeure confrontée ou susceptible d'être confrontée à la difficulté de mener une vie conforme à la dignité humaine et d'exercer les droits reconnus par l'article 23 de la Constitution et, en outre, pour ce qui concerne les services d'insertion sociale, qui n'est pas en mesure de bénéficier d'un dispositif d'insertion socioprofessionnelle</a:t>
            </a:r>
            <a:endParaRPr lang="fr-BE"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0164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F54CE-3958-A25E-3C35-EE3BBA0BFCF0}"/>
              </a:ext>
            </a:extLst>
          </p:cNvPr>
          <p:cNvSpPr>
            <a:spLocks noGrp="1"/>
          </p:cNvSpPr>
          <p:nvPr>
            <p:ph type="title"/>
          </p:nvPr>
        </p:nvSpPr>
        <p:spPr>
          <a:xfrm>
            <a:off x="838200" y="843695"/>
            <a:ext cx="10515600" cy="878779"/>
          </a:xfrm>
        </p:spPr>
        <p:txBody>
          <a:bodyPr/>
          <a:lstStyle/>
          <a:p>
            <a:pPr algn="ctr"/>
            <a:r>
              <a:rPr lang="fr-FR" b="1" dirty="0"/>
              <a:t>Observations </a:t>
            </a:r>
          </a:p>
        </p:txBody>
      </p:sp>
      <p:sp>
        <p:nvSpPr>
          <p:cNvPr id="3" name="Espace réservé du contenu 2">
            <a:extLst>
              <a:ext uri="{FF2B5EF4-FFF2-40B4-BE49-F238E27FC236}">
                <a16:creationId xmlns:a16="http://schemas.microsoft.com/office/drawing/2014/main" id="{188F09C8-D485-03BB-37D0-562B2C91851F}"/>
              </a:ext>
            </a:extLst>
          </p:cNvPr>
          <p:cNvSpPr>
            <a:spLocks noGrp="1"/>
          </p:cNvSpPr>
          <p:nvPr>
            <p:ph idx="1"/>
          </p:nvPr>
        </p:nvSpPr>
        <p:spPr>
          <a:xfrm>
            <a:off x="838200" y="1932318"/>
            <a:ext cx="10515600" cy="4062082"/>
          </a:xfrm>
        </p:spPr>
        <p:txBody>
          <a:bodyPr>
            <a:normAutofit/>
          </a:bodyPr>
          <a:lstStyle/>
          <a:p>
            <a:pPr marL="0" indent="0" algn="just">
              <a:buNone/>
            </a:pPr>
            <a:endParaRPr lang="fr-FR"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fr-BE" sz="2600" dirty="0">
                <a:solidFill>
                  <a:schemeClr val="tx2"/>
                </a:solidFill>
                <a:latin typeface="Calibri" panose="020F0502020204030204" pitchFamily="34" charset="0"/>
                <a:ea typeface="Calibri" panose="020F0502020204030204" pitchFamily="34" charset="0"/>
                <a:cs typeface="Times New Roman" panose="02020603050405020304" pitchFamily="18" charset="0"/>
              </a:rPr>
              <a:t>Code wallon de l’action sociale art. 66,5° (personnes en difficulté sociale)</a:t>
            </a:r>
          </a:p>
          <a:p>
            <a:pPr marL="0" indent="0" algn="just">
              <a:buNone/>
            </a:pPr>
            <a:r>
              <a:rPr lang="fr-BE" sz="1800" dirty="0">
                <a:effectLst/>
                <a:latin typeface="Aptos" panose="020B0004020202020204" pitchFamily="34" charset="0"/>
                <a:ea typeface="Calibri" panose="020F0502020204030204" pitchFamily="34" charset="0"/>
                <a:cs typeface="Aptos" panose="020B0004020202020204" pitchFamily="34" charset="0"/>
              </a:rPr>
              <a:t>les majeurs, les mineurs émancipés, les pères mineurs, les mères mineures et les mineures enceintes, caractérisés par une fragilité psychosociale ou matérielle, et se trouvant dans l'incapacité de vivre de manière autonome, ainsi que les enfants qui les accompagnent.</a:t>
            </a:r>
          </a:p>
          <a:p>
            <a:pPr marL="0" indent="0" algn="just">
              <a:buNone/>
            </a:pPr>
            <a:r>
              <a:rPr lang="fr-BE"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Remarque de la SLCE : s’ils sont dans l’incapacité de vivre de manière autonome, cette notion ne peut être comprise comme empêchant d’occuper un logement</a:t>
            </a:r>
            <a:endParaRPr lang="fr-BE" sz="2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1553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C00806-F2DC-6EB4-8302-C191E6E9C7FF}"/>
              </a:ext>
            </a:extLst>
          </p:cNvPr>
          <p:cNvSpPr>
            <a:spLocks noGrp="1"/>
          </p:cNvSpPr>
          <p:nvPr>
            <p:ph type="title"/>
          </p:nvPr>
        </p:nvSpPr>
        <p:spPr>
          <a:xfrm>
            <a:off x="838200" y="843696"/>
            <a:ext cx="10515600" cy="536530"/>
          </a:xfrm>
        </p:spPr>
        <p:txBody>
          <a:bodyPr>
            <a:normAutofit fontScale="90000"/>
          </a:bodyPr>
          <a:lstStyle/>
          <a:p>
            <a:pPr algn="ctr"/>
            <a:r>
              <a:rPr lang="fr-FR" sz="2900" b="1" i="1" u="sng" dirty="0">
                <a:solidFill>
                  <a:schemeClr val="accent2"/>
                </a:solidFill>
              </a:rPr>
              <a:t>B. Les conditions cumulatives </a:t>
            </a:r>
          </a:p>
        </p:txBody>
      </p:sp>
      <p:sp>
        <p:nvSpPr>
          <p:cNvPr id="3" name="Espace réservé du contenu 2">
            <a:extLst>
              <a:ext uri="{FF2B5EF4-FFF2-40B4-BE49-F238E27FC236}">
                <a16:creationId xmlns:a16="http://schemas.microsoft.com/office/drawing/2014/main" id="{2B6CAEF2-DAEF-1AD3-249F-7038C8CCE00C}"/>
              </a:ext>
            </a:extLst>
          </p:cNvPr>
          <p:cNvSpPr>
            <a:spLocks noGrp="1"/>
          </p:cNvSpPr>
          <p:nvPr>
            <p:ph idx="1"/>
          </p:nvPr>
        </p:nvSpPr>
        <p:spPr>
          <a:xfrm>
            <a:off x="293297" y="1690777"/>
            <a:ext cx="11524891" cy="4859925"/>
          </a:xfrm>
        </p:spPr>
        <p:txBody>
          <a:bodyPr>
            <a:normAutofit fontScale="25000" lnSpcReduction="20000"/>
          </a:bodyPr>
          <a:lstStyle/>
          <a:p>
            <a:pPr indent="0" algn="just">
              <a:lnSpc>
                <a:spcPct val="120000"/>
              </a:lnSpc>
              <a:buNone/>
            </a:pPr>
            <a:r>
              <a:rPr lang="fr-BE" sz="7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Que ces projets répondent cumulativement aux </a:t>
            </a:r>
            <a:r>
              <a:rPr lang="fr-BE" sz="76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conditions suivantes </a:t>
            </a:r>
            <a:r>
              <a:rPr lang="fr-BE" sz="7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7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0" algn="just">
              <a:lnSpc>
                <a:spcPct val="120000"/>
              </a:lnSpc>
              <a:buNone/>
            </a:pPr>
            <a:r>
              <a:rPr lang="fr-BE" sz="7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être </a:t>
            </a:r>
            <a:r>
              <a:rPr lang="fr-BE" sz="7600"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implantés dans une zone géographique appropriée à l'objectif de mixité et de cohésion sociale</a:t>
            </a:r>
            <a:r>
              <a:rPr lang="fr-BE" sz="76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fr-BE" sz="7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 savoir une zone située dans ou à proximité de quartiers ruraux ou urbains existants ou en voie d'extension et au départ desquels un accès facile en transports en communs ou par mobilité douce est assuré aux services communaux, aux écoles maternelles et primaires et aux commerces et services ;</a:t>
            </a:r>
            <a:endParaRPr lang="fr-FR" sz="7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0" algn="just">
              <a:lnSpc>
                <a:spcPct val="120000"/>
              </a:lnSpc>
              <a:buNone/>
            </a:pPr>
            <a:endParaRPr lang="fr-FR" sz="7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0" algn="just">
              <a:lnSpc>
                <a:spcPct val="120000"/>
              </a:lnSpc>
              <a:buNone/>
            </a:pPr>
            <a:r>
              <a:rPr lang="fr-BE" sz="7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mettre en œuvre des </a:t>
            </a:r>
            <a:r>
              <a:rPr lang="fr-BE" sz="7600"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modalités concrètes de traitement des demandes permettant de garantir l'égalité de traitement des candidats </a:t>
            </a:r>
            <a:r>
              <a:rPr lang="fr-BE" sz="7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répondant aux conditions d'admission établies par les sociétés de logement de service public dans le respect des dispositions du présent décret ;</a:t>
            </a:r>
            <a:endParaRPr lang="fr-FR" sz="7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0" algn="just">
              <a:lnSpc>
                <a:spcPct val="120000"/>
              </a:lnSpc>
              <a:buNone/>
            </a:pPr>
            <a:endParaRPr lang="fr-FR" sz="7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0" algn="just">
              <a:lnSpc>
                <a:spcPct val="120000"/>
              </a:lnSpc>
              <a:buNone/>
            </a:pPr>
            <a:r>
              <a:rPr lang="fr-BE" sz="7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a:t>
            </a:r>
            <a:r>
              <a:rPr lang="fr-BE" sz="76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appliquer des loyers modérés</a:t>
            </a:r>
            <a:r>
              <a:rPr lang="fr-BE" sz="7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fr-BE" sz="7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entendus comme inférieurs au loyer indicatif calculé en fonction de la grille indicative des loyers visée au chapitre VII du décret du 15 mars 2018 relatif au bail d'habitation »</a:t>
            </a:r>
            <a:endParaRPr lang="fr-FR" sz="7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693159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6667B5-D585-56D4-5CFD-DA52C73C169E}"/>
              </a:ext>
            </a:extLst>
          </p:cNvPr>
          <p:cNvSpPr>
            <a:spLocks noGrp="1"/>
          </p:cNvSpPr>
          <p:nvPr>
            <p:ph type="title"/>
          </p:nvPr>
        </p:nvSpPr>
        <p:spPr>
          <a:xfrm>
            <a:off x="838200" y="863601"/>
            <a:ext cx="10515600" cy="920229"/>
          </a:xfrm>
        </p:spPr>
        <p:txBody>
          <a:bodyPr>
            <a:normAutofit fontScale="90000"/>
          </a:bodyPr>
          <a:lstStyle/>
          <a:p>
            <a:pPr algn="ctr"/>
            <a:br>
              <a:rPr lang="fr-BE" sz="3200" b="1" dirty="0">
                <a:effectLst/>
                <a:latin typeface="Calibri" panose="020F0502020204030204" pitchFamily="34" charset="0"/>
                <a:ea typeface="Calibri" panose="020F0502020204030204" pitchFamily="34" charset="0"/>
                <a:cs typeface="Times New Roman" panose="02020603050405020304" pitchFamily="18" charset="0"/>
              </a:rPr>
            </a:br>
            <a:br>
              <a:rPr lang="fr-BE" sz="3200" b="1" dirty="0">
                <a:effectLst/>
                <a:latin typeface="Calibri" panose="020F0502020204030204" pitchFamily="34" charset="0"/>
                <a:ea typeface="Calibri" panose="020F0502020204030204" pitchFamily="34" charset="0"/>
                <a:cs typeface="Times New Roman" panose="02020603050405020304" pitchFamily="18" charset="0"/>
              </a:rPr>
            </a:br>
            <a:br>
              <a:rPr lang="fr-BE" sz="3200" b="1" dirty="0">
                <a:effectLst/>
                <a:latin typeface="Calibri" panose="020F0502020204030204" pitchFamily="34" charset="0"/>
                <a:ea typeface="Calibri" panose="020F0502020204030204" pitchFamily="34" charset="0"/>
                <a:cs typeface="Times New Roman" panose="02020603050405020304" pitchFamily="18" charset="0"/>
              </a:rPr>
            </a:br>
            <a:br>
              <a:rPr lang="fr-BE" sz="3200" b="1" dirty="0">
                <a:effectLst/>
                <a:latin typeface="Calibri" panose="020F0502020204030204" pitchFamily="34" charset="0"/>
                <a:ea typeface="Calibri" panose="020F0502020204030204" pitchFamily="34" charset="0"/>
                <a:cs typeface="Times New Roman" panose="02020603050405020304" pitchFamily="18" charset="0"/>
              </a:rPr>
            </a:br>
            <a:br>
              <a:rPr lang="fr-BE" sz="3200" b="1" dirty="0">
                <a:effectLst/>
                <a:latin typeface="Calibri" panose="020F0502020204030204" pitchFamily="34" charset="0"/>
                <a:ea typeface="Calibri" panose="020F0502020204030204" pitchFamily="34" charset="0"/>
                <a:cs typeface="Times New Roman" panose="02020603050405020304" pitchFamily="18" charset="0"/>
              </a:rPr>
            </a:br>
            <a:br>
              <a:rPr lang="fr-BE" sz="3200" b="1" dirty="0">
                <a:effectLst/>
                <a:latin typeface="Calibri" panose="020F0502020204030204" pitchFamily="34" charset="0"/>
                <a:ea typeface="Calibri" panose="020F0502020204030204" pitchFamily="34" charset="0"/>
                <a:cs typeface="Times New Roman" panose="02020603050405020304" pitchFamily="18" charset="0"/>
              </a:rPr>
            </a:br>
            <a:br>
              <a:rPr lang="fr-BE" sz="3200" b="1" dirty="0">
                <a:effectLst/>
                <a:latin typeface="Calibri" panose="020F0502020204030204" pitchFamily="34" charset="0"/>
                <a:ea typeface="Calibri" panose="020F0502020204030204" pitchFamily="34" charset="0"/>
                <a:cs typeface="Times New Roman" panose="02020603050405020304" pitchFamily="18" charset="0"/>
              </a:rPr>
            </a:br>
            <a:br>
              <a:rPr lang="fr-BE" sz="3200" b="1" dirty="0">
                <a:effectLst/>
                <a:latin typeface="Calibri" panose="020F0502020204030204" pitchFamily="34" charset="0"/>
                <a:ea typeface="Calibri" panose="020F0502020204030204" pitchFamily="34" charset="0"/>
                <a:cs typeface="Times New Roman" panose="02020603050405020304" pitchFamily="18" charset="0"/>
              </a:rPr>
            </a:br>
            <a:br>
              <a:rPr lang="fr-BE" sz="3200" b="1" dirty="0">
                <a:effectLst/>
                <a:latin typeface="Calibri" panose="020F0502020204030204" pitchFamily="34" charset="0"/>
                <a:ea typeface="Calibri" panose="020F0502020204030204" pitchFamily="34" charset="0"/>
                <a:cs typeface="Times New Roman" panose="02020603050405020304" pitchFamily="18" charset="0"/>
              </a:rPr>
            </a:br>
            <a:br>
              <a:rPr lang="fr-BE" sz="3200" b="1" dirty="0">
                <a:effectLst/>
                <a:latin typeface="Calibri" panose="020F0502020204030204" pitchFamily="34" charset="0"/>
                <a:ea typeface="Calibri" panose="020F0502020204030204" pitchFamily="34" charset="0"/>
                <a:cs typeface="Times New Roman" panose="02020603050405020304" pitchFamily="18" charset="0"/>
              </a:rPr>
            </a:br>
            <a:br>
              <a:rPr lang="fr-BE" sz="3200" b="1" dirty="0">
                <a:effectLst/>
                <a:latin typeface="Calibri" panose="020F0502020204030204" pitchFamily="34" charset="0"/>
                <a:ea typeface="Calibri" panose="020F0502020204030204" pitchFamily="34" charset="0"/>
                <a:cs typeface="Times New Roman" panose="02020603050405020304" pitchFamily="18" charset="0"/>
              </a:rPr>
            </a:br>
            <a:r>
              <a:rPr lang="fr-BE" sz="3200" b="1" dirty="0">
                <a:effectLst/>
                <a:latin typeface="Calibri" panose="020F0502020204030204" pitchFamily="34" charset="0"/>
                <a:ea typeface="Calibri" panose="020F0502020204030204" pitchFamily="34" charset="0"/>
                <a:cs typeface="Times New Roman" panose="02020603050405020304" pitchFamily="18" charset="0"/>
              </a:rPr>
              <a:t>Observations </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65347A75-F7A7-BE68-760D-109A9F129EE9}"/>
              </a:ext>
            </a:extLst>
          </p:cNvPr>
          <p:cNvSpPr>
            <a:spLocks noGrp="1"/>
          </p:cNvSpPr>
          <p:nvPr>
            <p:ph idx="1"/>
          </p:nvPr>
        </p:nvSpPr>
        <p:spPr>
          <a:xfrm>
            <a:off x="838200" y="1587260"/>
            <a:ext cx="10515600" cy="4407139"/>
          </a:xfrm>
        </p:spPr>
        <p:txBody>
          <a:bodyPr>
            <a:normAutofit/>
          </a:bodyPr>
          <a:lstStyle/>
          <a:p>
            <a:pPr marL="0" indent="0" algn="just">
              <a:buNone/>
            </a:pP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conditions </a:t>
            </a:r>
            <a:r>
              <a:rPr lang="fr-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précisées </a:t>
            </a:r>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suite à l’avis rendu par la SLCE qui dénonçait à nouveau une trop grande marge d’appréciation laissée aux SLSP.  </a:t>
            </a:r>
          </a:p>
          <a:p>
            <a:pPr marL="0" indent="0" algn="just">
              <a:buNone/>
            </a:pPr>
            <a:endPar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 conditions d’admission à </a:t>
            </a:r>
            <a:r>
              <a:rPr lang="fr-BE"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ces logements à élaborer par les SLSP ! Il faudra veiller à garantir l’égalité de traitement.</a:t>
            </a:r>
            <a:endParaRPr lang="fr-FR" dirty="0"/>
          </a:p>
        </p:txBody>
      </p:sp>
    </p:spTree>
    <p:extLst>
      <p:ext uri="{BB962C8B-B14F-4D97-AF65-F5344CB8AC3E}">
        <p14:creationId xmlns:p14="http://schemas.microsoft.com/office/powerpoint/2010/main" val="4141321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51F0ED-FCCE-61E3-396E-B1C6A38B994C}"/>
              </a:ext>
            </a:extLst>
          </p:cNvPr>
          <p:cNvSpPr>
            <a:spLocks noGrp="1"/>
          </p:cNvSpPr>
          <p:nvPr>
            <p:ph type="title"/>
          </p:nvPr>
        </p:nvSpPr>
        <p:spPr>
          <a:xfrm>
            <a:off x="838200" y="843695"/>
            <a:ext cx="10515600" cy="850194"/>
          </a:xfrm>
        </p:spPr>
        <p:txBody>
          <a:bodyPr>
            <a:normAutofit/>
          </a:bodyPr>
          <a:lstStyle/>
          <a:p>
            <a:pPr algn="ctr"/>
            <a:r>
              <a:rPr lang="fr-FR" sz="3200" b="1" dirty="0"/>
              <a:t>NOUVEL </a:t>
            </a:r>
            <a:r>
              <a:rPr lang="fr-FR" sz="3200" b="1" dirty="0">
                <a:effectLst/>
                <a:latin typeface="Calibri" panose="020F0502020204030204" pitchFamily="34" charset="0"/>
                <a:ea typeface="Calibri" panose="020F0502020204030204" pitchFamily="34" charset="0"/>
                <a:cs typeface="Times New Roman" panose="02020603050405020304" pitchFamily="18" charset="0"/>
              </a:rPr>
              <a:t>Article 94, § 4 </a:t>
            </a:r>
            <a:r>
              <a:rPr lang="fr-FR" sz="3200" b="1" dirty="0">
                <a:effectLst/>
              </a:rPr>
              <a:t> </a:t>
            </a:r>
            <a:endParaRPr lang="fr-FR" sz="3200" b="1" dirty="0"/>
          </a:p>
        </p:txBody>
      </p:sp>
      <p:sp>
        <p:nvSpPr>
          <p:cNvPr id="3" name="Espace réservé du contenu 2">
            <a:extLst>
              <a:ext uri="{FF2B5EF4-FFF2-40B4-BE49-F238E27FC236}">
                <a16:creationId xmlns:a16="http://schemas.microsoft.com/office/drawing/2014/main" id="{7AD67260-2B08-BDFB-74F7-912EAAD9425A}"/>
              </a:ext>
            </a:extLst>
          </p:cNvPr>
          <p:cNvSpPr>
            <a:spLocks noGrp="1"/>
          </p:cNvSpPr>
          <p:nvPr>
            <p:ph idx="1"/>
          </p:nvPr>
        </p:nvSpPr>
        <p:spPr>
          <a:xfrm>
            <a:off x="838200" y="1792866"/>
            <a:ext cx="10515600" cy="3813907"/>
          </a:xfrm>
        </p:spPr>
        <p:txBody>
          <a:bodyPr>
            <a:normAutofit/>
          </a:bodyPr>
          <a:lstStyle/>
          <a:p>
            <a:pPr marL="0" indent="0" algn="just">
              <a:buNone/>
            </a:pPr>
            <a:r>
              <a:rPr lang="fr-BE" sz="20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 4. Sans préjudice des conditions reprises au paragraphe 3 relatives aux ménages et à la fixation du loyer, les sociétés peuvent créer ensemble de logements pour lesquels </a:t>
            </a:r>
            <a:r>
              <a:rPr lang="fr-BE" sz="2000" i="1"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seule la majorité des logements est attribuée suivant les règles prévues par les paragraphes 1er et 2,</a:t>
            </a:r>
            <a:r>
              <a:rPr lang="fr-BE" sz="20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ou en vertu de ceux- ci. […] »</a:t>
            </a:r>
            <a:endPar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2000" dirty="0">
              <a:solidFill>
                <a:schemeClr val="tx2"/>
              </a:solidFill>
            </a:endParaRPr>
          </a:p>
          <a:p>
            <a:pPr marL="0" indent="0" algn="just">
              <a:buNone/>
            </a:pPr>
            <a:r>
              <a:rPr lang="fr-BE"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BE"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base décrétale à un </a:t>
            </a:r>
            <a:r>
              <a:rPr lang="fr-BE"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nouveau régime locatif supplémentaire appelé « projets mixtes ». </a:t>
            </a:r>
            <a:r>
              <a:rPr lang="fr-BE"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Contrairement au nouveau § 3, ce nouveau régime permet que partiellement aux SLSP de s’exonérer du respect des conditions prévues aux §§1 et 2 et à l’AGW du 6 septembre 2007 (pour une minorité de logements). </a:t>
            </a:r>
            <a:endParaRPr lang="fr-FR" sz="2000" dirty="0">
              <a:solidFill>
                <a:schemeClr val="tx2"/>
              </a:solidFill>
            </a:endParaRPr>
          </a:p>
        </p:txBody>
      </p:sp>
    </p:spTree>
    <p:extLst>
      <p:ext uri="{BB962C8B-B14F-4D97-AF65-F5344CB8AC3E}">
        <p14:creationId xmlns:p14="http://schemas.microsoft.com/office/powerpoint/2010/main" val="1968474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14DA88-B667-14BD-E976-C34CB90E0A2C}"/>
              </a:ext>
            </a:extLst>
          </p:cNvPr>
          <p:cNvSpPr>
            <a:spLocks noGrp="1"/>
          </p:cNvSpPr>
          <p:nvPr>
            <p:ph type="title"/>
          </p:nvPr>
        </p:nvSpPr>
        <p:spPr>
          <a:xfrm>
            <a:off x="838200" y="843695"/>
            <a:ext cx="10515600" cy="820213"/>
          </a:xfrm>
        </p:spPr>
        <p:txBody>
          <a:bodyPr>
            <a:normAutofit/>
          </a:bodyPr>
          <a:lstStyle/>
          <a:p>
            <a:pPr algn="ctr"/>
            <a:r>
              <a:rPr lang="fr-FR" sz="3200" b="1" dirty="0"/>
              <a:t>Observations </a:t>
            </a:r>
          </a:p>
        </p:txBody>
      </p:sp>
      <p:sp>
        <p:nvSpPr>
          <p:cNvPr id="3" name="Espace réservé du contenu 2">
            <a:extLst>
              <a:ext uri="{FF2B5EF4-FFF2-40B4-BE49-F238E27FC236}">
                <a16:creationId xmlns:a16="http://schemas.microsoft.com/office/drawing/2014/main" id="{5063DC69-19E0-EEEF-3745-E777C9C7F244}"/>
              </a:ext>
            </a:extLst>
          </p:cNvPr>
          <p:cNvSpPr>
            <a:spLocks noGrp="1"/>
          </p:cNvSpPr>
          <p:nvPr>
            <p:ph idx="1"/>
          </p:nvPr>
        </p:nvSpPr>
        <p:spPr>
          <a:xfrm>
            <a:off x="838200" y="2248526"/>
            <a:ext cx="10515600" cy="3237874"/>
          </a:xfrm>
        </p:spPr>
        <p:txBody>
          <a:bodyPr>
            <a:normAutofit/>
          </a:bodyPr>
          <a:lstStyle/>
          <a:p>
            <a:pPr marL="0" indent="0" algn="just">
              <a:buNone/>
            </a:pP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2000" dirty="0">
                <a:latin typeface="Calibri" panose="020F0502020204030204" pitchFamily="34" charset="0"/>
                <a:ea typeface="Calibri" panose="020F0502020204030204" pitchFamily="34" charset="0"/>
                <a:cs typeface="Times New Roman" panose="02020603050405020304" pitchFamily="18" charset="0"/>
              </a:rPr>
              <a:t>I</a:t>
            </a:r>
            <a:r>
              <a:rPr lang="fr-BE" sz="2000" dirty="0">
                <a:effectLst/>
                <a:latin typeface="Calibri" panose="020F0502020204030204" pitchFamily="34" charset="0"/>
                <a:ea typeface="Calibri" panose="020F0502020204030204" pitchFamily="34" charset="0"/>
                <a:cs typeface="Times New Roman" panose="02020603050405020304" pitchFamily="18" charset="0"/>
              </a:rPr>
              <a:t>ncidence majeure sur les conditions d’admission et d’attribution des logements aux ménages</a:t>
            </a:r>
            <a:r>
              <a:rPr lang="fr-FR" sz="2000" dirty="0">
                <a:effectLst/>
                <a:latin typeface="Calibri" panose="020F0502020204030204" pitchFamily="34" charset="0"/>
                <a:ea typeface="Calibri" panose="020F0502020204030204" pitchFamily="34" charset="0"/>
                <a:cs typeface="Times New Roman" panose="02020603050405020304" pitchFamily="18" charset="0"/>
              </a:rPr>
              <a:t>, qui ne sont pas réglées par le Code (// nouveau § 3) </a:t>
            </a:r>
            <a:r>
              <a:rPr lang="fr-FR" sz="20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Aux principes d’égalité et de non discrimination</a:t>
            </a:r>
          </a:p>
          <a:p>
            <a:pPr marL="0" indent="0" algn="just">
              <a:buNone/>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9103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1EFD4-C73B-B7DD-31CB-6749D83BB61F}"/>
              </a:ext>
            </a:extLst>
          </p:cNvPr>
          <p:cNvSpPr>
            <a:spLocks noGrp="1"/>
          </p:cNvSpPr>
          <p:nvPr>
            <p:ph type="title"/>
          </p:nvPr>
        </p:nvSpPr>
        <p:spPr>
          <a:xfrm>
            <a:off x="838200" y="843695"/>
            <a:ext cx="10515600" cy="829830"/>
          </a:xfrm>
        </p:spPr>
        <p:txBody>
          <a:bodyPr/>
          <a:lstStyle/>
          <a:p>
            <a:pPr algn="ctr"/>
            <a:r>
              <a:rPr lang="fr-FR" sz="3600" b="1" dirty="0"/>
              <a:t>NOUVEL </a:t>
            </a:r>
            <a:r>
              <a:rPr lang="fr-FR" sz="3600" b="1" dirty="0">
                <a:effectLst/>
                <a:latin typeface="Calibri" panose="020F0502020204030204" pitchFamily="34" charset="0"/>
                <a:ea typeface="Calibri" panose="020F0502020204030204" pitchFamily="34" charset="0"/>
                <a:cs typeface="Times New Roman" panose="02020603050405020304" pitchFamily="18" charset="0"/>
              </a:rPr>
              <a:t>Article 94, § 5  : LIMITE GENERALE DE 20 %</a:t>
            </a:r>
            <a:r>
              <a:rPr lang="fr-FR" sz="3600" b="1" dirty="0">
                <a:effectLst/>
              </a:rPr>
              <a:t> </a:t>
            </a:r>
            <a:endParaRPr lang="fr-FR" dirty="0"/>
          </a:p>
        </p:txBody>
      </p:sp>
      <p:sp>
        <p:nvSpPr>
          <p:cNvPr id="3" name="Espace réservé du contenu 2">
            <a:extLst>
              <a:ext uri="{FF2B5EF4-FFF2-40B4-BE49-F238E27FC236}">
                <a16:creationId xmlns:a16="http://schemas.microsoft.com/office/drawing/2014/main" id="{4A3E0A0A-8ACE-1721-1363-BE46D146B095}"/>
              </a:ext>
            </a:extLst>
          </p:cNvPr>
          <p:cNvSpPr>
            <a:spLocks noGrp="1"/>
          </p:cNvSpPr>
          <p:nvPr>
            <p:ph idx="1"/>
          </p:nvPr>
        </p:nvSpPr>
        <p:spPr>
          <a:xfrm>
            <a:off x="838200" y="1932318"/>
            <a:ext cx="10515600" cy="4062082"/>
          </a:xfrm>
        </p:spPr>
        <p:txBody>
          <a:bodyPr/>
          <a:lstStyle/>
          <a:p>
            <a:pPr marL="0" indent="0">
              <a:buNone/>
            </a:pPr>
            <a:r>
              <a:rPr lang="fr-BE"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 5. Les projets de mixité sociale visés aux paragraphes 3 et 4 ne peuvent représenter plus de 20% du parc immobilier détenu ou géré par une société et mis à disposition d'un ménage en application de l'article 94, § 1</a:t>
            </a:r>
            <a:r>
              <a:rPr lang="fr-BE" i="1" baseline="30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er</a:t>
            </a:r>
            <a:r>
              <a:rPr lang="fr-BE"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fr-BE" i="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BE"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Il a été introduit dans un unique objectif de s’assurer que les SLSP continuent à s’investir </a:t>
            </a:r>
            <a:r>
              <a:rPr lang="fr-BE"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principalement</a:t>
            </a:r>
            <a:r>
              <a:rPr lang="fr-BE"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dans le financement et l’attribution de logements publics dans le respect des règles établies par les §§ 1 et 2 de l’article 94 et que ces nouveaux régimes locatifs ne constituent pas une majorité de leurs projets futurs.</a:t>
            </a:r>
            <a:endParaRPr lang="fr-FR"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916233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1EFD4-C73B-B7DD-31CB-6749D83BB61F}"/>
              </a:ext>
            </a:extLst>
          </p:cNvPr>
          <p:cNvSpPr>
            <a:spLocks noGrp="1"/>
          </p:cNvSpPr>
          <p:nvPr>
            <p:ph type="title"/>
          </p:nvPr>
        </p:nvSpPr>
        <p:spPr>
          <a:xfrm>
            <a:off x="838200" y="843695"/>
            <a:ext cx="10515600" cy="829830"/>
          </a:xfrm>
        </p:spPr>
        <p:txBody>
          <a:bodyPr/>
          <a:lstStyle/>
          <a:p>
            <a:pPr algn="ctr"/>
            <a:r>
              <a:rPr lang="fr-FR" sz="3600" b="1" dirty="0"/>
              <a:t>EXECUTION DE L’ARTICLE 132 CWHD</a:t>
            </a:r>
            <a:endParaRPr lang="fr-FR" dirty="0"/>
          </a:p>
        </p:txBody>
      </p:sp>
      <p:sp>
        <p:nvSpPr>
          <p:cNvPr id="3" name="Espace réservé du contenu 2">
            <a:extLst>
              <a:ext uri="{FF2B5EF4-FFF2-40B4-BE49-F238E27FC236}">
                <a16:creationId xmlns:a16="http://schemas.microsoft.com/office/drawing/2014/main" id="{4A3E0A0A-8ACE-1721-1363-BE46D146B095}"/>
              </a:ext>
            </a:extLst>
          </p:cNvPr>
          <p:cNvSpPr>
            <a:spLocks noGrp="1"/>
          </p:cNvSpPr>
          <p:nvPr>
            <p:ph idx="1"/>
          </p:nvPr>
        </p:nvSpPr>
        <p:spPr>
          <a:xfrm>
            <a:off x="838200" y="1932318"/>
            <a:ext cx="10515600" cy="4062082"/>
          </a:xfrm>
        </p:spPr>
        <p:txBody>
          <a:bodyPr/>
          <a:lstStyle/>
          <a:p>
            <a:pPr marL="0" indent="0">
              <a:buNone/>
            </a:pPr>
            <a:r>
              <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(pas une nouveauté du décret du 28/09/2023 </a:t>
            </a:r>
            <a:r>
              <a:rPr lang="fr-FR"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mais AGW du 8 février 2024)</a:t>
            </a:r>
          </a:p>
          <a:p>
            <a:pPr marL="0" indent="0">
              <a:buNone/>
            </a:pPr>
            <a:r>
              <a:rPr lang="fr-FR" i="1"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Art 132 :</a:t>
            </a:r>
          </a:p>
          <a:p>
            <a:pPr marL="0" indent="0">
              <a:buNone/>
            </a:pPr>
            <a:r>
              <a:rPr lang="fr-FR" sz="1600" b="1" i="1" dirty="0">
                <a:solidFill>
                  <a:srgbClr val="071E22"/>
                </a:solidFill>
                <a:effectLst/>
                <a:highlight>
                  <a:srgbClr val="FFFFFF"/>
                </a:highlight>
                <a:latin typeface="Nunito Sans" pitchFamily="2" charset="0"/>
              </a:rPr>
              <a:t>Tout pouvoir public </a:t>
            </a:r>
            <a:r>
              <a:rPr lang="fr-FR" sz="1600" b="0" i="1" dirty="0">
                <a:solidFill>
                  <a:srgbClr val="071E22"/>
                </a:solidFill>
                <a:effectLst/>
                <a:highlight>
                  <a:srgbClr val="FFFFFF"/>
                </a:highlight>
                <a:latin typeface="Nunito Sans" pitchFamily="2" charset="0"/>
              </a:rPr>
              <a:t>relevant du champ d'activité de la société, tout </a:t>
            </a:r>
            <a:r>
              <a:rPr lang="fr-FR" sz="1600" b="1" i="1" dirty="0">
                <a:solidFill>
                  <a:srgbClr val="071E22"/>
                </a:solidFill>
                <a:effectLst/>
                <a:highlight>
                  <a:srgbClr val="FFFFFF"/>
                </a:highlight>
                <a:latin typeface="Nunito Sans" pitchFamily="2" charset="0"/>
              </a:rPr>
              <a:t>centre d'insertion socioprofessionnelle </a:t>
            </a:r>
            <a:r>
              <a:rPr lang="fr-FR" sz="1600" b="0" i="1" dirty="0">
                <a:solidFill>
                  <a:srgbClr val="071E22"/>
                </a:solidFill>
                <a:effectLst/>
                <a:highlight>
                  <a:srgbClr val="FFFFFF"/>
                </a:highlight>
                <a:latin typeface="Nunito Sans" pitchFamily="2" charset="0"/>
              </a:rPr>
              <a:t>agréé en vertu du décret du 10 juillet 2013 relatif aux centres d'insertion socioprofessionnelle, </a:t>
            </a:r>
            <a:r>
              <a:rPr lang="fr-FR" sz="1600" b="1" i="1" dirty="0">
                <a:solidFill>
                  <a:srgbClr val="071E22"/>
                </a:solidFill>
                <a:effectLst/>
                <a:highlight>
                  <a:srgbClr val="FFFFFF"/>
                </a:highlight>
                <a:latin typeface="Nunito Sans" pitchFamily="2" charset="0"/>
              </a:rPr>
              <a:t>tout organisme à finalité sociale </a:t>
            </a:r>
            <a:r>
              <a:rPr lang="fr-FR" sz="1600" b="0" i="1" dirty="0">
                <a:solidFill>
                  <a:srgbClr val="071E22"/>
                </a:solidFill>
                <a:effectLst/>
                <a:highlight>
                  <a:srgbClr val="FFFFFF"/>
                </a:highlight>
                <a:latin typeface="Nunito Sans" pitchFamily="2" charset="0"/>
              </a:rPr>
              <a:t>ou tout </a:t>
            </a:r>
            <a:r>
              <a:rPr lang="fr-FR" sz="1600" b="1" i="1" dirty="0">
                <a:solidFill>
                  <a:srgbClr val="071E22"/>
                </a:solidFill>
                <a:effectLst/>
                <a:highlight>
                  <a:srgbClr val="FFFFFF"/>
                </a:highlight>
                <a:latin typeface="Nunito Sans" pitchFamily="2" charset="0"/>
              </a:rPr>
              <a:t>établissement de l'enseignement supérieur </a:t>
            </a:r>
            <a:r>
              <a:rPr lang="fr-FR" sz="1600" b="0" i="1" dirty="0">
                <a:solidFill>
                  <a:srgbClr val="071E22"/>
                </a:solidFill>
                <a:effectLst/>
                <a:highlight>
                  <a:srgbClr val="FFFFFF"/>
                </a:highlight>
                <a:latin typeface="Nunito Sans" pitchFamily="2" charset="0"/>
              </a:rPr>
              <a:t>reconnu par la Communauté française en vertu des articles 10 et 11 du décret du 7 novembre 2013 définissant le paysage de l'enseignement supérieur et l'organisation académique des études ou toute structure qui en dépend</a:t>
            </a:r>
            <a:r>
              <a:rPr lang="fr-FR" sz="1600" b="0" i="0" dirty="0">
                <a:solidFill>
                  <a:srgbClr val="071E22"/>
                </a:solidFill>
                <a:effectLst/>
                <a:highlight>
                  <a:srgbClr val="FFFFFF"/>
                </a:highlight>
                <a:latin typeface="Nunito Sans" pitchFamily="2" charset="0"/>
              </a:rPr>
              <a:t> </a:t>
            </a:r>
            <a:r>
              <a:rPr lang="fr-FR" sz="1600" b="0" i="1" dirty="0">
                <a:solidFill>
                  <a:srgbClr val="071E22"/>
                </a:solidFill>
                <a:effectLst/>
                <a:highlight>
                  <a:srgbClr val="FFFFFF"/>
                </a:highlight>
                <a:latin typeface="Nunito Sans" pitchFamily="2" charset="0"/>
              </a:rPr>
              <a:t>, </a:t>
            </a:r>
            <a:r>
              <a:rPr lang="fr-FR" sz="1600" b="1" i="1" dirty="0">
                <a:solidFill>
                  <a:srgbClr val="071E22"/>
                </a:solidFill>
                <a:effectLst/>
                <a:highlight>
                  <a:srgbClr val="FFFFFF"/>
                </a:highlight>
                <a:latin typeface="Nunito Sans" pitchFamily="2" charset="0"/>
              </a:rPr>
              <a:t>peut prendre en location un logement d'utilité publique, géré par une société de logement de service public afin de le mettre à disposition, sous sa seule responsabilité, d'un ménage de catégorie 1 et 2.</a:t>
            </a:r>
            <a:endParaRPr lang="fr-FR"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972105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1EFD4-C73B-B7DD-31CB-6749D83BB61F}"/>
              </a:ext>
            </a:extLst>
          </p:cNvPr>
          <p:cNvSpPr>
            <a:spLocks noGrp="1"/>
          </p:cNvSpPr>
          <p:nvPr>
            <p:ph type="title"/>
          </p:nvPr>
        </p:nvSpPr>
        <p:spPr>
          <a:xfrm>
            <a:off x="838200" y="843695"/>
            <a:ext cx="10515600" cy="829830"/>
          </a:xfrm>
        </p:spPr>
        <p:txBody>
          <a:bodyPr/>
          <a:lstStyle/>
          <a:p>
            <a:pPr algn="ctr"/>
            <a:r>
              <a:rPr lang="fr-FR" sz="3600" b="1" dirty="0"/>
              <a:t>EXECUTION DE L’ARTICLE 132 CWHD</a:t>
            </a:r>
            <a:endParaRPr lang="fr-FR" dirty="0"/>
          </a:p>
        </p:txBody>
      </p:sp>
      <p:sp>
        <p:nvSpPr>
          <p:cNvPr id="3" name="Espace réservé du contenu 2">
            <a:extLst>
              <a:ext uri="{FF2B5EF4-FFF2-40B4-BE49-F238E27FC236}">
                <a16:creationId xmlns:a16="http://schemas.microsoft.com/office/drawing/2014/main" id="{4A3E0A0A-8ACE-1721-1363-BE46D146B095}"/>
              </a:ext>
            </a:extLst>
          </p:cNvPr>
          <p:cNvSpPr>
            <a:spLocks noGrp="1"/>
          </p:cNvSpPr>
          <p:nvPr>
            <p:ph idx="1"/>
          </p:nvPr>
        </p:nvSpPr>
        <p:spPr>
          <a:xfrm>
            <a:off x="838200" y="1952223"/>
            <a:ext cx="10515600" cy="4062082"/>
          </a:xfrm>
        </p:spPr>
        <p:txBody>
          <a:bodyPr/>
          <a:lstStyle/>
          <a:p>
            <a:pPr marL="0" indent="0">
              <a:buNone/>
            </a:pPr>
            <a:r>
              <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(pas une nouveauté du décret du 28/09/2023 </a:t>
            </a:r>
            <a:r>
              <a:rPr lang="fr-FR"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mais AGW du 8 février 2024)</a:t>
            </a:r>
          </a:p>
          <a:p>
            <a:pPr marL="0" indent="0">
              <a:buNone/>
            </a:pPr>
            <a:r>
              <a:rPr lang="fr-FR" i="1"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Art 132 (suite) :</a:t>
            </a:r>
          </a:p>
          <a:p>
            <a:pPr marL="0" indent="0">
              <a:buNone/>
            </a:pPr>
            <a:r>
              <a:rPr lang="fr-FR" sz="1800" b="0" i="1" dirty="0">
                <a:solidFill>
                  <a:srgbClr val="071E22"/>
                </a:solidFill>
                <a:effectLst/>
                <a:highlight>
                  <a:srgbClr val="FFFFFF"/>
                </a:highlight>
                <a:latin typeface="Nunito Sans" pitchFamily="2" charset="0"/>
              </a:rPr>
              <a:t>Le nombre de logements pouvant être pris ainsi en location est limité à </a:t>
            </a:r>
            <a:r>
              <a:rPr lang="fr-FR" sz="1800" b="1" i="1" dirty="0">
                <a:solidFill>
                  <a:srgbClr val="071E22"/>
                </a:solidFill>
                <a:effectLst/>
                <a:highlight>
                  <a:srgbClr val="FFFFFF"/>
                </a:highlight>
                <a:latin typeface="Nunito Sans" pitchFamily="2" charset="0"/>
              </a:rPr>
              <a:t>5% du patrimoine </a:t>
            </a:r>
            <a:r>
              <a:rPr lang="fr-FR" sz="1800" b="0" i="1" dirty="0">
                <a:solidFill>
                  <a:srgbClr val="071E22"/>
                </a:solidFill>
                <a:effectLst/>
                <a:highlight>
                  <a:srgbClr val="FFFFFF"/>
                </a:highlight>
                <a:latin typeface="Nunito Sans" pitchFamily="2" charset="0"/>
              </a:rPr>
              <a:t>de la société de logement de service public, parmi les logements déterminés par celle-ci, sur la base de critères objectifs dument motivés. </a:t>
            </a:r>
            <a:br>
              <a:rPr lang="fr-FR" b="0" i="1" dirty="0">
                <a:solidFill>
                  <a:srgbClr val="071E22"/>
                </a:solidFill>
                <a:effectLst/>
                <a:highlight>
                  <a:srgbClr val="FFFFFF"/>
                </a:highlight>
                <a:latin typeface="Nunito Sans" pitchFamily="2" charset="0"/>
              </a:rPr>
            </a:br>
            <a:r>
              <a:rPr lang="fr-FR" sz="1800" b="0" i="1" dirty="0">
                <a:solidFill>
                  <a:srgbClr val="071E22"/>
                </a:solidFill>
                <a:effectLst/>
                <a:highlight>
                  <a:srgbClr val="FFFFFF"/>
                </a:highlight>
                <a:latin typeface="Nunito Sans" pitchFamily="2" charset="0"/>
              </a:rPr>
              <a:t>Ce pourcentage ne tient pas compte des logements conventionnés dans le cadre d’un projet spécifique autorisé par la Société wallonne du Logement. </a:t>
            </a:r>
            <a:br>
              <a:rPr lang="fr-FR" b="0" i="1" dirty="0">
                <a:solidFill>
                  <a:srgbClr val="071E22"/>
                </a:solidFill>
                <a:effectLst/>
                <a:highlight>
                  <a:srgbClr val="FFFFFF"/>
                </a:highlight>
                <a:latin typeface="Nunito Sans" pitchFamily="2" charset="0"/>
              </a:rPr>
            </a:br>
            <a:r>
              <a:rPr lang="fr-FR" sz="1800" b="0" i="1" dirty="0">
                <a:solidFill>
                  <a:srgbClr val="071E22"/>
                </a:solidFill>
                <a:effectLst/>
                <a:highlight>
                  <a:srgbClr val="FFFFFF"/>
                </a:highlight>
                <a:latin typeface="Nunito Sans" pitchFamily="2" charset="0"/>
              </a:rPr>
              <a:t>Sur la proposition de la Société wallonne du logement</a:t>
            </a:r>
            <a:r>
              <a:rPr lang="fr-FR" sz="1800" b="1" i="1" dirty="0">
                <a:solidFill>
                  <a:srgbClr val="071E22"/>
                </a:solidFill>
                <a:effectLst/>
                <a:highlight>
                  <a:srgbClr val="FFFFFF"/>
                </a:highlight>
                <a:latin typeface="Nunito Sans" pitchFamily="2" charset="0"/>
              </a:rPr>
              <a:t>, le Gouvernement fixe les conditions de mise en location de ces logements</a:t>
            </a:r>
            <a:r>
              <a:rPr lang="fr-FR" sz="1800" b="0" i="1" dirty="0">
                <a:solidFill>
                  <a:srgbClr val="071E22"/>
                </a:solidFill>
                <a:effectLst/>
                <a:highlight>
                  <a:srgbClr val="FFFFFF"/>
                </a:highlight>
                <a:latin typeface="Nunito Sans" pitchFamily="2" charset="0"/>
              </a:rPr>
              <a:t>.</a:t>
            </a:r>
            <a:endParaRPr lang="fr-FR" dirty="0"/>
          </a:p>
        </p:txBody>
      </p:sp>
    </p:spTree>
    <p:extLst>
      <p:ext uri="{BB962C8B-B14F-4D97-AF65-F5344CB8AC3E}">
        <p14:creationId xmlns:p14="http://schemas.microsoft.com/office/powerpoint/2010/main" val="132148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1EFD4-C73B-B7DD-31CB-6749D83BB61F}"/>
              </a:ext>
            </a:extLst>
          </p:cNvPr>
          <p:cNvSpPr>
            <a:spLocks noGrp="1"/>
          </p:cNvSpPr>
          <p:nvPr>
            <p:ph type="title"/>
          </p:nvPr>
        </p:nvSpPr>
        <p:spPr>
          <a:xfrm>
            <a:off x="838200" y="843695"/>
            <a:ext cx="10515600" cy="829830"/>
          </a:xfrm>
        </p:spPr>
        <p:txBody>
          <a:bodyPr/>
          <a:lstStyle/>
          <a:p>
            <a:pPr algn="ctr"/>
            <a:r>
              <a:rPr lang="fr-FR" sz="3600" b="1" dirty="0"/>
              <a:t>EXECUTION DE L’ARTICLE 132 CWHD</a:t>
            </a:r>
            <a:endParaRPr lang="fr-FR" dirty="0"/>
          </a:p>
        </p:txBody>
      </p:sp>
      <p:sp>
        <p:nvSpPr>
          <p:cNvPr id="3" name="Espace réservé du contenu 2">
            <a:extLst>
              <a:ext uri="{FF2B5EF4-FFF2-40B4-BE49-F238E27FC236}">
                <a16:creationId xmlns:a16="http://schemas.microsoft.com/office/drawing/2014/main" id="{4A3E0A0A-8ACE-1721-1363-BE46D146B095}"/>
              </a:ext>
            </a:extLst>
          </p:cNvPr>
          <p:cNvSpPr>
            <a:spLocks noGrp="1"/>
          </p:cNvSpPr>
          <p:nvPr>
            <p:ph idx="1"/>
          </p:nvPr>
        </p:nvSpPr>
        <p:spPr>
          <a:xfrm>
            <a:off x="838200" y="1952223"/>
            <a:ext cx="10515600" cy="4062082"/>
          </a:xfrm>
        </p:spPr>
        <p:txBody>
          <a:bodyPr/>
          <a:lstStyle/>
          <a:p>
            <a:pPr marL="0" indent="0">
              <a:buNone/>
            </a:pPr>
            <a:r>
              <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(pas une nouveauté du décret du 28/09/2023 </a:t>
            </a:r>
            <a:r>
              <a:rPr lang="fr-FR"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mais AGW du 8 février 2024)</a:t>
            </a:r>
          </a:p>
          <a:p>
            <a:pPr marL="0" indent="0">
              <a:buNone/>
            </a:pPr>
            <a:endParaRPr lang="fr-FR" b="1" i="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AGW du 8 février 202</a:t>
            </a:r>
            <a:r>
              <a:rPr lang="fr-FR" b="1" i="1" dirty="0">
                <a:solidFill>
                  <a:schemeClr val="tx2"/>
                </a:solidFill>
                <a:latin typeface="Calibri" panose="020F0502020204030204" pitchFamily="34" charset="0"/>
                <a:ea typeface="Calibri" panose="020F0502020204030204" pitchFamily="34" charset="0"/>
                <a:cs typeface="Times New Roman" panose="02020603050405020304" pitchFamily="18" charset="0"/>
              </a:rPr>
              <a:t>4 prévoit les conditions de mise en location (remplacement de l’AGW du 25 février 1999)</a:t>
            </a:r>
          </a:p>
          <a:p>
            <a:pPr marL="0" indent="0">
              <a:buNone/>
            </a:pPr>
            <a:r>
              <a:rPr lang="fr-FR"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Art. 4. : </a:t>
            </a:r>
            <a:r>
              <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décision motivée de la SL</a:t>
            </a:r>
            <a:r>
              <a:rPr lang="fr-FR" i="1" dirty="0">
                <a:solidFill>
                  <a:schemeClr val="tx2"/>
                </a:solidFill>
                <a:latin typeface="Calibri" panose="020F0502020204030204" pitchFamily="34" charset="0"/>
                <a:ea typeface="Calibri" panose="020F0502020204030204" pitchFamily="34" charset="0"/>
                <a:cs typeface="Times New Roman" panose="02020603050405020304" pitchFamily="18" charset="0"/>
              </a:rPr>
              <a:t>SP qui désigne les logements concernés</a:t>
            </a:r>
          </a:p>
          <a:p>
            <a:pPr marL="0" indent="0">
              <a:buNone/>
            </a:pPr>
            <a:r>
              <a:rPr lang="fr-FR"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Art. 7 </a:t>
            </a:r>
            <a:r>
              <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loyer</a:t>
            </a:r>
            <a:r>
              <a:rPr lang="fr-FR" i="1" dirty="0">
                <a:solidFill>
                  <a:schemeClr val="tx2"/>
                </a:solidFill>
                <a:latin typeface="Calibri" panose="020F0502020204030204" pitchFamily="34" charset="0"/>
                <a:ea typeface="Calibri" panose="020F0502020204030204" pitchFamily="34" charset="0"/>
                <a:cs typeface="Times New Roman" panose="02020603050405020304" pitchFamily="18" charset="0"/>
              </a:rPr>
              <a:t> « fixé librement » MAIS loyer demandé au bénéficiaire maximum 95 % du plancher de la grille indicative (art. 90 décret 15 mars 2018 relatif au bail d’habitation).</a:t>
            </a:r>
            <a:endPar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058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DE1BF31-F906-D34B-9107-509F08ABD960}"/>
              </a:ext>
            </a:extLst>
          </p:cNvPr>
          <p:cNvSpPr>
            <a:spLocks noGrp="1"/>
          </p:cNvSpPr>
          <p:nvPr>
            <p:ph type="title"/>
          </p:nvPr>
        </p:nvSpPr>
        <p:spPr>
          <a:xfrm>
            <a:off x="820764" y="2142157"/>
            <a:ext cx="4419284" cy="2826965"/>
          </a:xfrm>
        </p:spPr>
        <p:txBody>
          <a:bodyPr/>
          <a:lstStyle/>
          <a:p>
            <a:pPr algn="ctr"/>
            <a:r>
              <a:rPr lang="fr-FR" dirty="0"/>
              <a:t>Ratio </a:t>
            </a:r>
            <a:r>
              <a:rPr lang="fr-FR" dirty="0" err="1"/>
              <a:t>legis</a:t>
            </a:r>
            <a:endParaRPr lang="fr-FR" dirty="0"/>
          </a:p>
        </p:txBody>
      </p:sp>
      <p:sp>
        <p:nvSpPr>
          <p:cNvPr id="6" name="Espace réservé du texte 5">
            <a:extLst>
              <a:ext uri="{FF2B5EF4-FFF2-40B4-BE49-F238E27FC236}">
                <a16:creationId xmlns:a16="http://schemas.microsoft.com/office/drawing/2014/main" id="{E290F77C-1688-BE4F-8511-20C2B64D9278}"/>
              </a:ext>
            </a:extLst>
          </p:cNvPr>
          <p:cNvSpPr>
            <a:spLocks noGrp="1"/>
          </p:cNvSpPr>
          <p:nvPr>
            <p:ph type="body" sz="quarter" idx="10"/>
          </p:nvPr>
        </p:nvSpPr>
        <p:spPr>
          <a:xfrm>
            <a:off x="6951954" y="655608"/>
            <a:ext cx="4419282" cy="5658928"/>
          </a:xfrm>
        </p:spPr>
        <p:txBody>
          <a:bodyPr>
            <a:normAutofit fontScale="92500"/>
          </a:bodyPr>
          <a:lstStyle/>
          <a:p>
            <a:r>
              <a:rPr lang="fr-FR" sz="2600" dirty="0">
                <a:solidFill>
                  <a:schemeClr val="tx1"/>
                </a:solidFill>
              </a:rPr>
              <a:t>Répondre aux divers enjeux en matière de logements définis dans la Déclaration de politique régionale (DPR) 2019-2024</a:t>
            </a:r>
          </a:p>
          <a:p>
            <a:r>
              <a:rPr lang="fr-FR" sz="2600" dirty="0">
                <a:solidFill>
                  <a:schemeClr val="tx1"/>
                </a:solidFill>
              </a:rPr>
              <a:t>L’accroissement des logements publics au service des ménages et la création de logements à loyer modéré à destination des ménages à faibles revenus</a:t>
            </a:r>
          </a:p>
          <a:p>
            <a:pPr marL="0" indent="0">
              <a:buNone/>
            </a:pPr>
            <a:endParaRPr lang="fr-FR" sz="2600" dirty="0">
              <a:solidFill>
                <a:schemeClr val="tx1"/>
              </a:solidFill>
            </a:endParaRPr>
          </a:p>
          <a:p>
            <a:r>
              <a:rPr lang="fr-FR" sz="2600" dirty="0">
                <a:solidFill>
                  <a:schemeClr val="tx1"/>
                </a:solidFill>
              </a:rPr>
              <a:t>Déployer une série de leviers dont notamment l’instauration d’une plus grande mixité sociale et fonctionnelle des projets immobiliers</a:t>
            </a:r>
          </a:p>
          <a:p>
            <a:pPr marL="0" indent="0">
              <a:buNone/>
            </a:pPr>
            <a:endParaRPr lang="fr-FR" dirty="0"/>
          </a:p>
        </p:txBody>
      </p:sp>
    </p:spTree>
    <p:extLst>
      <p:ext uri="{BB962C8B-B14F-4D97-AF65-F5344CB8AC3E}">
        <p14:creationId xmlns:p14="http://schemas.microsoft.com/office/powerpoint/2010/main" val="1235770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1EFD4-C73B-B7DD-31CB-6749D83BB61F}"/>
              </a:ext>
            </a:extLst>
          </p:cNvPr>
          <p:cNvSpPr>
            <a:spLocks noGrp="1"/>
          </p:cNvSpPr>
          <p:nvPr>
            <p:ph type="title"/>
          </p:nvPr>
        </p:nvSpPr>
        <p:spPr>
          <a:xfrm>
            <a:off x="838200" y="843695"/>
            <a:ext cx="10515600" cy="829830"/>
          </a:xfrm>
        </p:spPr>
        <p:txBody>
          <a:bodyPr/>
          <a:lstStyle/>
          <a:p>
            <a:pPr algn="ctr"/>
            <a:r>
              <a:rPr lang="fr-FR" sz="3600" b="1" dirty="0"/>
              <a:t>EXECUTION DE L’ARTICLE 132 CWHD</a:t>
            </a:r>
            <a:endParaRPr lang="fr-FR" dirty="0"/>
          </a:p>
        </p:txBody>
      </p:sp>
      <p:sp>
        <p:nvSpPr>
          <p:cNvPr id="3" name="Espace réservé du contenu 2">
            <a:extLst>
              <a:ext uri="{FF2B5EF4-FFF2-40B4-BE49-F238E27FC236}">
                <a16:creationId xmlns:a16="http://schemas.microsoft.com/office/drawing/2014/main" id="{4A3E0A0A-8ACE-1721-1363-BE46D146B095}"/>
              </a:ext>
            </a:extLst>
          </p:cNvPr>
          <p:cNvSpPr>
            <a:spLocks noGrp="1"/>
          </p:cNvSpPr>
          <p:nvPr>
            <p:ph idx="1"/>
          </p:nvPr>
        </p:nvSpPr>
        <p:spPr>
          <a:xfrm>
            <a:off x="838200" y="1952223"/>
            <a:ext cx="10515600" cy="4062082"/>
          </a:xfrm>
        </p:spPr>
        <p:txBody>
          <a:bodyPr/>
          <a:lstStyle/>
          <a:p>
            <a:pPr marL="0" indent="0">
              <a:buNone/>
            </a:pPr>
            <a:endParaRPr lang="fr-FR" b="1" i="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AGW du 8 février 202</a:t>
            </a:r>
            <a:r>
              <a:rPr lang="fr-FR" b="1" i="1" dirty="0">
                <a:solidFill>
                  <a:schemeClr val="tx2"/>
                </a:solidFill>
                <a:latin typeface="Calibri" panose="020F0502020204030204" pitchFamily="34" charset="0"/>
                <a:ea typeface="Calibri" panose="020F0502020204030204" pitchFamily="34" charset="0"/>
                <a:cs typeface="Times New Roman" panose="02020603050405020304" pitchFamily="18" charset="0"/>
              </a:rPr>
              <a:t>4 prévoit les conditions de mise en location (remplacement de l’AGW du 25 février 1999)</a:t>
            </a:r>
          </a:p>
          <a:p>
            <a:pPr marL="0" indent="0">
              <a:buNone/>
            </a:pPr>
            <a:r>
              <a:rPr lang="fr-FR"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Art. 4. : </a:t>
            </a:r>
            <a:r>
              <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décision motivée de la SL</a:t>
            </a:r>
            <a:r>
              <a:rPr lang="fr-FR" i="1" dirty="0">
                <a:solidFill>
                  <a:schemeClr val="tx2"/>
                </a:solidFill>
                <a:latin typeface="Calibri" panose="020F0502020204030204" pitchFamily="34" charset="0"/>
                <a:ea typeface="Calibri" panose="020F0502020204030204" pitchFamily="34" charset="0"/>
                <a:cs typeface="Times New Roman" panose="02020603050405020304" pitchFamily="18" charset="0"/>
              </a:rPr>
              <a:t>SP qui désigne les logements concernés</a:t>
            </a:r>
          </a:p>
          <a:p>
            <a:pPr marL="0" indent="0">
              <a:buNone/>
            </a:pPr>
            <a:r>
              <a:rPr lang="fr-FR"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Art. 7 </a:t>
            </a:r>
            <a:r>
              <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loyer</a:t>
            </a:r>
            <a:r>
              <a:rPr lang="fr-FR" i="1" dirty="0">
                <a:solidFill>
                  <a:schemeClr val="tx2"/>
                </a:solidFill>
                <a:latin typeface="Calibri" panose="020F0502020204030204" pitchFamily="34" charset="0"/>
                <a:ea typeface="Calibri" panose="020F0502020204030204" pitchFamily="34" charset="0"/>
                <a:cs typeface="Times New Roman" panose="02020603050405020304" pitchFamily="18" charset="0"/>
              </a:rPr>
              <a:t> « fixé librement » MAIS loyer demandé au bénéficiaire maximum 95 % du plancher de la grille indicative (art. 90 décret 15 mars 2018 relatif au bail d’habitation).</a:t>
            </a:r>
            <a:endPar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255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1EFD4-C73B-B7DD-31CB-6749D83BB61F}"/>
              </a:ext>
            </a:extLst>
          </p:cNvPr>
          <p:cNvSpPr>
            <a:spLocks noGrp="1"/>
          </p:cNvSpPr>
          <p:nvPr>
            <p:ph type="title"/>
          </p:nvPr>
        </p:nvSpPr>
        <p:spPr>
          <a:xfrm>
            <a:off x="838200" y="843695"/>
            <a:ext cx="10515600" cy="829830"/>
          </a:xfrm>
        </p:spPr>
        <p:txBody>
          <a:bodyPr/>
          <a:lstStyle/>
          <a:p>
            <a:pPr algn="ctr"/>
            <a:r>
              <a:rPr lang="fr-FR" sz="3600" b="1" dirty="0"/>
              <a:t>EXECUTION DE L’ARTICLE 132 CWHD</a:t>
            </a:r>
            <a:endParaRPr lang="fr-FR" dirty="0"/>
          </a:p>
        </p:txBody>
      </p:sp>
      <p:sp>
        <p:nvSpPr>
          <p:cNvPr id="3" name="Espace réservé du contenu 2">
            <a:extLst>
              <a:ext uri="{FF2B5EF4-FFF2-40B4-BE49-F238E27FC236}">
                <a16:creationId xmlns:a16="http://schemas.microsoft.com/office/drawing/2014/main" id="{4A3E0A0A-8ACE-1721-1363-BE46D146B095}"/>
              </a:ext>
            </a:extLst>
          </p:cNvPr>
          <p:cNvSpPr>
            <a:spLocks noGrp="1"/>
          </p:cNvSpPr>
          <p:nvPr>
            <p:ph idx="1"/>
          </p:nvPr>
        </p:nvSpPr>
        <p:spPr>
          <a:xfrm>
            <a:off x="838200" y="1952223"/>
            <a:ext cx="10515600" cy="4062082"/>
          </a:xfrm>
        </p:spPr>
        <p:txBody>
          <a:bodyPr/>
          <a:lstStyle/>
          <a:p>
            <a:pPr marL="0" indent="0">
              <a:buNone/>
            </a:pPr>
            <a:endParaRPr lang="fr-FR" b="1" i="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AGW du 8 février 202</a:t>
            </a:r>
            <a:r>
              <a:rPr lang="fr-FR" b="1" i="1" dirty="0">
                <a:solidFill>
                  <a:schemeClr val="tx2"/>
                </a:solidFill>
                <a:latin typeface="Calibri" panose="020F0502020204030204" pitchFamily="34" charset="0"/>
                <a:ea typeface="Calibri" panose="020F0502020204030204" pitchFamily="34" charset="0"/>
                <a:cs typeface="Times New Roman" panose="02020603050405020304" pitchFamily="18" charset="0"/>
              </a:rPr>
              <a:t>4 prévoit les conditions de mise en location (remplacement de l’AGW du 25 février 1999)</a:t>
            </a:r>
          </a:p>
          <a:p>
            <a:pPr marL="0" indent="0">
              <a:buNone/>
            </a:pPr>
            <a:r>
              <a:rPr lang="fr-FR"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Art.8 :</a:t>
            </a:r>
            <a:r>
              <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durée</a:t>
            </a:r>
          </a:p>
          <a:p>
            <a:pPr marL="0" indent="0">
              <a:buNone/>
            </a:pPr>
            <a:r>
              <a:rPr lang="fr-FR" i="1" dirty="0">
                <a:solidFill>
                  <a:schemeClr val="tx2"/>
                </a:solidFill>
                <a:latin typeface="Calibri" panose="020F0502020204030204" pitchFamily="34" charset="0"/>
                <a:ea typeface="Calibri" panose="020F0502020204030204" pitchFamily="34" charset="0"/>
                <a:cs typeface="Times New Roman" panose="02020603050405020304" pitchFamily="18" charset="0"/>
              </a:rPr>
              <a:t>Art 8 § 4 : à la fin de la convention avec le preneur de bail, SLSP peut conclure un bail avec le ménage occupant si catégorie 1, 2 ou 3</a:t>
            </a:r>
            <a:endPar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0924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1EFD4-C73B-B7DD-31CB-6749D83BB61F}"/>
              </a:ext>
            </a:extLst>
          </p:cNvPr>
          <p:cNvSpPr>
            <a:spLocks noGrp="1"/>
          </p:cNvSpPr>
          <p:nvPr>
            <p:ph type="title"/>
          </p:nvPr>
        </p:nvSpPr>
        <p:spPr>
          <a:xfrm>
            <a:off x="838200" y="843695"/>
            <a:ext cx="10515600" cy="829830"/>
          </a:xfrm>
        </p:spPr>
        <p:txBody>
          <a:bodyPr/>
          <a:lstStyle/>
          <a:p>
            <a:pPr algn="ctr"/>
            <a:r>
              <a:rPr lang="fr-FR" sz="3600" b="1" dirty="0"/>
              <a:t>EXECUTION DE L’ARTICLE 132 CWHD</a:t>
            </a:r>
            <a:endParaRPr lang="fr-FR" dirty="0"/>
          </a:p>
        </p:txBody>
      </p:sp>
      <p:sp>
        <p:nvSpPr>
          <p:cNvPr id="3" name="Espace réservé du contenu 2">
            <a:extLst>
              <a:ext uri="{FF2B5EF4-FFF2-40B4-BE49-F238E27FC236}">
                <a16:creationId xmlns:a16="http://schemas.microsoft.com/office/drawing/2014/main" id="{4A3E0A0A-8ACE-1721-1363-BE46D146B095}"/>
              </a:ext>
            </a:extLst>
          </p:cNvPr>
          <p:cNvSpPr>
            <a:spLocks noGrp="1"/>
          </p:cNvSpPr>
          <p:nvPr>
            <p:ph idx="1"/>
          </p:nvPr>
        </p:nvSpPr>
        <p:spPr>
          <a:xfrm>
            <a:off x="838200" y="1952223"/>
            <a:ext cx="10515600" cy="4062082"/>
          </a:xfrm>
        </p:spPr>
        <p:txBody>
          <a:bodyPr/>
          <a:lstStyle/>
          <a:p>
            <a:pPr marL="0" indent="0">
              <a:buNone/>
            </a:pPr>
            <a:endParaRPr lang="fr-FR" b="1" i="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AGW du 8 février 202</a:t>
            </a:r>
            <a:r>
              <a:rPr lang="fr-FR" b="1" i="1" dirty="0">
                <a:solidFill>
                  <a:schemeClr val="tx2"/>
                </a:solidFill>
                <a:latin typeface="Calibri" panose="020F0502020204030204" pitchFamily="34" charset="0"/>
                <a:ea typeface="Calibri" panose="020F0502020204030204" pitchFamily="34" charset="0"/>
                <a:cs typeface="Times New Roman" panose="02020603050405020304" pitchFamily="18" charset="0"/>
              </a:rPr>
              <a:t>4 prévoit les conditions de mise en location (remplacement de l’AGW du 25 février 1999)</a:t>
            </a:r>
          </a:p>
          <a:p>
            <a:pPr marL="0" indent="0">
              <a:buNone/>
            </a:pPr>
            <a:r>
              <a:rPr lang="fr-FR"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Chapitre III (art. 9 à 12) Mise en location de logement à rénover auprès d’une agence immobilière sociale ou d’une association de promotion du logement et qui nécessitent des travaux de rénovation ou d’adaptation </a:t>
            </a:r>
            <a:endPar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Art. </a:t>
            </a:r>
            <a:r>
              <a:rPr lang="fr-FR" i="1" dirty="0">
                <a:solidFill>
                  <a:schemeClr val="tx2"/>
                </a:solidFill>
                <a:latin typeface="Calibri" panose="020F0502020204030204" pitchFamily="34" charset="0"/>
                <a:ea typeface="Calibri" panose="020F0502020204030204" pitchFamily="34" charset="0"/>
                <a:cs typeface="Times New Roman" panose="02020603050405020304" pitchFamily="18" charset="0"/>
              </a:rPr>
              <a:t>10</a:t>
            </a:r>
            <a:r>
              <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AIS ou ASPL réalise et préfinance les travaux (convention est conclue avec la SLSP)</a:t>
            </a:r>
          </a:p>
          <a:p>
            <a:pPr marL="0" indent="0">
              <a:buNone/>
            </a:pPr>
            <a:endPar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9656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1EFD4-C73B-B7DD-31CB-6749D83BB61F}"/>
              </a:ext>
            </a:extLst>
          </p:cNvPr>
          <p:cNvSpPr>
            <a:spLocks noGrp="1"/>
          </p:cNvSpPr>
          <p:nvPr>
            <p:ph type="title"/>
          </p:nvPr>
        </p:nvSpPr>
        <p:spPr>
          <a:xfrm>
            <a:off x="838200" y="843695"/>
            <a:ext cx="10515600" cy="829830"/>
          </a:xfrm>
        </p:spPr>
        <p:txBody>
          <a:bodyPr/>
          <a:lstStyle/>
          <a:p>
            <a:pPr algn="ctr"/>
            <a:r>
              <a:rPr lang="fr-FR" sz="3600" b="1" dirty="0"/>
              <a:t>EXECUTION DE L’ARTICLE 132 CWHD</a:t>
            </a:r>
            <a:endParaRPr lang="fr-FR" dirty="0"/>
          </a:p>
        </p:txBody>
      </p:sp>
      <p:sp>
        <p:nvSpPr>
          <p:cNvPr id="3" name="Espace réservé du contenu 2">
            <a:extLst>
              <a:ext uri="{FF2B5EF4-FFF2-40B4-BE49-F238E27FC236}">
                <a16:creationId xmlns:a16="http://schemas.microsoft.com/office/drawing/2014/main" id="{4A3E0A0A-8ACE-1721-1363-BE46D146B095}"/>
              </a:ext>
            </a:extLst>
          </p:cNvPr>
          <p:cNvSpPr>
            <a:spLocks noGrp="1"/>
          </p:cNvSpPr>
          <p:nvPr>
            <p:ph idx="1"/>
          </p:nvPr>
        </p:nvSpPr>
        <p:spPr>
          <a:xfrm>
            <a:off x="901524" y="1952223"/>
            <a:ext cx="10515600" cy="4062082"/>
          </a:xfrm>
        </p:spPr>
        <p:txBody>
          <a:bodyPr/>
          <a:lstStyle/>
          <a:p>
            <a:pPr marL="0" indent="0">
              <a:buNone/>
            </a:pPr>
            <a:r>
              <a:rPr lang="fr-FR"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AGW du 8 février 202</a:t>
            </a:r>
            <a:r>
              <a:rPr lang="fr-FR" b="1" i="1" dirty="0">
                <a:solidFill>
                  <a:schemeClr val="tx2"/>
                </a:solidFill>
                <a:latin typeface="Calibri" panose="020F0502020204030204" pitchFamily="34" charset="0"/>
                <a:ea typeface="Calibri" panose="020F0502020204030204" pitchFamily="34" charset="0"/>
                <a:cs typeface="Times New Roman" panose="02020603050405020304" pitchFamily="18" charset="0"/>
              </a:rPr>
              <a:t>4 prévoit les conditions de mise en location (remplacement de l’AGW du 25 février 1999)</a:t>
            </a:r>
          </a:p>
          <a:p>
            <a:pPr marL="0" indent="0">
              <a:buNone/>
            </a:pPr>
            <a:r>
              <a:rPr lang="fr-FR"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Chapitre III (art. 9 à 12) Mise en location de logement à rénover auprès d’une agence immobilière sociale ou d’une association de promotion du logement et qui nécessitent des travaux de rénovation ou d’adaptation </a:t>
            </a:r>
            <a:endPar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Art. </a:t>
            </a:r>
            <a:r>
              <a:rPr lang="fr-FR" i="1" dirty="0">
                <a:solidFill>
                  <a:schemeClr val="tx2"/>
                </a:solidFill>
                <a:latin typeface="Calibri" panose="020F0502020204030204" pitchFamily="34" charset="0"/>
                <a:ea typeface="Calibri" panose="020F0502020204030204" pitchFamily="34" charset="0"/>
                <a:cs typeface="Times New Roman" panose="02020603050405020304" pitchFamily="18" charset="0"/>
              </a:rPr>
              <a:t>11</a:t>
            </a:r>
            <a:r>
              <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Loyer fixé librement dont les sommes préfinancées sont déduites</a:t>
            </a:r>
          </a:p>
          <a:p>
            <a:pPr marL="0" indent="0">
              <a:buNone/>
            </a:pPr>
            <a:r>
              <a:rPr lang="fr-FR" i="1" dirty="0">
                <a:solidFill>
                  <a:schemeClr val="tx2"/>
                </a:solidFill>
                <a:latin typeface="Calibri" panose="020F0502020204030204" pitchFamily="34" charset="0"/>
                <a:ea typeface="Calibri" panose="020F0502020204030204" pitchFamily="34" charset="0"/>
                <a:cs typeface="Times New Roman" panose="02020603050405020304" pitchFamily="18" charset="0"/>
              </a:rPr>
              <a:t>Loyer du bénéficiaire également plafonné à 95 % du minimum de la grille (art 89 décret 15 mars 2018)</a:t>
            </a:r>
            <a:endPar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1089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1EFD4-C73B-B7DD-31CB-6749D83BB61F}"/>
              </a:ext>
            </a:extLst>
          </p:cNvPr>
          <p:cNvSpPr>
            <a:spLocks noGrp="1"/>
          </p:cNvSpPr>
          <p:nvPr>
            <p:ph type="title"/>
          </p:nvPr>
        </p:nvSpPr>
        <p:spPr>
          <a:xfrm>
            <a:off x="838200" y="843695"/>
            <a:ext cx="10515600" cy="829830"/>
          </a:xfrm>
        </p:spPr>
        <p:txBody>
          <a:bodyPr/>
          <a:lstStyle/>
          <a:p>
            <a:pPr algn="ctr"/>
            <a:r>
              <a:rPr lang="fr-FR" sz="3600" b="1" dirty="0"/>
              <a:t>EXECUTION DE L’ARTICLE 132 </a:t>
            </a:r>
            <a:r>
              <a:rPr lang="fr-FR" b="1" dirty="0"/>
              <a:t>C</a:t>
            </a:r>
            <a:r>
              <a:rPr lang="fr-FR" sz="3600" b="1" dirty="0"/>
              <a:t>WHD</a:t>
            </a:r>
            <a:endParaRPr lang="fr-FR" dirty="0"/>
          </a:p>
        </p:txBody>
      </p:sp>
      <p:sp>
        <p:nvSpPr>
          <p:cNvPr id="3" name="Espace réservé du contenu 2">
            <a:extLst>
              <a:ext uri="{FF2B5EF4-FFF2-40B4-BE49-F238E27FC236}">
                <a16:creationId xmlns:a16="http://schemas.microsoft.com/office/drawing/2014/main" id="{4A3E0A0A-8ACE-1721-1363-BE46D146B095}"/>
              </a:ext>
            </a:extLst>
          </p:cNvPr>
          <p:cNvSpPr>
            <a:spLocks noGrp="1"/>
          </p:cNvSpPr>
          <p:nvPr>
            <p:ph idx="1"/>
          </p:nvPr>
        </p:nvSpPr>
        <p:spPr>
          <a:xfrm>
            <a:off x="936029" y="1952223"/>
            <a:ext cx="10515600" cy="4062082"/>
          </a:xfrm>
        </p:spPr>
        <p:txBody>
          <a:bodyPr>
            <a:normAutofit lnSpcReduction="10000"/>
          </a:bodyPr>
          <a:lstStyle/>
          <a:p>
            <a:pPr marL="0" indent="0">
              <a:buNone/>
            </a:pPr>
            <a:r>
              <a:rPr lang="fr-FR"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AGW du 8 février 202</a:t>
            </a:r>
            <a:r>
              <a:rPr lang="fr-FR" b="1" i="1" dirty="0">
                <a:solidFill>
                  <a:schemeClr val="tx2"/>
                </a:solidFill>
                <a:latin typeface="Calibri" panose="020F0502020204030204" pitchFamily="34" charset="0"/>
                <a:ea typeface="Calibri" panose="020F0502020204030204" pitchFamily="34" charset="0"/>
                <a:cs typeface="Times New Roman" panose="02020603050405020304" pitchFamily="18" charset="0"/>
              </a:rPr>
              <a:t>4 prévoit les conditions de mise en location (remplacement de l’AGW du 25 février 1999)</a:t>
            </a:r>
          </a:p>
          <a:p>
            <a:pPr marL="0" indent="0">
              <a:buNone/>
            </a:pPr>
            <a:r>
              <a:rPr lang="fr-FR"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Chapitre III (art. 9 à 12) Mise en location de logement à rénover auprès d’une agence immobilière sociale ou d’une association de promotion du logement et qui nécessitent des travaux de rénovation ou d’adaptation </a:t>
            </a:r>
            <a:endPar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Art. </a:t>
            </a:r>
            <a:r>
              <a:rPr lang="fr-FR" i="1" dirty="0">
                <a:solidFill>
                  <a:schemeClr val="tx2"/>
                </a:solidFill>
                <a:latin typeface="Calibri" panose="020F0502020204030204" pitchFamily="34" charset="0"/>
                <a:ea typeface="Calibri" panose="020F0502020204030204" pitchFamily="34" charset="0"/>
                <a:cs typeface="Times New Roman" panose="02020603050405020304" pitchFamily="18" charset="0"/>
              </a:rPr>
              <a:t>12 :  durée est librement négociée, SLSP rembourse ce qui a été avancé en cas de résiliation.</a:t>
            </a:r>
          </a:p>
          <a:p>
            <a:pPr marL="0" indent="0">
              <a:buNone/>
            </a:pPr>
            <a:r>
              <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Art. 12 § 5 : possibilité d’attribuer le logement à l’occupant « dans le respect de la réglementation </a:t>
            </a:r>
            <a:r>
              <a:rPr lang="fr-FR"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wallonnerelative</a:t>
            </a:r>
            <a:r>
              <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aux conditions d’accès, de location ou d’occupation d’un logement géré ou construit par la SWL ou une SLSP.</a:t>
            </a:r>
          </a:p>
          <a:p>
            <a:pPr marL="0" indent="0">
              <a:buNone/>
            </a:pPr>
            <a:endParaRPr lang="fr-FR"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6171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6C9859-CAB1-5948-4B22-CDF8DE3B847A}"/>
              </a:ext>
            </a:extLst>
          </p:cNvPr>
          <p:cNvSpPr>
            <a:spLocks noGrp="1"/>
          </p:cNvSpPr>
          <p:nvPr>
            <p:ph type="ctrTitle"/>
          </p:nvPr>
        </p:nvSpPr>
        <p:spPr/>
        <p:txBody>
          <a:bodyPr/>
          <a:lstStyle/>
          <a:p>
            <a:r>
              <a:rPr lang="fr-BE" dirty="0"/>
              <a:t>TUTELLE ADMINISTRATIVE DE LA SWL</a:t>
            </a:r>
          </a:p>
        </p:txBody>
      </p:sp>
      <p:sp>
        <p:nvSpPr>
          <p:cNvPr id="3" name="Sous-titre 2">
            <a:extLst>
              <a:ext uri="{FF2B5EF4-FFF2-40B4-BE49-F238E27FC236}">
                <a16:creationId xmlns:a16="http://schemas.microsoft.com/office/drawing/2014/main" id="{EAF99A87-6982-F583-C099-C4F11605B8C9}"/>
              </a:ext>
            </a:extLst>
          </p:cNvPr>
          <p:cNvSpPr>
            <a:spLocks noGrp="1"/>
          </p:cNvSpPr>
          <p:nvPr>
            <p:ph type="subTitle" idx="1"/>
          </p:nvPr>
        </p:nvSpPr>
        <p:spPr/>
        <p:txBody>
          <a:bodyPr/>
          <a:lstStyle/>
          <a:p>
            <a:endParaRPr lang="fr-BE"/>
          </a:p>
        </p:txBody>
      </p:sp>
    </p:spTree>
    <p:extLst>
      <p:ext uri="{BB962C8B-B14F-4D97-AF65-F5344CB8AC3E}">
        <p14:creationId xmlns:p14="http://schemas.microsoft.com/office/powerpoint/2010/main" val="611162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131A54-8701-81C8-9537-951F68183106}"/>
              </a:ext>
            </a:extLst>
          </p:cNvPr>
          <p:cNvSpPr>
            <a:spLocks noGrp="1"/>
          </p:cNvSpPr>
          <p:nvPr>
            <p:ph type="title"/>
          </p:nvPr>
        </p:nvSpPr>
        <p:spPr>
          <a:xfrm>
            <a:off x="586596" y="2018132"/>
            <a:ext cx="3416061" cy="2812212"/>
          </a:xfrm>
        </p:spPr>
        <p:txBody>
          <a:bodyPr>
            <a:noAutofit/>
          </a:bodyPr>
          <a:lstStyle/>
          <a:p>
            <a:pPr algn="ctr"/>
            <a:r>
              <a:rPr lang="fr-FR" sz="3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La tutelle administrative de la SWL sur les décisions des SLSP en matière de marchés publics</a:t>
            </a:r>
            <a:endParaRPr lang="fr-FR" sz="3000" dirty="0">
              <a:solidFill>
                <a:schemeClr val="accent1"/>
              </a:solidFill>
            </a:endParaRPr>
          </a:p>
        </p:txBody>
      </p:sp>
      <p:sp>
        <p:nvSpPr>
          <p:cNvPr id="3" name="Espace réservé pour une image  2">
            <a:extLst>
              <a:ext uri="{FF2B5EF4-FFF2-40B4-BE49-F238E27FC236}">
                <a16:creationId xmlns:a16="http://schemas.microsoft.com/office/drawing/2014/main" id="{24BC3044-6AEC-C78E-D99C-BDF2148F2E32}"/>
              </a:ext>
            </a:extLst>
          </p:cNvPr>
          <p:cNvSpPr>
            <a:spLocks noGrp="1"/>
          </p:cNvSpPr>
          <p:nvPr>
            <p:ph type="pic" idx="1"/>
          </p:nvPr>
        </p:nvSpPr>
        <p:spPr>
          <a:xfrm>
            <a:off x="4364966" y="362309"/>
            <a:ext cx="7591245" cy="6107502"/>
          </a:xfrm>
        </p:spPr>
        <p:txBody>
          <a:bodyPr>
            <a:normAutofit/>
          </a:bodyPr>
          <a:lstStyle/>
          <a:p>
            <a:endParaRPr lang="fr-BE"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r>
              <a:rPr lang="fr-BE" sz="2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Art. 164 CWHD</a:t>
            </a:r>
          </a:p>
          <a:p>
            <a:pPr marL="800100" lvl="1" indent="-342900">
              <a:buFont typeface="Wingdings" panose="05000000000000000000" pitchFamily="2" charset="2"/>
              <a:buChar char="v"/>
            </a:pPr>
            <a:r>
              <a:rPr lang="fr-BE" sz="2400" dirty="0">
                <a:solidFill>
                  <a:schemeClr val="tx2"/>
                </a:solidFill>
                <a:latin typeface="Calibri" panose="020F0502020204030204" pitchFamily="34" charset="0"/>
                <a:ea typeface="Calibri" panose="020F0502020204030204" pitchFamily="34" charset="0"/>
                <a:cs typeface="Times New Roman" panose="02020603050405020304" pitchFamily="18" charset="0"/>
              </a:rPr>
              <a:t>Totalement remplacé</a:t>
            </a:r>
          </a:p>
          <a:p>
            <a:pPr marL="800100" lvl="1" indent="-342900">
              <a:buFont typeface="Wingdings" panose="05000000000000000000" pitchFamily="2" charset="2"/>
              <a:buChar char="v"/>
            </a:pPr>
            <a:r>
              <a:rPr lang="fr-BE" sz="2400" dirty="0">
                <a:solidFill>
                  <a:schemeClr val="tx2"/>
                </a:solidFill>
                <a:latin typeface="Calibri" panose="020F0502020204030204" pitchFamily="34" charset="0"/>
                <a:ea typeface="Calibri" panose="020F0502020204030204" pitchFamily="34" charset="0"/>
                <a:cs typeface="Times New Roman" panose="02020603050405020304" pitchFamily="18" charset="0"/>
              </a:rPr>
              <a:t>C</a:t>
            </a:r>
            <a:r>
              <a:rPr lang="fr-BE"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larification et </a:t>
            </a:r>
            <a:r>
              <a:rPr lang="fr-BE" sz="2400" dirty="0">
                <a:solidFill>
                  <a:schemeClr val="tx2"/>
                </a:solidFill>
                <a:latin typeface="Calibri" panose="020F0502020204030204" pitchFamily="34" charset="0"/>
                <a:ea typeface="Calibri" panose="020F0502020204030204" pitchFamily="34" charset="0"/>
                <a:cs typeface="Times New Roman" panose="02020603050405020304" pitchFamily="18" charset="0"/>
              </a:rPr>
              <a:t>o</a:t>
            </a:r>
            <a:r>
              <a:rPr lang="fr-BE"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rganisation l’exercice de la tutelle </a:t>
            </a:r>
          </a:p>
          <a:p>
            <a:pPr marL="800100" lvl="1" indent="-342900">
              <a:buFont typeface="Wingdings" panose="05000000000000000000" pitchFamily="2" charset="2"/>
              <a:buChar char="v"/>
            </a:pPr>
            <a:r>
              <a:rPr lang="fr-BE"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Suivi étapes de passation et d’exécution des marchés publics </a:t>
            </a:r>
          </a:p>
          <a:p>
            <a:pPr marL="800100" lvl="1" indent="-342900">
              <a:buFont typeface="Wingdings" panose="05000000000000000000" pitchFamily="2" charset="2"/>
              <a:buChar char="v"/>
            </a:pPr>
            <a:r>
              <a:rPr lang="fr-BE"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Chronologie des opérations</a:t>
            </a:r>
          </a:p>
          <a:p>
            <a:pPr marL="1200150" lvl="2" indent="-285750">
              <a:buFont typeface="Courier New" panose="02070309020205020404" pitchFamily="49" charset="0"/>
              <a:buChar char="o"/>
            </a:pPr>
            <a:r>
              <a:rPr lang="fr-BE" sz="2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avant-projet architectural</a:t>
            </a:r>
          </a:p>
          <a:p>
            <a:pPr marL="1200150" lvl="2" indent="-285750">
              <a:buFont typeface="Courier New" panose="02070309020205020404" pitchFamily="49" charset="0"/>
              <a:buChar char="o"/>
            </a:pPr>
            <a:r>
              <a:rPr lang="fr-BE" sz="2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choix du mode de passation</a:t>
            </a:r>
          </a:p>
          <a:p>
            <a:pPr marL="1200150" lvl="2" indent="-285750">
              <a:buFont typeface="Courier New" panose="02070309020205020404" pitchFamily="49" charset="0"/>
              <a:buChar char="o"/>
            </a:pPr>
            <a:r>
              <a:rPr lang="fr-BE" sz="2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attribution</a:t>
            </a:r>
          </a:p>
          <a:p>
            <a:pPr marL="1200150" lvl="2" indent="-285750">
              <a:buFont typeface="Courier New" panose="02070309020205020404" pitchFamily="49" charset="0"/>
              <a:buChar char="o"/>
            </a:pPr>
            <a:r>
              <a:rPr lang="fr-BE" sz="2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contrôle des opérations financières</a:t>
            </a:r>
            <a:endParaRPr lang="fr-BE" sz="2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v"/>
            </a:pPr>
            <a:r>
              <a:rPr lang="fr-BE"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Distinction en fonction du financement</a:t>
            </a:r>
            <a:endParaRPr lang="fr-FR" sz="2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v"/>
            </a:pPr>
            <a:r>
              <a:rPr lang="fr-BE" sz="2400" dirty="0">
                <a:solidFill>
                  <a:schemeClr val="tx2"/>
                </a:solidFill>
                <a:latin typeface="Calibri" panose="020F0502020204030204" pitchFamily="34" charset="0"/>
                <a:ea typeface="Calibri" panose="020F0502020204030204" pitchFamily="34" charset="0"/>
                <a:cs typeface="Times New Roman" panose="02020603050405020304" pitchFamily="18" charset="0"/>
              </a:rPr>
              <a:t>Création et adhésion aux centrales d’achats</a:t>
            </a:r>
          </a:p>
          <a:p>
            <a:r>
              <a:rPr lang="fr-FR" b="1" dirty="0"/>
              <a:t>Art. 94 §3 et 4 CWHD</a:t>
            </a:r>
          </a:p>
        </p:txBody>
      </p:sp>
    </p:spTree>
    <p:extLst>
      <p:ext uri="{BB962C8B-B14F-4D97-AF65-F5344CB8AC3E}">
        <p14:creationId xmlns:p14="http://schemas.microsoft.com/office/powerpoint/2010/main" val="61560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8C4D8-3F01-97EA-180F-232BE69689F3}"/>
              </a:ext>
            </a:extLst>
          </p:cNvPr>
          <p:cNvSpPr>
            <a:spLocks noGrp="1"/>
          </p:cNvSpPr>
          <p:nvPr>
            <p:ph type="title"/>
          </p:nvPr>
        </p:nvSpPr>
        <p:spPr>
          <a:xfrm>
            <a:off x="838200" y="843695"/>
            <a:ext cx="10515600" cy="1036863"/>
          </a:xfrm>
        </p:spPr>
        <p:txBody>
          <a:bodyPr>
            <a:normAutofit/>
          </a:bodyPr>
          <a:lstStyle/>
          <a:p>
            <a:pPr algn="ctr"/>
            <a:r>
              <a:rPr lang="fr-BE" sz="3100" u="sng" dirty="0">
                <a:effectLst/>
                <a:latin typeface="Calibri" panose="020F0502020204030204" pitchFamily="34" charset="0"/>
                <a:ea typeface="Calibri" panose="020F0502020204030204" pitchFamily="34" charset="0"/>
                <a:cs typeface="Times New Roman" panose="02020603050405020304" pitchFamily="18" charset="0"/>
              </a:rPr>
              <a:t>164 §1</a:t>
            </a:r>
            <a:r>
              <a:rPr lang="fr-BE" sz="3100" u="sng" baseline="30000" dirty="0">
                <a:effectLst/>
                <a:latin typeface="Calibri" panose="020F0502020204030204" pitchFamily="34" charset="0"/>
                <a:ea typeface="Calibri" panose="020F0502020204030204" pitchFamily="34" charset="0"/>
                <a:cs typeface="Times New Roman" panose="02020603050405020304" pitchFamily="18" charset="0"/>
              </a:rPr>
              <a:t>ER </a:t>
            </a:r>
            <a:r>
              <a:rPr lang="fr-BE" sz="3100" dirty="0">
                <a:effectLst/>
                <a:latin typeface="Calibri" panose="020F0502020204030204" pitchFamily="34" charset="0"/>
                <a:ea typeface="Calibri" panose="020F0502020204030204" pitchFamily="34" charset="0"/>
                <a:cs typeface="Times New Roman" panose="02020603050405020304" pitchFamily="18" charset="0"/>
              </a:rPr>
              <a:t>: </a:t>
            </a:r>
            <a:r>
              <a:rPr lang="fr-BE" sz="3100" b="1" dirty="0">
                <a:effectLst/>
                <a:latin typeface="Calibri" panose="020F0502020204030204" pitchFamily="34" charset="0"/>
                <a:ea typeface="Calibri" panose="020F0502020204030204" pitchFamily="34" charset="0"/>
                <a:cs typeface="Times New Roman" panose="02020603050405020304" pitchFamily="18" charset="0"/>
              </a:rPr>
              <a:t>Tutelle d’approbation (passation) </a:t>
            </a:r>
            <a:endParaRPr lang="fr-FR" sz="3100" dirty="0"/>
          </a:p>
        </p:txBody>
      </p:sp>
      <p:sp>
        <p:nvSpPr>
          <p:cNvPr id="3" name="Espace réservé du contenu 2">
            <a:extLst>
              <a:ext uri="{FF2B5EF4-FFF2-40B4-BE49-F238E27FC236}">
                <a16:creationId xmlns:a16="http://schemas.microsoft.com/office/drawing/2014/main" id="{9B6CD13E-AB1B-66D4-8C5F-9349EA4C9D00}"/>
              </a:ext>
            </a:extLst>
          </p:cNvPr>
          <p:cNvSpPr>
            <a:spLocks noGrp="1"/>
          </p:cNvSpPr>
          <p:nvPr>
            <p:ph idx="1"/>
          </p:nvPr>
        </p:nvSpPr>
        <p:spPr/>
        <p:txBody>
          <a:bodyPr/>
          <a:lstStyle/>
          <a:p>
            <a:pPr marL="342900" lvl="0" indent="-342900" algn="just">
              <a:buFont typeface="Calibri" panose="020F0502020204030204" pitchFamily="34" charset="0"/>
              <a:buChar char="-"/>
            </a:pPr>
            <a:r>
              <a:rPr lang="fr-BE" sz="2400" dirty="0">
                <a:effectLst/>
                <a:latin typeface="Calibri" panose="020F0502020204030204" pitchFamily="34" charset="0"/>
                <a:ea typeface="Calibri" panose="020F0502020204030204" pitchFamily="34" charset="0"/>
                <a:cs typeface="Times New Roman" panose="02020603050405020304" pitchFamily="18" charset="0"/>
              </a:rPr>
              <a:t>Plus contraignant – prévient les illégalités - pas d’exécution sans approbation ou délai expiré</a:t>
            </a:r>
          </a:p>
          <a:p>
            <a:pPr marL="342900" lvl="0" indent="-342900" algn="just">
              <a:buFont typeface="Calibri" panose="020F0502020204030204" pitchFamily="34" charset="0"/>
              <a:buChar char="-"/>
            </a:pPr>
            <a:r>
              <a:rPr lang="fr-BE" sz="2400" dirty="0">
                <a:effectLst/>
                <a:latin typeface="Calibri" panose="020F0502020204030204" pitchFamily="34" charset="0"/>
                <a:ea typeface="Calibri" panose="020F0502020204030204" pitchFamily="34" charset="0"/>
                <a:cs typeface="Times New Roman" panose="02020603050405020304" pitchFamily="18" charset="0"/>
              </a:rPr>
              <a:t>Concerne:</a:t>
            </a:r>
          </a:p>
          <a:p>
            <a:pPr lvl="1" algn="just">
              <a:buFont typeface="Courier New" panose="02070309020205020404" pitchFamily="49" charset="0"/>
              <a:buChar char="o"/>
            </a:pPr>
            <a:r>
              <a:rPr lang="fr-BE" sz="2000" u="sng" dirty="0">
                <a:effectLst/>
                <a:latin typeface="Calibri" panose="020F0502020204030204" pitchFamily="34" charset="0"/>
                <a:ea typeface="Calibri" panose="020F0502020204030204" pitchFamily="34" charset="0"/>
                <a:cs typeface="Times New Roman" panose="02020603050405020304" pitchFamily="18" charset="0"/>
              </a:rPr>
              <a:t>L’avant-projet urbanistique et architectural</a:t>
            </a:r>
            <a:r>
              <a:rPr lang="fr-BE" sz="2000" dirty="0">
                <a:effectLst/>
                <a:latin typeface="Calibri" panose="020F0502020204030204" pitchFamily="34" charset="0"/>
                <a:ea typeface="Calibri" panose="020F0502020204030204" pitchFamily="34" charset="0"/>
                <a:cs typeface="Times New Roman" panose="02020603050405020304" pitchFamily="18" charset="0"/>
              </a:rPr>
              <a:t> relatif à la création des logements, bâtiments et équipements de logements </a:t>
            </a:r>
            <a:r>
              <a:rPr lang="fr-BE"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faisant l'objet d'un financement par subside ou avance remboursable </a:t>
            </a:r>
            <a:r>
              <a:rPr lang="fr-BE" sz="2000" dirty="0">
                <a:effectLst/>
                <a:latin typeface="Calibri" panose="020F0502020204030204" pitchFamily="34" charset="0"/>
                <a:ea typeface="Calibri" panose="020F0502020204030204" pitchFamily="34"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buFont typeface="Courier New" panose="02070309020205020404" pitchFamily="49" charset="0"/>
              <a:buChar char="o"/>
            </a:pPr>
            <a:r>
              <a:rPr lang="fr-BE" sz="2000" dirty="0">
                <a:effectLst/>
                <a:latin typeface="Calibri" panose="020F0502020204030204" pitchFamily="34" charset="0"/>
                <a:ea typeface="Calibri" panose="020F0502020204030204" pitchFamily="34" charset="0"/>
                <a:cs typeface="Times New Roman" panose="02020603050405020304" pitchFamily="18" charset="0"/>
              </a:rPr>
              <a:t>Les </a:t>
            </a:r>
            <a:r>
              <a:rPr lang="fr-BE" sz="2000" u="sng" dirty="0">
                <a:effectLst/>
                <a:latin typeface="Calibri" panose="020F0502020204030204" pitchFamily="34" charset="0"/>
                <a:ea typeface="Calibri" panose="020F0502020204030204" pitchFamily="34" charset="0"/>
                <a:cs typeface="Times New Roman" panose="02020603050405020304" pitchFamily="18" charset="0"/>
              </a:rPr>
              <a:t>décisions d’attribution de MP Travaux </a:t>
            </a:r>
            <a:r>
              <a:rPr lang="fr-BE"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faisant l’objet d’un financement par subside ou avance remboursable </a:t>
            </a:r>
            <a:r>
              <a:rPr lang="fr-BE" sz="2000" dirty="0">
                <a:effectLst/>
                <a:latin typeface="Calibri" panose="020F0502020204030204" pitchFamily="34" charset="0"/>
                <a:ea typeface="Calibri" panose="020F0502020204030204" pitchFamily="34" charset="0"/>
                <a:cs typeface="Times New Roman" panose="02020603050405020304" pitchFamily="18" charset="0"/>
              </a:rPr>
              <a:t>&gt; 143.000 € HTVA </a:t>
            </a:r>
            <a:r>
              <a:rPr lang="fr-BE"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(avant tutelle suspension et annulation)</a:t>
            </a:r>
            <a:endParaRPr lang="fr-F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3557675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8C4D8-3F01-97EA-180F-232BE69689F3}"/>
              </a:ext>
            </a:extLst>
          </p:cNvPr>
          <p:cNvSpPr>
            <a:spLocks noGrp="1"/>
          </p:cNvSpPr>
          <p:nvPr>
            <p:ph type="title"/>
          </p:nvPr>
        </p:nvSpPr>
        <p:spPr>
          <a:xfrm>
            <a:off x="838200" y="843695"/>
            <a:ext cx="10515600" cy="1036863"/>
          </a:xfrm>
        </p:spPr>
        <p:txBody>
          <a:bodyPr>
            <a:normAutofit/>
          </a:bodyPr>
          <a:lstStyle/>
          <a:p>
            <a:pPr algn="ctr"/>
            <a:r>
              <a:rPr lang="fr-BE" sz="3100" u="sng" dirty="0">
                <a:effectLst/>
                <a:latin typeface="Calibri" panose="020F0502020204030204" pitchFamily="34" charset="0"/>
                <a:ea typeface="Calibri" panose="020F0502020204030204" pitchFamily="34" charset="0"/>
                <a:cs typeface="Times New Roman" panose="02020603050405020304" pitchFamily="18" charset="0"/>
              </a:rPr>
              <a:t>94 §3</a:t>
            </a:r>
            <a:r>
              <a:rPr lang="fr-BE" sz="3100" u="sng"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fr-BE" sz="3100" dirty="0">
                <a:effectLst/>
                <a:latin typeface="Calibri" panose="020F0502020204030204" pitchFamily="34" charset="0"/>
                <a:ea typeface="Calibri" panose="020F0502020204030204" pitchFamily="34" charset="0"/>
                <a:cs typeface="Times New Roman" panose="02020603050405020304" pitchFamily="18" charset="0"/>
              </a:rPr>
              <a:t>: </a:t>
            </a:r>
            <a:r>
              <a:rPr lang="fr-BE" sz="3100" b="1" dirty="0">
                <a:effectLst/>
                <a:latin typeface="Calibri" panose="020F0502020204030204" pitchFamily="34" charset="0"/>
                <a:ea typeface="Calibri" panose="020F0502020204030204" pitchFamily="34" charset="0"/>
                <a:cs typeface="Times New Roman" panose="02020603050405020304" pitchFamily="18" charset="0"/>
              </a:rPr>
              <a:t>Tutelle d’approbation (</a:t>
            </a:r>
            <a:r>
              <a:rPr lang="fr-BE" sz="3100" b="1" dirty="0" err="1">
                <a:effectLst/>
                <a:latin typeface="Calibri" panose="020F0502020204030204" pitchFamily="34" charset="0"/>
                <a:ea typeface="Calibri" panose="020F0502020204030204" pitchFamily="34" charset="0"/>
                <a:cs typeface="Times New Roman" panose="02020603050405020304" pitchFamily="18" charset="0"/>
              </a:rPr>
              <a:t>pROJETS</a:t>
            </a:r>
            <a:r>
              <a:rPr lang="fr-BE" sz="3100" b="1" dirty="0">
                <a:effectLst/>
                <a:latin typeface="Calibri" panose="020F0502020204030204" pitchFamily="34" charset="0"/>
                <a:ea typeface="Calibri" panose="020F0502020204030204" pitchFamily="34" charset="0"/>
                <a:cs typeface="Times New Roman" panose="02020603050405020304" pitchFamily="18" charset="0"/>
              </a:rPr>
              <a:t> DE MIXITE SOCIALE) </a:t>
            </a:r>
            <a:endParaRPr lang="fr-FR" sz="3100" dirty="0"/>
          </a:p>
        </p:txBody>
      </p:sp>
      <p:sp>
        <p:nvSpPr>
          <p:cNvPr id="3" name="Espace réservé du contenu 2">
            <a:extLst>
              <a:ext uri="{FF2B5EF4-FFF2-40B4-BE49-F238E27FC236}">
                <a16:creationId xmlns:a16="http://schemas.microsoft.com/office/drawing/2014/main" id="{9B6CD13E-AB1B-66D4-8C5F-9349EA4C9D00}"/>
              </a:ext>
            </a:extLst>
          </p:cNvPr>
          <p:cNvSpPr>
            <a:spLocks noGrp="1"/>
          </p:cNvSpPr>
          <p:nvPr>
            <p:ph idx="1"/>
          </p:nvPr>
        </p:nvSpPr>
        <p:spPr/>
        <p:txBody>
          <a:bodyPr>
            <a:normAutofit lnSpcReduction="10000"/>
          </a:bodyPr>
          <a:lstStyle/>
          <a:p>
            <a:pPr marL="342900" lvl="0" indent="-342900" algn="just">
              <a:buFont typeface="Calibri" panose="020F0502020204030204" pitchFamily="34" charset="0"/>
              <a:buChar char="-"/>
            </a:pPr>
            <a:r>
              <a:rPr lang="fr-BE" sz="2400" dirty="0">
                <a:effectLst/>
                <a:latin typeface="Calibri" panose="020F0502020204030204" pitchFamily="34" charset="0"/>
                <a:ea typeface="Calibri" panose="020F0502020204030204" pitchFamily="34" charset="0"/>
                <a:cs typeface="Times New Roman" panose="02020603050405020304" pitchFamily="18" charset="0"/>
              </a:rPr>
              <a:t>Concerne:</a:t>
            </a:r>
          </a:p>
          <a:p>
            <a:pPr lvl="1" algn="just">
              <a:buFont typeface="Courier New" panose="02070309020205020404" pitchFamily="49" charset="0"/>
              <a:buChar char="o"/>
            </a:pPr>
            <a:r>
              <a:rPr lang="fr-BE" sz="2000" dirty="0">
                <a:latin typeface="Calibri" panose="020F0502020204030204" pitchFamily="34" charset="0"/>
                <a:ea typeface="Calibri" panose="020F0502020204030204" pitchFamily="34" charset="0"/>
                <a:cs typeface="Times New Roman" panose="02020603050405020304" pitchFamily="18" charset="0"/>
              </a:rPr>
              <a:t>Mise en œuvre d’un projet de mixité sociale</a:t>
            </a:r>
          </a:p>
          <a:p>
            <a:pPr lvl="1" algn="just">
              <a:buFont typeface="Courier New" panose="02070309020205020404" pitchFamily="49" charset="0"/>
              <a:buChar char="o"/>
            </a:pPr>
            <a:r>
              <a:rPr lang="fr-BE" sz="2000" dirty="0">
                <a:latin typeface="Calibri" panose="020F0502020204030204" pitchFamily="34" charset="0"/>
                <a:ea typeface="Calibri" panose="020F0502020204030204" pitchFamily="34" charset="0"/>
                <a:cs typeface="Times New Roman" panose="02020603050405020304" pitchFamily="18" charset="0"/>
              </a:rPr>
              <a:t>Envoi d’un plan de projet par SLSP à SWL</a:t>
            </a:r>
          </a:p>
          <a:p>
            <a:pPr lvl="3" algn="just">
              <a:buFont typeface="Wingdings" panose="05000000000000000000" pitchFamily="2" charset="2"/>
              <a:buChar char="v"/>
            </a:pPr>
            <a:r>
              <a:rPr lang="fr-BE" sz="1400" dirty="0">
                <a:latin typeface="Calibri" panose="020F0502020204030204" pitchFamily="34" charset="0"/>
                <a:ea typeface="Calibri" panose="020F0502020204030204" pitchFamily="34" charset="0"/>
                <a:cs typeface="Times New Roman" panose="02020603050405020304" pitchFamily="18" charset="0"/>
              </a:rPr>
              <a:t>Implantation et justification caractère approprié pour mixité et cohésion sociales</a:t>
            </a:r>
          </a:p>
          <a:p>
            <a:pPr lvl="3" algn="just">
              <a:buFont typeface="Wingdings" panose="05000000000000000000" pitchFamily="2" charset="2"/>
              <a:buChar char="v"/>
            </a:pPr>
            <a:r>
              <a:rPr lang="fr-BE" sz="1400" dirty="0">
                <a:latin typeface="Calibri" panose="020F0502020204030204" pitchFamily="34" charset="0"/>
                <a:ea typeface="Calibri" panose="020F0502020204030204" pitchFamily="34" charset="0"/>
                <a:cs typeface="Times New Roman" panose="02020603050405020304" pitchFamily="18" charset="0"/>
              </a:rPr>
              <a:t>Avant-projet urbanistique et architectural</a:t>
            </a:r>
          </a:p>
          <a:p>
            <a:pPr lvl="3" algn="just">
              <a:buFont typeface="Wingdings" panose="05000000000000000000" pitchFamily="2" charset="2"/>
              <a:buChar char="v"/>
            </a:pPr>
            <a:r>
              <a:rPr lang="fr-BE" sz="1400" dirty="0">
                <a:latin typeface="Calibri" panose="020F0502020204030204" pitchFamily="34" charset="0"/>
                <a:ea typeface="Calibri" panose="020F0502020204030204" pitchFamily="34" charset="0"/>
                <a:cs typeface="Times New Roman" panose="02020603050405020304" pitchFamily="18" charset="0"/>
              </a:rPr>
              <a:t>Plan financier avec coûts et revenus estimés</a:t>
            </a:r>
          </a:p>
          <a:p>
            <a:pPr lvl="3" algn="just">
              <a:buFont typeface="Wingdings" panose="05000000000000000000" pitchFamily="2" charset="2"/>
              <a:buChar char="v"/>
            </a:pPr>
            <a:r>
              <a:rPr lang="fr-BE" sz="1400" dirty="0">
                <a:latin typeface="Calibri" panose="020F0502020204030204" pitchFamily="34" charset="0"/>
                <a:ea typeface="Calibri" panose="020F0502020204030204" pitchFamily="34" charset="0"/>
                <a:cs typeface="Times New Roman" panose="02020603050405020304" pitchFamily="18" charset="0"/>
              </a:rPr>
              <a:t>Conditions d’attribution des logements à la vente / location</a:t>
            </a:r>
          </a:p>
          <a:p>
            <a:pPr lvl="3" algn="just">
              <a:buFont typeface="Wingdings" panose="05000000000000000000" pitchFamily="2" charset="2"/>
              <a:buChar char="v"/>
            </a:pPr>
            <a:r>
              <a:rPr lang="fr-BE" sz="1400" dirty="0">
                <a:latin typeface="Calibri" panose="020F0502020204030204" pitchFamily="34" charset="0"/>
                <a:ea typeface="Calibri" panose="020F0502020204030204" pitchFamily="34" charset="0"/>
                <a:cs typeface="Times New Roman" panose="02020603050405020304" pitchFamily="18" charset="0"/>
              </a:rPr>
              <a:t>Modalités et procédures concrètes et égalitaires de location / vente des logements</a:t>
            </a:r>
          </a:p>
          <a:p>
            <a:pPr lvl="1" algn="just">
              <a:buFont typeface="Courier New" panose="02070309020205020404" pitchFamily="49" charset="0"/>
              <a:buChar char="o"/>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buFont typeface="Courier New" panose="02070309020205020404" pitchFamily="49" charset="0"/>
              <a:buChar char="o"/>
            </a:pPr>
            <a:r>
              <a:rPr lang="fr-BE" sz="2000" dirty="0">
                <a:effectLst/>
                <a:latin typeface="Calibri" panose="020F0502020204030204" pitchFamily="34" charset="0"/>
                <a:ea typeface="Calibri" panose="020F0502020204030204" pitchFamily="34" charset="0"/>
                <a:cs typeface="Times New Roman" panose="02020603050405020304" pitchFamily="18" charset="0"/>
              </a:rPr>
              <a:t>Délai de 30 jours (sauf demande de complément d’infos + 30 jours)</a:t>
            </a:r>
          </a:p>
          <a:p>
            <a:pPr lvl="1" algn="just">
              <a:buFont typeface="Courier New" panose="02070309020205020404" pitchFamily="49" charset="0"/>
              <a:buChar char="o"/>
            </a:pPr>
            <a:r>
              <a:rPr lang="fr-BE" sz="2000" dirty="0">
                <a:latin typeface="Calibri" panose="020F0502020204030204" pitchFamily="34" charset="0"/>
                <a:ea typeface="Calibri" panose="020F0502020204030204" pitchFamily="34" charset="0"/>
                <a:cs typeface="Times New Roman" panose="02020603050405020304" pitchFamily="18" charset="0"/>
              </a:rPr>
              <a:t>A défaut de décision, approbation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2027035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8C4D8-3F01-97EA-180F-232BE69689F3}"/>
              </a:ext>
            </a:extLst>
          </p:cNvPr>
          <p:cNvSpPr>
            <a:spLocks noGrp="1"/>
          </p:cNvSpPr>
          <p:nvPr>
            <p:ph type="title"/>
          </p:nvPr>
        </p:nvSpPr>
        <p:spPr>
          <a:xfrm>
            <a:off x="838200" y="843695"/>
            <a:ext cx="10515600" cy="1036863"/>
          </a:xfrm>
        </p:spPr>
        <p:txBody>
          <a:bodyPr>
            <a:normAutofit/>
          </a:bodyPr>
          <a:lstStyle/>
          <a:p>
            <a:pPr algn="ctr"/>
            <a:r>
              <a:rPr lang="fr-BE" sz="3100" u="sng" dirty="0">
                <a:effectLst/>
                <a:latin typeface="Calibri" panose="020F0502020204030204" pitchFamily="34" charset="0"/>
                <a:ea typeface="Calibri" panose="020F0502020204030204" pitchFamily="34" charset="0"/>
                <a:cs typeface="Times New Roman" panose="02020603050405020304" pitchFamily="18" charset="0"/>
              </a:rPr>
              <a:t>94 §4</a:t>
            </a:r>
            <a:r>
              <a:rPr lang="fr-BE" sz="3100" u="sng"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fr-BE" sz="3100" dirty="0">
                <a:effectLst/>
                <a:latin typeface="Calibri" panose="020F0502020204030204" pitchFamily="34" charset="0"/>
                <a:ea typeface="Calibri" panose="020F0502020204030204" pitchFamily="34" charset="0"/>
                <a:cs typeface="Times New Roman" panose="02020603050405020304" pitchFamily="18" charset="0"/>
              </a:rPr>
              <a:t>: </a:t>
            </a:r>
            <a:r>
              <a:rPr lang="fr-BE" sz="3100" b="1" dirty="0">
                <a:effectLst/>
                <a:latin typeface="Calibri" panose="020F0502020204030204" pitchFamily="34" charset="0"/>
                <a:ea typeface="Calibri" panose="020F0502020204030204" pitchFamily="34" charset="0"/>
                <a:cs typeface="Times New Roman" panose="02020603050405020304" pitchFamily="18" charset="0"/>
              </a:rPr>
              <a:t>Tutelle d’approbation (PROJETS MIXTES) </a:t>
            </a:r>
            <a:endParaRPr lang="fr-FR" sz="3100" dirty="0"/>
          </a:p>
        </p:txBody>
      </p:sp>
      <p:sp>
        <p:nvSpPr>
          <p:cNvPr id="3" name="Espace réservé du contenu 2">
            <a:extLst>
              <a:ext uri="{FF2B5EF4-FFF2-40B4-BE49-F238E27FC236}">
                <a16:creationId xmlns:a16="http://schemas.microsoft.com/office/drawing/2014/main" id="{9B6CD13E-AB1B-66D4-8C5F-9349EA4C9D00}"/>
              </a:ext>
            </a:extLst>
          </p:cNvPr>
          <p:cNvSpPr>
            <a:spLocks noGrp="1"/>
          </p:cNvSpPr>
          <p:nvPr>
            <p:ph idx="1"/>
          </p:nvPr>
        </p:nvSpPr>
        <p:spPr/>
        <p:txBody>
          <a:bodyPr>
            <a:normAutofit lnSpcReduction="10000"/>
          </a:bodyPr>
          <a:lstStyle/>
          <a:p>
            <a:pPr marL="342900" lvl="0" indent="-342900" algn="just">
              <a:buFont typeface="Calibri" panose="020F0502020204030204" pitchFamily="34" charset="0"/>
              <a:buChar char="-"/>
            </a:pPr>
            <a:r>
              <a:rPr lang="fr-BE" sz="2400" dirty="0">
                <a:effectLst/>
                <a:latin typeface="Calibri" panose="020F0502020204030204" pitchFamily="34" charset="0"/>
                <a:ea typeface="Calibri" panose="020F0502020204030204" pitchFamily="34" charset="0"/>
                <a:cs typeface="Times New Roman" panose="02020603050405020304" pitchFamily="18" charset="0"/>
              </a:rPr>
              <a:t>Concerne:</a:t>
            </a:r>
          </a:p>
          <a:p>
            <a:pPr lvl="1" algn="just">
              <a:buFont typeface="Courier New" panose="02070309020205020404" pitchFamily="49" charset="0"/>
              <a:buChar char="o"/>
            </a:pPr>
            <a:r>
              <a:rPr lang="fr-BE" sz="2000" dirty="0">
                <a:latin typeface="Calibri" panose="020F0502020204030204" pitchFamily="34" charset="0"/>
                <a:ea typeface="Calibri" panose="020F0502020204030204" pitchFamily="34" charset="0"/>
                <a:cs typeface="Times New Roman" panose="02020603050405020304" pitchFamily="18" charset="0"/>
              </a:rPr>
              <a:t>Ensemble de logements « mixtes » (minorité de logements « libres »)</a:t>
            </a:r>
          </a:p>
          <a:p>
            <a:pPr lvl="1" algn="just">
              <a:buFont typeface="Courier New" panose="02070309020205020404" pitchFamily="49" charset="0"/>
              <a:buChar char="o"/>
            </a:pPr>
            <a:r>
              <a:rPr lang="fr-BE" sz="2000" dirty="0">
                <a:latin typeface="Calibri" panose="020F0502020204030204" pitchFamily="34" charset="0"/>
                <a:ea typeface="Calibri" panose="020F0502020204030204" pitchFamily="34" charset="0"/>
                <a:cs typeface="Times New Roman" panose="02020603050405020304" pitchFamily="18" charset="0"/>
              </a:rPr>
              <a:t>Envoi du projet par SLSP à SWL</a:t>
            </a:r>
          </a:p>
          <a:p>
            <a:pPr lvl="3" algn="just">
              <a:buFont typeface="Wingdings" panose="05000000000000000000" pitchFamily="2" charset="2"/>
              <a:buChar char="v"/>
            </a:pPr>
            <a:r>
              <a:rPr lang="fr-BE" sz="1400" dirty="0">
                <a:latin typeface="Calibri" panose="020F0502020204030204" pitchFamily="34" charset="0"/>
                <a:ea typeface="Calibri" panose="020F0502020204030204" pitchFamily="34" charset="0"/>
                <a:cs typeface="Times New Roman" panose="02020603050405020304" pitchFamily="18" charset="0"/>
              </a:rPr>
              <a:t>Avant-projet urbanistique et architectural</a:t>
            </a:r>
          </a:p>
          <a:p>
            <a:pPr lvl="3" algn="just">
              <a:buFont typeface="Wingdings" panose="05000000000000000000" pitchFamily="2" charset="2"/>
              <a:buChar char="v"/>
            </a:pPr>
            <a:r>
              <a:rPr lang="fr-BE" sz="1400" dirty="0">
                <a:latin typeface="Calibri" panose="020F0502020204030204" pitchFamily="34" charset="0"/>
                <a:ea typeface="Calibri" panose="020F0502020204030204" pitchFamily="34" charset="0"/>
                <a:cs typeface="Times New Roman" panose="02020603050405020304" pitchFamily="18" charset="0"/>
              </a:rPr>
              <a:t>Plan financier avec coûts et revenus estimés</a:t>
            </a:r>
          </a:p>
          <a:p>
            <a:pPr lvl="3" algn="just">
              <a:buFont typeface="Wingdings" panose="05000000000000000000" pitchFamily="2" charset="2"/>
              <a:buChar char="v"/>
            </a:pPr>
            <a:r>
              <a:rPr lang="fr-BE" sz="1400" dirty="0">
                <a:latin typeface="Calibri" panose="020F0502020204030204" pitchFamily="34" charset="0"/>
                <a:ea typeface="Calibri" panose="020F0502020204030204" pitchFamily="34" charset="0"/>
                <a:cs typeface="Times New Roman" panose="02020603050405020304" pitchFamily="18" charset="0"/>
              </a:rPr>
              <a:t>Identification logements non-sociaux</a:t>
            </a:r>
          </a:p>
          <a:p>
            <a:pPr lvl="3" algn="just">
              <a:buFont typeface="Wingdings" panose="05000000000000000000" pitchFamily="2" charset="2"/>
              <a:buChar char="v"/>
            </a:pPr>
            <a:r>
              <a:rPr lang="fr-BE" sz="1400" dirty="0">
                <a:latin typeface="Calibri" panose="020F0502020204030204" pitchFamily="34" charset="0"/>
                <a:ea typeface="Calibri" panose="020F0502020204030204" pitchFamily="34" charset="0"/>
                <a:cs typeface="Times New Roman" panose="02020603050405020304" pitchFamily="18" charset="0"/>
              </a:rPr>
              <a:t>Conditions d’attribution des logements à la vente / location</a:t>
            </a:r>
          </a:p>
          <a:p>
            <a:pPr lvl="3" algn="just">
              <a:buFont typeface="Wingdings" panose="05000000000000000000" pitchFamily="2" charset="2"/>
              <a:buChar char="v"/>
            </a:pPr>
            <a:r>
              <a:rPr lang="fr-BE" sz="1400" dirty="0">
                <a:latin typeface="Calibri" panose="020F0502020204030204" pitchFamily="34" charset="0"/>
                <a:ea typeface="Calibri" panose="020F0502020204030204" pitchFamily="34" charset="0"/>
                <a:cs typeface="Times New Roman" panose="02020603050405020304" pitchFamily="18" charset="0"/>
              </a:rPr>
              <a:t>Modalités et procédures concrètes et égalitaires de location / vente des logements</a:t>
            </a:r>
          </a:p>
          <a:p>
            <a:pPr lvl="1" algn="just">
              <a:buFont typeface="Courier New" panose="02070309020205020404" pitchFamily="49" charset="0"/>
              <a:buChar char="o"/>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buFont typeface="Courier New" panose="02070309020205020404" pitchFamily="49" charset="0"/>
              <a:buChar char="o"/>
            </a:pPr>
            <a:r>
              <a:rPr lang="fr-BE" sz="2000" dirty="0">
                <a:effectLst/>
                <a:latin typeface="Calibri" panose="020F0502020204030204" pitchFamily="34" charset="0"/>
                <a:ea typeface="Calibri" panose="020F0502020204030204" pitchFamily="34" charset="0"/>
                <a:cs typeface="Times New Roman" panose="02020603050405020304" pitchFamily="18" charset="0"/>
              </a:rPr>
              <a:t>Délai de 30 jours (sauf demande de complément d’infos + 30 jours)</a:t>
            </a:r>
          </a:p>
          <a:p>
            <a:pPr lvl="1" algn="just">
              <a:buFont typeface="Courier New" panose="02070309020205020404" pitchFamily="49" charset="0"/>
              <a:buChar char="o"/>
            </a:pPr>
            <a:r>
              <a:rPr lang="fr-BE" sz="2000" dirty="0">
                <a:latin typeface="Calibri" panose="020F0502020204030204" pitchFamily="34" charset="0"/>
                <a:ea typeface="Calibri" panose="020F0502020204030204" pitchFamily="34" charset="0"/>
                <a:cs typeface="Times New Roman" panose="02020603050405020304" pitchFamily="18" charset="0"/>
              </a:rPr>
              <a:t>A défaut de décision, approbation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301116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07D2C6-9D06-C770-6E1E-8AF529EC6A2B}"/>
              </a:ext>
            </a:extLst>
          </p:cNvPr>
          <p:cNvSpPr>
            <a:spLocks noGrp="1"/>
          </p:cNvSpPr>
          <p:nvPr>
            <p:ph type="title"/>
          </p:nvPr>
        </p:nvSpPr>
        <p:spPr/>
        <p:txBody>
          <a:bodyPr/>
          <a:lstStyle/>
          <a:p>
            <a:r>
              <a:rPr lang="fr-BE" dirty="0"/>
              <a:t>DPR 2019 - 2024</a:t>
            </a:r>
          </a:p>
        </p:txBody>
      </p:sp>
      <p:sp>
        <p:nvSpPr>
          <p:cNvPr id="3" name="Espace réservé du contenu 2">
            <a:extLst>
              <a:ext uri="{FF2B5EF4-FFF2-40B4-BE49-F238E27FC236}">
                <a16:creationId xmlns:a16="http://schemas.microsoft.com/office/drawing/2014/main" id="{EE710131-3338-1335-8A94-5115290FC4DE}"/>
              </a:ext>
            </a:extLst>
          </p:cNvPr>
          <p:cNvSpPr>
            <a:spLocks noGrp="1"/>
          </p:cNvSpPr>
          <p:nvPr>
            <p:ph idx="1"/>
          </p:nvPr>
        </p:nvSpPr>
        <p:spPr/>
        <p:txBody>
          <a:bodyPr>
            <a:normAutofit/>
          </a:bodyPr>
          <a:lstStyle/>
          <a:p>
            <a:r>
              <a:rPr lang="fr-BE" sz="2400" dirty="0"/>
              <a:t>Objectif de 10% de logements publics à moyen terme</a:t>
            </a:r>
          </a:p>
          <a:p>
            <a:r>
              <a:rPr lang="fr-BE" sz="2400" dirty="0"/>
              <a:t>Accroissement de 12.000 logements publics</a:t>
            </a:r>
          </a:p>
          <a:p>
            <a:pPr lvl="1" indent="31750">
              <a:buFont typeface="Wingdings" panose="05000000000000000000" pitchFamily="2" charset="2"/>
              <a:buChar char="ü"/>
            </a:pPr>
            <a:r>
              <a:rPr lang="fr-BE" sz="2000" dirty="0"/>
              <a:t>construction et rénovation</a:t>
            </a:r>
          </a:p>
          <a:p>
            <a:pPr lvl="1" indent="31750">
              <a:buFont typeface="Wingdings" panose="05000000000000000000" pitchFamily="2" charset="2"/>
              <a:buChar char="ü"/>
            </a:pPr>
            <a:r>
              <a:rPr lang="fr-BE" sz="2000" dirty="0"/>
              <a:t>fonds d’investissement logements</a:t>
            </a:r>
          </a:p>
          <a:p>
            <a:pPr lvl="1" indent="31750">
              <a:buFont typeface="Wingdings" panose="05000000000000000000" pitchFamily="2" charset="2"/>
              <a:buChar char="ü"/>
            </a:pPr>
            <a:r>
              <a:rPr lang="fr-BE" sz="2000" dirty="0"/>
              <a:t>allègement des procédures administratives</a:t>
            </a:r>
          </a:p>
          <a:p>
            <a:pPr marL="685800" lvl="2" indent="31750">
              <a:buFont typeface="Wingdings" panose="05000000000000000000" pitchFamily="2" charset="2"/>
              <a:buChar char="ü"/>
            </a:pPr>
            <a:r>
              <a:rPr lang="fr-BE" dirty="0"/>
              <a:t>Mixité sociale et fonctionnelle</a:t>
            </a:r>
          </a:p>
          <a:p>
            <a:pPr marL="685800" lvl="2" indent="31750">
              <a:buFont typeface="Wingdings" panose="05000000000000000000" pitchFamily="2" charset="2"/>
              <a:buChar char="ü"/>
            </a:pPr>
            <a:r>
              <a:rPr lang="fr-BE" dirty="0"/>
              <a:t>Création d’un SDR logements</a:t>
            </a:r>
          </a:p>
        </p:txBody>
      </p:sp>
    </p:spTree>
    <p:extLst>
      <p:ext uri="{BB962C8B-B14F-4D97-AF65-F5344CB8AC3E}">
        <p14:creationId xmlns:p14="http://schemas.microsoft.com/office/powerpoint/2010/main" val="2722993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8C4D8-3F01-97EA-180F-232BE69689F3}"/>
              </a:ext>
            </a:extLst>
          </p:cNvPr>
          <p:cNvSpPr>
            <a:spLocks noGrp="1"/>
          </p:cNvSpPr>
          <p:nvPr>
            <p:ph type="title"/>
          </p:nvPr>
        </p:nvSpPr>
        <p:spPr>
          <a:xfrm>
            <a:off x="838200" y="843696"/>
            <a:ext cx="10515600" cy="847082"/>
          </a:xfrm>
        </p:spPr>
        <p:txBody>
          <a:bodyPr>
            <a:normAutofit/>
          </a:bodyPr>
          <a:lstStyle/>
          <a:p>
            <a:pPr algn="ctr"/>
            <a:r>
              <a:rPr lang="fr-BE" sz="3100" u="sng" dirty="0">
                <a:effectLst/>
                <a:latin typeface="Calibri" panose="020F0502020204030204" pitchFamily="34" charset="0"/>
                <a:ea typeface="Calibri" panose="020F0502020204030204" pitchFamily="34" charset="0"/>
                <a:cs typeface="Times New Roman" panose="02020603050405020304" pitchFamily="18" charset="0"/>
              </a:rPr>
              <a:t>164 §</a:t>
            </a:r>
            <a:r>
              <a:rPr lang="fr-BE" sz="3100" u="sng" dirty="0">
                <a:latin typeface="Calibri" panose="020F0502020204030204" pitchFamily="34" charset="0"/>
                <a:ea typeface="Calibri" panose="020F0502020204030204" pitchFamily="34" charset="0"/>
                <a:cs typeface="Times New Roman" panose="02020603050405020304" pitchFamily="18" charset="0"/>
              </a:rPr>
              <a:t>2</a:t>
            </a:r>
            <a:r>
              <a:rPr lang="fr-BE" sz="3100" u="sng"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fr-BE" sz="3100" dirty="0">
                <a:effectLst/>
                <a:latin typeface="Calibri" panose="020F0502020204030204" pitchFamily="34" charset="0"/>
                <a:ea typeface="Calibri" panose="020F0502020204030204" pitchFamily="34" charset="0"/>
                <a:cs typeface="Times New Roman" panose="02020603050405020304" pitchFamily="18" charset="0"/>
              </a:rPr>
              <a:t>: </a:t>
            </a:r>
            <a:r>
              <a:rPr lang="fr-BE" sz="3100" b="1" dirty="0">
                <a:effectLst/>
                <a:latin typeface="Calibri" panose="020F0502020204030204" pitchFamily="34" charset="0"/>
                <a:ea typeface="Calibri" panose="020F0502020204030204" pitchFamily="34" charset="0"/>
                <a:cs typeface="Times New Roman" panose="02020603050405020304" pitchFamily="18" charset="0"/>
              </a:rPr>
              <a:t>Tutelle d’annulation (</a:t>
            </a:r>
            <a:r>
              <a:rPr lang="fr-BE" sz="3100" b="1" dirty="0" err="1">
                <a:effectLst/>
                <a:latin typeface="Calibri" panose="020F0502020204030204" pitchFamily="34" charset="0"/>
                <a:ea typeface="Calibri" panose="020F0502020204030204" pitchFamily="34" charset="0"/>
                <a:cs typeface="Times New Roman" panose="02020603050405020304" pitchFamily="18" charset="0"/>
              </a:rPr>
              <a:t>pASSATIOn</a:t>
            </a:r>
            <a:r>
              <a:rPr lang="fr-BE" sz="31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3100" dirty="0"/>
          </a:p>
        </p:txBody>
      </p:sp>
      <p:sp>
        <p:nvSpPr>
          <p:cNvPr id="3" name="Espace réservé du contenu 2">
            <a:extLst>
              <a:ext uri="{FF2B5EF4-FFF2-40B4-BE49-F238E27FC236}">
                <a16:creationId xmlns:a16="http://schemas.microsoft.com/office/drawing/2014/main" id="{9B6CD13E-AB1B-66D4-8C5F-9349EA4C9D00}"/>
              </a:ext>
            </a:extLst>
          </p:cNvPr>
          <p:cNvSpPr>
            <a:spLocks noGrp="1"/>
          </p:cNvSpPr>
          <p:nvPr>
            <p:ph idx="1"/>
          </p:nvPr>
        </p:nvSpPr>
        <p:spPr>
          <a:xfrm>
            <a:off x="379562" y="1690778"/>
            <a:ext cx="11335110" cy="4968814"/>
          </a:xfrm>
        </p:spPr>
        <p:txBody>
          <a:bodyPr/>
          <a:lstStyle/>
          <a:p>
            <a:pPr marL="342900" lvl="0" indent="-342900" algn="just">
              <a:buFont typeface="Calibri" panose="020F0502020204030204" pitchFamily="34" charset="0"/>
              <a:buChar char="-"/>
            </a:pPr>
            <a:r>
              <a:rPr lang="fr-BE" sz="1800" dirty="0">
                <a:latin typeface="Calibri" panose="020F0502020204030204" pitchFamily="34" charset="0"/>
                <a:ea typeface="Calibri" panose="020F0502020204030204" pitchFamily="34" charset="0"/>
                <a:cs typeface="Times New Roman" panose="02020603050405020304" pitchFamily="18" charset="0"/>
              </a:rPr>
              <a:t>Tutelle moins contraignante : exécutoire par provision avant décision</a:t>
            </a:r>
          </a:p>
          <a:p>
            <a:pPr marL="342900" lvl="0" indent="-342900" algn="just">
              <a:buFont typeface="Calibri" panose="020F0502020204030204" pitchFamily="34" charset="0"/>
              <a:buChar char="-"/>
            </a:pPr>
            <a:r>
              <a:rPr lang="fr-BE" sz="1800" dirty="0">
                <a:latin typeface="Calibri" panose="020F0502020204030204" pitchFamily="34" charset="0"/>
                <a:ea typeface="Calibri" panose="020F0502020204030204" pitchFamily="34" charset="0"/>
                <a:cs typeface="Times New Roman" panose="02020603050405020304" pitchFamily="18" charset="0"/>
              </a:rPr>
              <a:t>A posteriori</a:t>
            </a:r>
          </a:p>
          <a:p>
            <a:pPr marL="342900" lvl="0" indent="-342900" algn="just">
              <a:buFont typeface="Calibri" panose="020F0502020204030204" pitchFamily="34" charset="0"/>
              <a:buChar char="-"/>
            </a:pPr>
            <a:r>
              <a:rPr lang="fr-BE" sz="1800" dirty="0">
                <a:effectLst/>
                <a:latin typeface="Calibri" panose="020F0502020204030204" pitchFamily="34" charset="0"/>
                <a:ea typeface="Calibri" panose="020F0502020204030204" pitchFamily="34" charset="0"/>
                <a:cs typeface="Times New Roman" panose="02020603050405020304" pitchFamily="18" charset="0"/>
              </a:rPr>
              <a:t>Corriger les </a:t>
            </a:r>
            <a:r>
              <a:rPr lang="fr-BE" sz="1800" dirty="0">
                <a:latin typeface="Calibri" panose="020F0502020204030204" pitchFamily="34" charset="0"/>
                <a:ea typeface="Calibri" panose="020F0502020204030204" pitchFamily="34" charset="0"/>
                <a:cs typeface="Times New Roman" panose="02020603050405020304" pitchFamily="18" charset="0"/>
              </a:rPr>
              <a:t>illégalités</a:t>
            </a:r>
          </a:p>
          <a:p>
            <a:pPr marL="342900" lvl="0" indent="-342900" algn="just">
              <a:buFont typeface="Calibri" panose="020F0502020204030204" pitchFamily="34" charset="0"/>
              <a:buChar char="-"/>
            </a:pPr>
            <a:r>
              <a:rPr lang="fr-B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Plus de suspension prévue</a:t>
            </a:r>
            <a:endPar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1750565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8C4D8-3F01-97EA-180F-232BE69689F3}"/>
              </a:ext>
            </a:extLst>
          </p:cNvPr>
          <p:cNvSpPr>
            <a:spLocks noGrp="1"/>
          </p:cNvSpPr>
          <p:nvPr>
            <p:ph type="title"/>
          </p:nvPr>
        </p:nvSpPr>
        <p:spPr>
          <a:xfrm>
            <a:off x="838200" y="843696"/>
            <a:ext cx="10515600" cy="847082"/>
          </a:xfrm>
        </p:spPr>
        <p:txBody>
          <a:bodyPr>
            <a:normAutofit/>
          </a:bodyPr>
          <a:lstStyle/>
          <a:p>
            <a:pPr algn="ctr"/>
            <a:r>
              <a:rPr lang="fr-BE" sz="3100" u="sng" dirty="0">
                <a:effectLst/>
                <a:latin typeface="Calibri" panose="020F0502020204030204" pitchFamily="34" charset="0"/>
                <a:ea typeface="Calibri" panose="020F0502020204030204" pitchFamily="34" charset="0"/>
                <a:cs typeface="Times New Roman" panose="02020603050405020304" pitchFamily="18" charset="0"/>
              </a:rPr>
              <a:t>164 §</a:t>
            </a:r>
            <a:r>
              <a:rPr lang="fr-BE" sz="3100" u="sng" dirty="0">
                <a:latin typeface="Calibri" panose="020F0502020204030204" pitchFamily="34" charset="0"/>
                <a:ea typeface="Calibri" panose="020F0502020204030204" pitchFamily="34" charset="0"/>
                <a:cs typeface="Times New Roman" panose="02020603050405020304" pitchFamily="18" charset="0"/>
              </a:rPr>
              <a:t>2</a:t>
            </a:r>
            <a:r>
              <a:rPr lang="fr-BE" sz="3100" u="sng"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fr-BE" sz="3100" dirty="0">
                <a:effectLst/>
                <a:latin typeface="Calibri" panose="020F0502020204030204" pitchFamily="34" charset="0"/>
                <a:ea typeface="Calibri" panose="020F0502020204030204" pitchFamily="34" charset="0"/>
                <a:cs typeface="Times New Roman" panose="02020603050405020304" pitchFamily="18" charset="0"/>
              </a:rPr>
              <a:t>: </a:t>
            </a:r>
            <a:r>
              <a:rPr lang="fr-BE" sz="3100" b="1" dirty="0">
                <a:effectLst/>
                <a:latin typeface="Calibri" panose="020F0502020204030204" pitchFamily="34" charset="0"/>
                <a:ea typeface="Calibri" panose="020F0502020204030204" pitchFamily="34" charset="0"/>
                <a:cs typeface="Times New Roman" panose="02020603050405020304" pitchFamily="18" charset="0"/>
              </a:rPr>
              <a:t>Tutelle d’annulation (</a:t>
            </a:r>
            <a:r>
              <a:rPr lang="fr-BE" sz="3100" b="1" dirty="0" err="1">
                <a:effectLst/>
                <a:latin typeface="Calibri" panose="020F0502020204030204" pitchFamily="34" charset="0"/>
                <a:ea typeface="Calibri" panose="020F0502020204030204" pitchFamily="34" charset="0"/>
                <a:cs typeface="Times New Roman" panose="02020603050405020304" pitchFamily="18" charset="0"/>
              </a:rPr>
              <a:t>pASSATIOn</a:t>
            </a:r>
            <a:r>
              <a:rPr lang="fr-BE" sz="3100" b="1" dirty="0">
                <a:effectLst/>
                <a:latin typeface="Calibri" panose="020F0502020204030204" pitchFamily="34" charset="0"/>
                <a:ea typeface="Calibri" panose="020F0502020204030204" pitchFamily="34" charset="0"/>
                <a:cs typeface="Times New Roman" panose="02020603050405020304" pitchFamily="18" charset="0"/>
              </a:rPr>
              <a:t>)</a:t>
            </a:r>
            <a:endParaRPr lang="fr-FR" sz="3100" dirty="0"/>
          </a:p>
        </p:txBody>
      </p:sp>
      <p:sp>
        <p:nvSpPr>
          <p:cNvPr id="3" name="Espace réservé du contenu 2">
            <a:extLst>
              <a:ext uri="{FF2B5EF4-FFF2-40B4-BE49-F238E27FC236}">
                <a16:creationId xmlns:a16="http://schemas.microsoft.com/office/drawing/2014/main" id="{9B6CD13E-AB1B-66D4-8C5F-9349EA4C9D00}"/>
              </a:ext>
            </a:extLst>
          </p:cNvPr>
          <p:cNvSpPr>
            <a:spLocks noGrp="1"/>
          </p:cNvSpPr>
          <p:nvPr>
            <p:ph idx="1"/>
          </p:nvPr>
        </p:nvSpPr>
        <p:spPr>
          <a:xfrm>
            <a:off x="379562" y="1690778"/>
            <a:ext cx="11335110" cy="4968814"/>
          </a:xfrm>
        </p:spPr>
        <p:txBody>
          <a:bodyPr/>
          <a:lstStyle/>
          <a:p>
            <a:pPr marL="342900" lvl="0" indent="-342900" algn="just">
              <a:buFont typeface="Calibri" panose="020F0502020204030204" pitchFamily="34" charset="0"/>
              <a:buChar char="-"/>
            </a:pPr>
            <a:r>
              <a:rPr lang="fr-BE" sz="1800" u="sng" dirty="0">
                <a:latin typeface="Calibri" panose="020F0502020204030204" pitchFamily="34" charset="0"/>
                <a:ea typeface="Calibri" panose="020F0502020204030204" pitchFamily="34" charset="0"/>
                <a:cs typeface="Times New Roman" panose="02020603050405020304" pitchFamily="18" charset="0"/>
              </a:rPr>
              <a:t>C</a:t>
            </a:r>
            <a:r>
              <a:rPr lang="fr-BE" sz="1800" u="sng" dirty="0">
                <a:effectLst/>
                <a:latin typeface="Calibri" panose="020F0502020204030204" pitchFamily="34" charset="0"/>
                <a:ea typeface="Calibri" panose="020F0502020204030204" pitchFamily="34" charset="0"/>
                <a:cs typeface="Times New Roman" panose="02020603050405020304" pitchFamily="18" charset="0"/>
              </a:rPr>
              <a:t>hoix du mode de passation + conditions d'octroi des aides </a:t>
            </a:r>
            <a:r>
              <a:rPr lang="fr-BE" sz="1800" dirty="0">
                <a:latin typeface="Calibri" panose="020F0502020204030204" pitchFamily="34" charset="0"/>
                <a:ea typeface="Calibri" panose="020F0502020204030204" pitchFamily="34" charset="0"/>
                <a:cs typeface="Times New Roman" panose="02020603050405020304" pitchFamily="18" charset="0"/>
              </a:rPr>
              <a:t>CWHD </a:t>
            </a:r>
            <a:r>
              <a:rPr lang="fr-BE" sz="1800" dirty="0">
                <a:effectLst/>
                <a:latin typeface="Calibri" panose="020F0502020204030204" pitchFamily="34" charset="0"/>
                <a:ea typeface="Calibri" panose="020F0502020204030204" pitchFamily="34" charset="0"/>
                <a:cs typeface="Times New Roman" panose="02020603050405020304" pitchFamily="18" charset="0"/>
              </a:rPr>
              <a:t>pour les MP Travaux, fournitures et services, faisant l'objet d'un financement par subside ou avance remboursable et &gt; 143.000 €</a:t>
            </a:r>
          </a:p>
          <a:p>
            <a:pPr lvl="2" algn="just">
              <a:buFont typeface="Wingdings" panose="05000000000000000000" pitchFamily="2" charset="2"/>
              <a:buChar char="v"/>
            </a:pPr>
            <a:r>
              <a:rPr lang="fr-BE" sz="1400" dirty="0">
                <a:latin typeface="Calibri" panose="020F0502020204030204" pitchFamily="34" charset="0"/>
                <a:ea typeface="Calibri" panose="020F0502020204030204" pitchFamily="34" charset="0"/>
                <a:cs typeface="Times New Roman" panose="02020603050405020304" pitchFamily="18" charset="0"/>
              </a:rPr>
              <a:t>donc pas les MP &lt; 143.000 EUR HTVA</a:t>
            </a:r>
          </a:p>
          <a:p>
            <a:pPr lvl="2" algn="just">
              <a:buFont typeface="Wingdings" panose="05000000000000000000" pitchFamily="2" charset="2"/>
              <a:buChar char="v"/>
            </a:pPr>
            <a:r>
              <a:rPr lang="fr-BE" sz="1400" dirty="0">
                <a:effectLst/>
                <a:latin typeface="Calibri" panose="020F0502020204030204" pitchFamily="34" charset="0"/>
                <a:ea typeface="Calibri" panose="020F0502020204030204" pitchFamily="34" charset="0"/>
                <a:cs typeface="Times New Roman" panose="02020603050405020304" pitchFamily="18" charset="0"/>
              </a:rPr>
              <a:t>donc pas les </a:t>
            </a:r>
            <a:r>
              <a:rPr lang="fr-BE" sz="1400" dirty="0">
                <a:latin typeface="Calibri" panose="020F0502020204030204" pitchFamily="34" charset="0"/>
                <a:ea typeface="Calibri" panose="020F0502020204030204" pitchFamily="34" charset="0"/>
                <a:cs typeface="Times New Roman" panose="02020603050405020304" pitchFamily="18" charset="0"/>
              </a:rPr>
              <a:t>MP non-financés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BE" sz="1800" u="sng" dirty="0">
                <a:latin typeface="Calibri" panose="020F0502020204030204" pitchFamily="34" charset="0"/>
                <a:ea typeface="Calibri" panose="020F0502020204030204" pitchFamily="34" charset="0"/>
                <a:cs typeface="Times New Roman" panose="02020603050405020304" pitchFamily="18" charset="0"/>
              </a:rPr>
              <a:t>A</a:t>
            </a:r>
            <a:r>
              <a:rPr lang="fr-BE" sz="1800" u="sng" dirty="0">
                <a:effectLst/>
                <a:latin typeface="Calibri" panose="020F0502020204030204" pitchFamily="34" charset="0"/>
                <a:ea typeface="Calibri" panose="020F0502020204030204" pitchFamily="34" charset="0"/>
                <a:cs typeface="Times New Roman" panose="02020603050405020304" pitchFamily="18" charset="0"/>
              </a:rPr>
              <a:t>ttribution des MP </a:t>
            </a:r>
            <a:r>
              <a:rPr lang="fr-BE" sz="1800" dirty="0">
                <a:effectLst/>
                <a:latin typeface="Calibri" panose="020F0502020204030204" pitchFamily="34" charset="0"/>
                <a:ea typeface="Calibri" panose="020F0502020204030204" pitchFamily="34" charset="0"/>
                <a:cs typeface="Times New Roman" panose="02020603050405020304" pitchFamily="18" charset="0"/>
              </a:rPr>
              <a:t>dont le montant approuvé correspond à ceux repris au tableau ci- dessous </a:t>
            </a:r>
            <a:r>
              <a:rPr lang="fr-B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(avant approbation)</a:t>
            </a:r>
            <a:r>
              <a:rPr lang="fr-BE"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graphicFrame>
        <p:nvGraphicFramePr>
          <p:cNvPr id="4" name="Tableau 3">
            <a:extLst>
              <a:ext uri="{FF2B5EF4-FFF2-40B4-BE49-F238E27FC236}">
                <a16:creationId xmlns:a16="http://schemas.microsoft.com/office/drawing/2014/main" id="{980C206D-0503-FF45-37D8-690F60F8FAA8}"/>
              </a:ext>
            </a:extLst>
          </p:cNvPr>
          <p:cNvGraphicFramePr>
            <a:graphicFrameLocks noGrp="1"/>
          </p:cNvGraphicFramePr>
          <p:nvPr/>
        </p:nvGraphicFramePr>
        <p:xfrm>
          <a:off x="3198381" y="3678685"/>
          <a:ext cx="5697472" cy="2722113"/>
        </p:xfrm>
        <a:graphic>
          <a:graphicData uri="http://schemas.openxmlformats.org/drawingml/2006/table">
            <a:tbl>
              <a:tblPr firstRow="1" firstCol="1" bandRow="1">
                <a:tableStyleId>{5C22544A-7EE6-4342-B048-85BDC9FD1C3A}</a:tableStyleId>
              </a:tblPr>
              <a:tblGrid>
                <a:gridCol w="2287865">
                  <a:extLst>
                    <a:ext uri="{9D8B030D-6E8A-4147-A177-3AD203B41FA5}">
                      <a16:colId xmlns:a16="http://schemas.microsoft.com/office/drawing/2014/main" val="3883594266"/>
                    </a:ext>
                  </a:extLst>
                </a:gridCol>
                <a:gridCol w="3409607">
                  <a:extLst>
                    <a:ext uri="{9D8B030D-6E8A-4147-A177-3AD203B41FA5}">
                      <a16:colId xmlns:a16="http://schemas.microsoft.com/office/drawing/2014/main" val="4053739095"/>
                    </a:ext>
                  </a:extLst>
                </a:gridCol>
              </a:tblGrid>
              <a:tr h="907371">
                <a:tc>
                  <a:txBody>
                    <a:bodyPr/>
                    <a:lstStyle/>
                    <a:p>
                      <a:pPr algn="just"/>
                      <a:r>
                        <a:rPr lang="fr-BE" sz="1200" dirty="0">
                          <a:effectLst/>
                        </a:rPr>
                        <a:t>Travaux faisant l’objet d’un financement par subside ou avance remboursable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BE" sz="1200" b="1" dirty="0">
                          <a:solidFill>
                            <a:srgbClr val="FF0000"/>
                          </a:solidFill>
                          <a:effectLst/>
                        </a:rPr>
                        <a:t>Montant &gt; 30.000 €HTVA et &lt; 143.000 € HTVA </a:t>
                      </a:r>
                      <a:endParaRPr lang="fr-F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3344803339"/>
                  </a:ext>
                </a:extLst>
              </a:tr>
              <a:tr h="907371">
                <a:tc>
                  <a:txBody>
                    <a:bodyPr/>
                    <a:lstStyle/>
                    <a:p>
                      <a:pPr algn="just"/>
                      <a:r>
                        <a:rPr lang="fr-BE" sz="1200" dirty="0">
                          <a:effectLst/>
                        </a:rPr>
                        <a:t>Services et fournitures faisant l'objet d'un financement par subside ou avance remboursable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BE" sz="1200" b="1" dirty="0">
                          <a:solidFill>
                            <a:srgbClr val="FF0000"/>
                          </a:solidFill>
                          <a:effectLst/>
                        </a:rPr>
                        <a:t>Montant &gt; 30.000 € HTVA</a:t>
                      </a:r>
                      <a:endParaRPr lang="fr-F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2441181"/>
                  </a:ext>
                </a:extLst>
              </a:tr>
              <a:tr h="907371">
                <a:tc>
                  <a:txBody>
                    <a:bodyPr/>
                    <a:lstStyle/>
                    <a:p>
                      <a:pPr algn="just"/>
                      <a:r>
                        <a:rPr lang="fr-BE" sz="1200" dirty="0">
                          <a:effectLst/>
                        </a:rPr>
                        <a:t>Travaux, services et fournitures ne faisant pas l'objet d'un financement par subside ou avance remboursable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BE" sz="1200" dirty="0">
                          <a:effectLst/>
                        </a:rPr>
                        <a:t>Montant &gt; 143.000 € HTVA</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1799445"/>
                  </a:ext>
                </a:extLst>
              </a:tr>
            </a:tbl>
          </a:graphicData>
        </a:graphic>
      </p:graphicFrame>
    </p:spTree>
    <p:extLst>
      <p:ext uri="{BB962C8B-B14F-4D97-AF65-F5344CB8AC3E}">
        <p14:creationId xmlns:p14="http://schemas.microsoft.com/office/powerpoint/2010/main" val="3161802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F048B0-2544-FFEF-3E9B-F812246C4E54}"/>
              </a:ext>
            </a:extLst>
          </p:cNvPr>
          <p:cNvSpPr>
            <a:spLocks noGrp="1"/>
          </p:cNvSpPr>
          <p:nvPr>
            <p:ph type="title"/>
          </p:nvPr>
        </p:nvSpPr>
        <p:spPr>
          <a:xfrm>
            <a:off x="838200" y="843695"/>
            <a:ext cx="10515600" cy="1243897"/>
          </a:xfrm>
        </p:spPr>
        <p:txBody>
          <a:bodyPr>
            <a:normAutofit fontScale="90000"/>
          </a:bodyPr>
          <a:lstStyle/>
          <a:p>
            <a:pPr algn="ctr"/>
            <a:br>
              <a:rPr lang="fr-BE" sz="3300" u="sng" dirty="0">
                <a:effectLst/>
                <a:latin typeface="Calibri" panose="020F0502020204030204" pitchFamily="34" charset="0"/>
                <a:ea typeface="Calibri" panose="020F0502020204030204" pitchFamily="34" charset="0"/>
                <a:cs typeface="Times New Roman" panose="02020603050405020304" pitchFamily="18" charset="0"/>
              </a:rPr>
            </a:br>
            <a:r>
              <a:rPr lang="fr-BE" sz="3300" u="sng" dirty="0">
                <a:effectLst/>
                <a:latin typeface="Calibri" panose="020F0502020204030204" pitchFamily="34" charset="0"/>
                <a:ea typeface="Calibri" panose="020F0502020204030204" pitchFamily="34" charset="0"/>
                <a:cs typeface="Times New Roman" panose="02020603050405020304" pitchFamily="18" charset="0"/>
              </a:rPr>
              <a:t>164 §3 : </a:t>
            </a:r>
            <a:r>
              <a:rPr lang="fr-BE" sz="3300" b="1" dirty="0">
                <a:effectLst/>
                <a:latin typeface="Calibri" panose="020F0502020204030204" pitchFamily="34" charset="0"/>
                <a:ea typeface="Calibri" panose="020F0502020204030204" pitchFamily="34" charset="0"/>
                <a:cs typeface="Times New Roman" panose="02020603050405020304" pitchFamily="18" charset="0"/>
              </a:rPr>
              <a:t>Délais </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8C9A8CD8-7837-CE68-C587-73937E8B1E9C}"/>
              </a:ext>
            </a:extLst>
          </p:cNvPr>
          <p:cNvSpPr>
            <a:spLocks noGrp="1"/>
          </p:cNvSpPr>
          <p:nvPr>
            <p:ph idx="1"/>
          </p:nvPr>
        </p:nvSpPr>
        <p:spPr>
          <a:xfrm>
            <a:off x="1086928" y="1794294"/>
            <a:ext cx="9730597" cy="4200105"/>
          </a:xfrm>
        </p:spPr>
        <p:txBody>
          <a:bodyPr/>
          <a:lstStyle/>
          <a:p>
            <a:pPr marL="342900" lvl="0" indent="-342900" algn="just">
              <a:buFont typeface="Calibri" panose="020F0502020204030204" pitchFamily="34" charset="0"/>
              <a:buChar char="-"/>
            </a:pPr>
            <a:r>
              <a:rPr lang="fr-BE" sz="2400" dirty="0">
                <a:effectLst/>
                <a:latin typeface="Calibri" panose="020F0502020204030204" pitchFamily="34" charset="0"/>
                <a:ea typeface="Calibri" panose="020F0502020204030204" pitchFamily="34" charset="0"/>
                <a:cs typeface="Times New Roman" panose="02020603050405020304" pitchFamily="18" charset="0"/>
              </a:rPr>
              <a:t>La SWL dispose d’un délai de </a:t>
            </a:r>
            <a:r>
              <a:rPr lang="fr-BE" sz="2400" u="sng" dirty="0">
                <a:effectLst/>
                <a:latin typeface="Calibri" panose="020F0502020204030204" pitchFamily="34" charset="0"/>
                <a:ea typeface="Calibri" panose="020F0502020204030204" pitchFamily="34" charset="0"/>
                <a:cs typeface="Times New Roman" panose="02020603050405020304" pitchFamily="18" charset="0"/>
              </a:rPr>
              <a:t>45 jours</a:t>
            </a:r>
            <a:r>
              <a:rPr lang="fr-BE" sz="2400" dirty="0">
                <a:effectLst/>
                <a:latin typeface="Calibri" panose="020F0502020204030204" pitchFamily="34" charset="0"/>
                <a:ea typeface="Calibri" panose="020F0502020204030204" pitchFamily="34" charset="0"/>
                <a:cs typeface="Times New Roman" panose="02020603050405020304" pitchFamily="18" charset="0"/>
              </a:rPr>
              <a:t> pour prendre sa décision à dater de la réception des actes pris par les SLSP, accompagnés de leurs pièces justificatives. </a:t>
            </a:r>
            <a:endParaRPr lang="fr-BE" sz="2400" dirty="0">
              <a:latin typeface="Calibri" panose="020F0502020204030204" pitchFamily="34" charset="0"/>
              <a:ea typeface="Calibri" panose="020F0502020204030204" pitchFamily="34" charset="0"/>
              <a:cs typeface="Times New Roman" panose="02020603050405020304" pitchFamily="18" charset="0"/>
            </a:endParaRPr>
          </a:p>
          <a:p>
            <a:pPr lvl="2" algn="just">
              <a:buFont typeface="Courier New" panose="02070309020205020404" pitchFamily="49" charset="0"/>
              <a:buChar char="o"/>
            </a:pPr>
            <a:r>
              <a:rPr lang="fr-BE" sz="2200" dirty="0">
                <a:effectLst/>
                <a:latin typeface="Calibri" panose="020F0502020204030204" pitchFamily="34" charset="0"/>
                <a:ea typeface="Calibri" panose="020F0502020204030204" pitchFamily="34" charset="0"/>
                <a:cs typeface="Times New Roman" panose="02020603050405020304" pitchFamily="18" charset="0"/>
              </a:rPr>
              <a:t>A défaut, favorable et financement</a:t>
            </a:r>
          </a:p>
          <a:p>
            <a:pPr lvl="2" algn="just">
              <a:buFont typeface="Courier New" panose="02070309020205020404" pitchFamily="49" charset="0"/>
              <a:buChar char="o"/>
            </a:pPr>
            <a:r>
              <a:rPr lang="fr-BE"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Avant 30 j + 15j</a:t>
            </a:r>
            <a:endParaRPr lang="fr-FR"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BE" sz="2400" dirty="0">
                <a:effectLst/>
                <a:latin typeface="Calibri" panose="020F0502020204030204" pitchFamily="34" charset="0"/>
                <a:ea typeface="Calibri" panose="020F0502020204030204" pitchFamily="34" charset="0"/>
                <a:cs typeface="Times New Roman" panose="02020603050405020304" pitchFamily="18" charset="0"/>
              </a:rPr>
              <a:t>Il convient de souligner que les SLSP doivent transmettre les actes visés aux §§ 1 et 2 avec leurs pièces justificatives dans un délai de 15 jours après leur adoption.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3947999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E78973-8F54-C624-8948-105C7A3E419E}"/>
              </a:ext>
            </a:extLst>
          </p:cNvPr>
          <p:cNvSpPr>
            <a:spLocks noGrp="1"/>
          </p:cNvSpPr>
          <p:nvPr>
            <p:ph type="title"/>
          </p:nvPr>
        </p:nvSpPr>
        <p:spPr/>
        <p:txBody>
          <a:bodyPr/>
          <a:lstStyle/>
          <a:p>
            <a:pPr algn="ctr"/>
            <a:r>
              <a:rPr lang="fr-BE" sz="2900" b="1" dirty="0">
                <a:effectLst/>
                <a:latin typeface="Calibri" panose="020F0502020204030204" pitchFamily="34" charset="0"/>
                <a:ea typeface="Calibri" panose="020F0502020204030204" pitchFamily="34" charset="0"/>
                <a:cs typeface="Times New Roman" panose="02020603050405020304" pitchFamily="18" charset="0"/>
              </a:rPr>
              <a:t>164 §4 : TUTELLE D’APPROBATION (EXECUTION)</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7CD3C8B7-2C95-12E3-E543-02F95FD419CD}"/>
              </a:ext>
            </a:extLst>
          </p:cNvPr>
          <p:cNvSpPr>
            <a:spLocks noGrp="1"/>
          </p:cNvSpPr>
          <p:nvPr>
            <p:ph idx="1"/>
          </p:nvPr>
        </p:nvSpPr>
        <p:spPr>
          <a:xfrm>
            <a:off x="362309" y="1880558"/>
            <a:ext cx="11455879" cy="4692770"/>
          </a:xfrm>
        </p:spPr>
        <p:txBody>
          <a:bodyPr>
            <a:normAutofit/>
          </a:bodyPr>
          <a:lstStyle/>
          <a:p>
            <a:pPr marL="0" lvl="0" indent="0" algn="just">
              <a:buNone/>
            </a:pPr>
            <a:r>
              <a:rPr lang="fr-BE"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 Après la réception provisoire d’un MP Travaux</a:t>
            </a:r>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BE"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faisant l'objet d'une aide financière en vertu du CWHD:</a:t>
            </a:r>
          </a:p>
          <a:p>
            <a:pPr lvl="1" algn="just">
              <a:buFont typeface="Wingdings" panose="05000000000000000000" pitchFamily="2" charset="2"/>
              <a:buChar char="Ø"/>
            </a:pPr>
            <a:r>
              <a:rPr lang="fr-BE" sz="2200" dirty="0">
                <a:latin typeface="Calibri" panose="020F0502020204030204" pitchFamily="34" charset="0"/>
                <a:ea typeface="Calibri" panose="020F0502020204030204" pitchFamily="34" charset="0"/>
                <a:cs typeface="Times New Roman" panose="02020603050405020304" pitchFamily="18" charset="0"/>
              </a:rPr>
              <a:t>Travaux</a:t>
            </a:r>
            <a:endParaRPr lang="fr-BE"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lgn="just">
              <a:buFont typeface="Wingdings" panose="05000000000000000000" pitchFamily="2" charset="2"/>
              <a:buChar char="Ø"/>
            </a:pPr>
            <a:r>
              <a:rPr lang="fr-BE"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Absence de seuil</a:t>
            </a:r>
          </a:p>
          <a:p>
            <a:pPr lvl="1" algn="just">
              <a:buFont typeface="Wingdings" panose="05000000000000000000" pitchFamily="2" charset="2"/>
              <a:buChar char="Ø"/>
            </a:pPr>
            <a:r>
              <a:rPr lang="fr-BE" sz="2200" dirty="0">
                <a:latin typeface="Calibri" panose="020F0502020204030204" pitchFamily="34" charset="0"/>
                <a:ea typeface="Calibri" panose="020F0502020204030204" pitchFamily="34" charset="0"/>
                <a:cs typeface="Times New Roman" panose="02020603050405020304" pitchFamily="18" charset="0"/>
              </a:rPr>
              <a:t>A</a:t>
            </a:r>
            <a:r>
              <a:rPr lang="fr-BE"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pprobation </a:t>
            </a:r>
            <a:r>
              <a:rPr lang="fr-BE"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t>
            </a:r>
            <a:r>
              <a:rPr lang="fr-BE"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 décomptes du marché</a:t>
            </a:r>
          </a:p>
          <a:p>
            <a:pPr lvl="1" algn="just">
              <a:buFont typeface="Wingdings" panose="05000000000000000000" pitchFamily="2" charset="2"/>
              <a:buChar char="Ø"/>
            </a:pPr>
            <a:r>
              <a:rPr lang="fr-BE" sz="2200" dirty="0">
                <a:latin typeface="Calibri" panose="020F0502020204030204" pitchFamily="34" charset="0"/>
                <a:ea typeface="Calibri" panose="020F0502020204030204" pitchFamily="34" charset="0"/>
                <a:cs typeface="Times New Roman" panose="02020603050405020304" pitchFamily="18" charset="0"/>
              </a:rPr>
              <a:t>V</a:t>
            </a:r>
            <a:r>
              <a:rPr lang="fr-BE"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érifie la conformité de ceux-ci et la justification des sommes utilisées</a:t>
            </a:r>
          </a:p>
          <a:p>
            <a:pPr lvl="1" algn="just">
              <a:buFont typeface="Wingdings" panose="05000000000000000000" pitchFamily="2" charset="2"/>
              <a:buChar char="Ø"/>
            </a:pPr>
            <a:r>
              <a:rPr lang="fr-BE"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Rédaction d’un</a:t>
            </a:r>
            <a:r>
              <a:rPr lang="fr-BE"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bilan final de l'opération immobilière dans un délai de 30 jours.</a:t>
            </a:r>
            <a:endParaRPr lang="fr-FR"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3205137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8C4D8-3F01-97EA-180F-232BE69689F3}"/>
              </a:ext>
            </a:extLst>
          </p:cNvPr>
          <p:cNvSpPr>
            <a:spLocks noGrp="1"/>
          </p:cNvSpPr>
          <p:nvPr>
            <p:ph type="title"/>
          </p:nvPr>
        </p:nvSpPr>
        <p:spPr>
          <a:xfrm>
            <a:off x="838200" y="843696"/>
            <a:ext cx="10515600" cy="847082"/>
          </a:xfrm>
        </p:spPr>
        <p:txBody>
          <a:bodyPr>
            <a:normAutofit/>
          </a:bodyPr>
          <a:lstStyle/>
          <a:p>
            <a:pPr algn="ctr"/>
            <a:r>
              <a:rPr lang="fr-BE" sz="3100" u="sng" dirty="0">
                <a:effectLst/>
                <a:latin typeface="Calibri" panose="020F0502020204030204" pitchFamily="34" charset="0"/>
                <a:ea typeface="Calibri" panose="020F0502020204030204" pitchFamily="34" charset="0"/>
                <a:cs typeface="Times New Roman" panose="02020603050405020304" pitchFamily="18" charset="0"/>
              </a:rPr>
              <a:t>164 §</a:t>
            </a:r>
            <a:r>
              <a:rPr lang="fr-BE" sz="3100" u="sng" dirty="0">
                <a:latin typeface="Calibri" panose="020F0502020204030204" pitchFamily="34" charset="0"/>
                <a:ea typeface="Calibri" panose="020F0502020204030204" pitchFamily="34" charset="0"/>
                <a:cs typeface="Times New Roman" panose="02020603050405020304" pitchFamily="18" charset="0"/>
              </a:rPr>
              <a:t>2</a:t>
            </a:r>
            <a:r>
              <a:rPr lang="fr-BE" sz="3100" u="sng"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fr-BE" sz="3100" dirty="0">
                <a:effectLst/>
                <a:latin typeface="Calibri" panose="020F0502020204030204" pitchFamily="34" charset="0"/>
                <a:ea typeface="Calibri" panose="020F0502020204030204" pitchFamily="34" charset="0"/>
                <a:cs typeface="Times New Roman" panose="02020603050405020304" pitchFamily="18" charset="0"/>
              </a:rPr>
              <a:t>: </a:t>
            </a:r>
            <a:r>
              <a:rPr lang="fr-BE" sz="3100" b="1" dirty="0">
                <a:effectLst/>
                <a:latin typeface="Calibri" panose="020F0502020204030204" pitchFamily="34" charset="0"/>
                <a:ea typeface="Calibri" panose="020F0502020204030204" pitchFamily="34" charset="0"/>
                <a:cs typeface="Times New Roman" panose="02020603050405020304" pitchFamily="18" charset="0"/>
              </a:rPr>
              <a:t>Tutelle d’annulation (CENTRALE ACHATS)</a:t>
            </a:r>
            <a:endParaRPr lang="fr-FR" sz="3100" dirty="0"/>
          </a:p>
        </p:txBody>
      </p:sp>
      <p:sp>
        <p:nvSpPr>
          <p:cNvPr id="3" name="Espace réservé du contenu 2">
            <a:extLst>
              <a:ext uri="{FF2B5EF4-FFF2-40B4-BE49-F238E27FC236}">
                <a16:creationId xmlns:a16="http://schemas.microsoft.com/office/drawing/2014/main" id="{9B6CD13E-AB1B-66D4-8C5F-9349EA4C9D00}"/>
              </a:ext>
            </a:extLst>
          </p:cNvPr>
          <p:cNvSpPr>
            <a:spLocks noGrp="1"/>
          </p:cNvSpPr>
          <p:nvPr>
            <p:ph idx="1"/>
          </p:nvPr>
        </p:nvSpPr>
        <p:spPr>
          <a:xfrm>
            <a:off x="379562" y="1690778"/>
            <a:ext cx="11335110" cy="4968814"/>
          </a:xfrm>
        </p:spPr>
        <p:txBody>
          <a:bodyPr>
            <a:normAutofit/>
          </a:bodyPr>
          <a:lstStyle/>
          <a:p>
            <a:pPr marL="342900" lvl="0" indent="-342900" algn="just">
              <a:buFont typeface="Calibri" panose="020F0502020204030204" pitchFamily="34" charset="0"/>
              <a:buChar char="-"/>
            </a:pPr>
            <a:r>
              <a:rPr lang="fr-BE" sz="2400" i="1" dirty="0">
                <a:latin typeface="Calibri" panose="020F0502020204030204" pitchFamily="34" charset="0"/>
                <a:ea typeface="Calibri" panose="020F0502020204030204" pitchFamily="34" charset="0"/>
                <a:cs typeface="Times New Roman" panose="02020603050405020304" pitchFamily="18" charset="0"/>
              </a:rPr>
              <a:t>« Création et adhésion à une centrale d’achats » </a:t>
            </a:r>
            <a:r>
              <a:rPr lang="fr-BE" sz="2400" dirty="0">
                <a:latin typeface="Calibri" panose="020F0502020204030204" pitchFamily="34" charset="0"/>
                <a:ea typeface="Calibri" panose="020F0502020204030204" pitchFamily="34" charset="0"/>
                <a:cs typeface="Times New Roman" panose="02020603050405020304" pitchFamily="18" charset="0"/>
              </a:rPr>
              <a:t>(sauf mise en œuvre par SWL)</a:t>
            </a:r>
          </a:p>
          <a:p>
            <a:pPr lvl="1" algn="just">
              <a:buFont typeface="Wingdings" panose="05000000000000000000" pitchFamily="2" charset="2"/>
              <a:buChar char="v"/>
            </a:pPr>
            <a:r>
              <a:rPr lang="fr-BE" dirty="0">
                <a:latin typeface="Calibri" panose="020F0502020204030204" pitchFamily="34" charset="0"/>
                <a:ea typeface="Calibri" panose="020F0502020204030204" pitchFamily="34" charset="0"/>
                <a:cs typeface="Times New Roman" panose="02020603050405020304" pitchFamily="18" charset="0"/>
              </a:rPr>
              <a:t> Création d’une centrale?</a:t>
            </a:r>
          </a:p>
          <a:p>
            <a:pPr lvl="1" algn="just">
              <a:buFont typeface="Wingdings" panose="05000000000000000000" pitchFamily="2" charset="2"/>
              <a:buChar char="v"/>
            </a:pPr>
            <a:r>
              <a:rPr lang="fr-BE" dirty="0">
                <a:latin typeface="Calibri" panose="020F0502020204030204" pitchFamily="34" charset="0"/>
                <a:ea typeface="Calibri" panose="020F0502020204030204" pitchFamily="34" charset="0"/>
                <a:cs typeface="Times New Roman" panose="02020603050405020304" pitchFamily="18" charset="0"/>
              </a:rPr>
              <a:t> Adhésion à une centrale ou à un marché?</a:t>
            </a:r>
          </a:p>
          <a:p>
            <a:pPr lvl="4" algn="just">
              <a:buFont typeface="Courier New" panose="02070309020205020404" pitchFamily="49" charset="0"/>
              <a:buChar char="o"/>
            </a:pPr>
            <a:r>
              <a:rPr lang="fr-BE" dirty="0">
                <a:latin typeface="Calibri" panose="020F0502020204030204" pitchFamily="34" charset="0"/>
                <a:ea typeface="Calibri" panose="020F0502020204030204" pitchFamily="34" charset="0"/>
                <a:cs typeface="Times New Roman" panose="02020603050405020304" pitchFamily="18" charset="0"/>
              </a:rPr>
              <a:t>Travaux </a:t>
            </a:r>
            <a:r>
              <a:rPr lang="fr-BE" dirty="0" err="1">
                <a:latin typeface="Calibri" panose="020F0502020204030204" pitchFamily="34" charset="0"/>
                <a:ea typeface="Calibri" panose="020F0502020204030204" pitchFamily="34" charset="0"/>
                <a:cs typeface="Times New Roman" panose="02020603050405020304" pitchFamily="18" charset="0"/>
              </a:rPr>
              <a:t>parl</a:t>
            </a:r>
            <a:r>
              <a:rPr lang="fr-BE" dirty="0">
                <a:latin typeface="Calibri" panose="020F0502020204030204" pitchFamily="34" charset="0"/>
                <a:ea typeface="Calibri" panose="020F0502020204030204" pitchFamily="34" charset="0"/>
                <a:cs typeface="Times New Roman" panose="02020603050405020304" pitchFamily="18" charset="0"/>
              </a:rPr>
              <a:t>.: </a:t>
            </a:r>
            <a:r>
              <a:rPr lang="fr-BE" i="1" dirty="0">
                <a:latin typeface="Calibri" panose="020F0502020204030204" pitchFamily="34" charset="0"/>
                <a:ea typeface="Calibri" panose="020F0502020204030204" pitchFamily="34" charset="0"/>
                <a:cs typeface="Times New Roman" panose="02020603050405020304" pitchFamily="18" charset="0"/>
              </a:rPr>
              <a:t>« commandes passées à une centrale d’achats »</a:t>
            </a:r>
          </a:p>
          <a:p>
            <a:pPr marL="342900" lvl="0" indent="-342900" algn="just">
              <a:buFont typeface="Calibri" panose="020F0502020204030204" pitchFamily="34" charset="0"/>
              <a:buChar char="-"/>
            </a:pPr>
            <a:r>
              <a:rPr lang="fr-BE" sz="2400" dirty="0">
                <a:latin typeface="Calibri" panose="020F0502020204030204" pitchFamily="34" charset="0"/>
                <a:ea typeface="Calibri" panose="020F0502020204030204" pitchFamily="34" charset="0"/>
                <a:cs typeface="Times New Roman" panose="02020603050405020304" pitchFamily="18" charset="0"/>
              </a:rPr>
              <a:t>Attribution des MP subséquents à un accord-cadre de centrale d’achats:</a:t>
            </a:r>
          </a:p>
          <a:p>
            <a:pPr lvl="1" algn="just">
              <a:buFont typeface="Wingdings" panose="05000000000000000000" pitchFamily="2" charset="2"/>
              <a:buChar char="v"/>
            </a:pPr>
            <a:r>
              <a:rPr lang="fr-BE" u="sng" dirty="0">
                <a:latin typeface="Calibri" panose="020F0502020204030204" pitchFamily="34" charset="0"/>
                <a:ea typeface="Calibri" panose="020F0502020204030204" pitchFamily="34" charset="0"/>
                <a:cs typeface="Times New Roman" panose="02020603050405020304" pitchFamily="18" charset="0"/>
              </a:rPr>
              <a:t>si</a:t>
            </a:r>
            <a:r>
              <a:rPr lang="fr-BE" dirty="0">
                <a:latin typeface="Calibri" panose="020F0502020204030204" pitchFamily="34" charset="0"/>
                <a:ea typeface="Calibri" panose="020F0502020204030204" pitchFamily="34" charset="0"/>
                <a:cs typeface="Times New Roman" panose="02020603050405020304" pitchFamily="18" charset="0"/>
              </a:rPr>
              <a:t> remise en concurrence </a:t>
            </a:r>
          </a:p>
          <a:p>
            <a:pPr lvl="1" algn="just">
              <a:buFont typeface="Wingdings" panose="05000000000000000000" pitchFamily="2" charset="2"/>
              <a:buChar char="v"/>
            </a:pPr>
            <a:r>
              <a:rPr lang="fr-BE" dirty="0">
                <a:latin typeface="Calibri" panose="020F0502020204030204" pitchFamily="34" charset="0"/>
                <a:ea typeface="Calibri" panose="020F0502020204030204" pitchFamily="34" charset="0"/>
                <a:cs typeface="Times New Roman" panose="02020603050405020304" pitchFamily="18" charset="0"/>
              </a:rPr>
              <a:t>et dépassement des seuils §2:</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2" algn="just">
              <a:buFont typeface="Wingdings" panose="05000000000000000000" pitchFamily="2" charset="2"/>
              <a:buChar char="ü"/>
            </a:pPr>
            <a:r>
              <a:rPr lang="fr-FR" dirty="0">
                <a:latin typeface="Calibri" panose="020F0502020204030204" pitchFamily="34" charset="0"/>
                <a:ea typeface="Calibri" panose="020F0502020204030204" pitchFamily="34" charset="0"/>
                <a:cs typeface="Times New Roman" panose="02020603050405020304" pitchFamily="18" charset="0"/>
              </a:rPr>
              <a:t> &gt; 30.000 EUR HTVA si financement SWL</a:t>
            </a:r>
          </a:p>
          <a:p>
            <a:pPr lvl="2" algn="just">
              <a:buFont typeface="Wingdings" panose="05000000000000000000" pitchFamily="2" charset="2"/>
              <a:buChar char="ü"/>
            </a:pPr>
            <a:r>
              <a:rPr lang="fr-FR" dirty="0">
                <a:effectLst/>
                <a:latin typeface="Calibri" panose="020F0502020204030204" pitchFamily="34" charset="0"/>
                <a:ea typeface="Calibri" panose="020F0502020204030204" pitchFamily="34" charset="0"/>
                <a:cs typeface="Times New Roman" panose="02020603050405020304" pitchFamily="18" charset="0"/>
              </a:rPr>
              <a:t> &gt; 143.000 EUR HTVA si auto-financé</a:t>
            </a:r>
          </a:p>
        </p:txBody>
      </p:sp>
    </p:spTree>
    <p:extLst>
      <p:ext uri="{BB962C8B-B14F-4D97-AF65-F5344CB8AC3E}">
        <p14:creationId xmlns:p14="http://schemas.microsoft.com/office/powerpoint/2010/main" val="1371348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8C4D8-3F01-97EA-180F-232BE69689F3}"/>
              </a:ext>
            </a:extLst>
          </p:cNvPr>
          <p:cNvSpPr>
            <a:spLocks noGrp="1"/>
          </p:cNvSpPr>
          <p:nvPr>
            <p:ph type="title"/>
          </p:nvPr>
        </p:nvSpPr>
        <p:spPr>
          <a:xfrm>
            <a:off x="838200" y="843696"/>
            <a:ext cx="10515600" cy="847082"/>
          </a:xfrm>
        </p:spPr>
        <p:txBody>
          <a:bodyPr>
            <a:normAutofit/>
          </a:bodyPr>
          <a:lstStyle/>
          <a:p>
            <a:pPr algn="ctr"/>
            <a:r>
              <a:rPr lang="fr-BE" sz="3100" u="sng" dirty="0">
                <a:effectLst/>
                <a:latin typeface="Calibri" panose="020F0502020204030204" pitchFamily="34" charset="0"/>
                <a:ea typeface="Calibri" panose="020F0502020204030204" pitchFamily="34" charset="0"/>
                <a:cs typeface="Times New Roman" panose="02020603050405020304" pitchFamily="18" charset="0"/>
              </a:rPr>
              <a:t>164 §</a:t>
            </a:r>
            <a:r>
              <a:rPr lang="fr-BE" sz="3100" u="sng" dirty="0">
                <a:latin typeface="Calibri" panose="020F0502020204030204" pitchFamily="34" charset="0"/>
                <a:ea typeface="Calibri" panose="020F0502020204030204" pitchFamily="34" charset="0"/>
                <a:cs typeface="Times New Roman" panose="02020603050405020304" pitchFamily="18" charset="0"/>
              </a:rPr>
              <a:t>2</a:t>
            </a:r>
            <a:r>
              <a:rPr lang="fr-BE" sz="3100" u="sng"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fr-BE" sz="3100" dirty="0">
                <a:effectLst/>
                <a:latin typeface="Calibri" panose="020F0502020204030204" pitchFamily="34" charset="0"/>
                <a:ea typeface="Calibri" panose="020F0502020204030204" pitchFamily="34" charset="0"/>
                <a:cs typeface="Times New Roman" panose="02020603050405020304" pitchFamily="18" charset="0"/>
              </a:rPr>
              <a:t>: </a:t>
            </a:r>
            <a:r>
              <a:rPr lang="fr-BE" sz="3100" b="1" dirty="0">
                <a:effectLst/>
                <a:latin typeface="Calibri" panose="020F0502020204030204" pitchFamily="34" charset="0"/>
                <a:ea typeface="Calibri" panose="020F0502020204030204" pitchFamily="34" charset="0"/>
                <a:cs typeface="Times New Roman" panose="02020603050405020304" pitchFamily="18" charset="0"/>
              </a:rPr>
              <a:t>Tutelle d’annulation (CENTRALE ACHATS)</a:t>
            </a:r>
            <a:endParaRPr lang="fr-FR" sz="3100" dirty="0"/>
          </a:p>
        </p:txBody>
      </p:sp>
      <p:sp>
        <p:nvSpPr>
          <p:cNvPr id="3" name="Espace réservé du contenu 2">
            <a:extLst>
              <a:ext uri="{FF2B5EF4-FFF2-40B4-BE49-F238E27FC236}">
                <a16:creationId xmlns:a16="http://schemas.microsoft.com/office/drawing/2014/main" id="{9B6CD13E-AB1B-66D4-8C5F-9349EA4C9D00}"/>
              </a:ext>
            </a:extLst>
          </p:cNvPr>
          <p:cNvSpPr>
            <a:spLocks noGrp="1"/>
          </p:cNvSpPr>
          <p:nvPr>
            <p:ph idx="1"/>
          </p:nvPr>
        </p:nvSpPr>
        <p:spPr>
          <a:xfrm>
            <a:off x="379562" y="1690778"/>
            <a:ext cx="11335110" cy="4968814"/>
          </a:xfrm>
        </p:spPr>
        <p:txBody>
          <a:bodyPr>
            <a:normAutofit/>
          </a:bodyPr>
          <a:lstStyle/>
          <a:p>
            <a:pPr marL="0" lvl="0" indent="0" algn="just">
              <a:buNone/>
            </a:pPr>
            <a:r>
              <a:rPr lang="fr-FR" b="0" i="1" dirty="0">
                <a:solidFill>
                  <a:srgbClr val="000000"/>
                </a:solidFill>
                <a:effectLst/>
                <a:highlight>
                  <a:srgbClr val="FFFFFF"/>
                </a:highlight>
              </a:rPr>
              <a:t>3° la création et </a:t>
            </a:r>
            <a:r>
              <a:rPr lang="fr-FR" b="0" i="1" dirty="0">
                <a:solidFill>
                  <a:srgbClr val="000000"/>
                </a:solidFill>
                <a:effectLst/>
                <a:highlight>
                  <a:srgbClr val="FFFF00"/>
                </a:highlight>
              </a:rPr>
              <a:t>l'adhésion à une centrale d'achats </a:t>
            </a:r>
            <a:r>
              <a:rPr lang="fr-FR" b="0" i="1" dirty="0">
                <a:solidFill>
                  <a:srgbClr val="000000"/>
                </a:solidFill>
                <a:effectLst/>
                <a:highlight>
                  <a:srgbClr val="FFFFFF"/>
                </a:highlight>
              </a:rPr>
              <a:t>à l'exception de l'adhésion à une centrale d'achats mise en </a:t>
            </a:r>
            <a:r>
              <a:rPr lang="fr-FR" b="0" i="1" dirty="0" err="1">
                <a:solidFill>
                  <a:srgbClr val="000000"/>
                </a:solidFill>
                <a:effectLst/>
                <a:highlight>
                  <a:srgbClr val="FFFFFF"/>
                </a:highlight>
              </a:rPr>
              <a:t>oeuvre</a:t>
            </a:r>
            <a:r>
              <a:rPr lang="fr-FR" b="0" i="1" dirty="0">
                <a:solidFill>
                  <a:srgbClr val="000000"/>
                </a:solidFill>
                <a:effectLst/>
                <a:highlight>
                  <a:srgbClr val="FFFFFF"/>
                </a:highlight>
              </a:rPr>
              <a:t> par la Société wallonne du Logement;</a:t>
            </a:r>
          </a:p>
          <a:p>
            <a:pPr marL="0" lvl="0" indent="0" algn="just">
              <a:buNone/>
            </a:pPr>
            <a:br>
              <a:rPr lang="fr-FR" i="1" dirty="0"/>
            </a:br>
            <a:r>
              <a:rPr lang="fr-FR" b="0" i="1" dirty="0">
                <a:solidFill>
                  <a:srgbClr val="000000"/>
                </a:solidFill>
                <a:effectLst/>
                <a:highlight>
                  <a:srgbClr val="FFFFFF"/>
                </a:highlight>
              </a:rPr>
              <a:t>  4° les décisions d'attribution </a:t>
            </a:r>
            <a:r>
              <a:rPr lang="fr-FR" b="0" i="1" dirty="0">
                <a:solidFill>
                  <a:srgbClr val="000000"/>
                </a:solidFill>
                <a:effectLst/>
                <a:highlight>
                  <a:srgbClr val="FFFF00"/>
                </a:highlight>
              </a:rPr>
              <a:t>des marchés subséquents à un accord-cadre attribué par une centrale d'achats, à laquelle la société a adhéré, </a:t>
            </a:r>
            <a:r>
              <a:rPr lang="fr-FR" b="0" i="1" dirty="0">
                <a:solidFill>
                  <a:srgbClr val="000000"/>
                </a:solidFill>
                <a:effectLst/>
                <a:highlight>
                  <a:srgbClr val="FFFFFF"/>
                </a:highlight>
              </a:rPr>
              <a:t>lorsque les opérateurs économiques parties à l'accord-cadre doivent être remis, en tout ou en partie, en concurrence et lorsque le montant d'attribution est égal ou supérieur aux seuils repris au paragraphe 2.</a:t>
            </a:r>
            <a:endParaRPr lang="fr-FR"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5423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E78973-8F54-C624-8948-105C7A3E419E}"/>
              </a:ext>
            </a:extLst>
          </p:cNvPr>
          <p:cNvSpPr>
            <a:spLocks noGrp="1"/>
          </p:cNvSpPr>
          <p:nvPr>
            <p:ph type="title"/>
          </p:nvPr>
        </p:nvSpPr>
        <p:spPr/>
        <p:txBody>
          <a:bodyPr/>
          <a:lstStyle/>
          <a:p>
            <a:pPr algn="ctr"/>
            <a:r>
              <a:rPr lang="fr-BE" sz="2900" b="1" u="sng" dirty="0">
                <a:effectLst/>
                <a:latin typeface="Calibri" panose="020F0502020204030204" pitchFamily="34" charset="0"/>
                <a:ea typeface="Calibri" panose="020F0502020204030204" pitchFamily="34" charset="0"/>
                <a:cs typeface="Times New Roman" panose="02020603050405020304" pitchFamily="18" charset="0"/>
              </a:rPr>
              <a:t>164 §5 </a:t>
            </a:r>
            <a:r>
              <a:rPr lang="fr-BE" sz="2900" b="1" dirty="0">
                <a:effectLst/>
                <a:latin typeface="Calibri" panose="020F0502020204030204" pitchFamily="34" charset="0"/>
                <a:ea typeface="Calibri" panose="020F0502020204030204" pitchFamily="34" charset="0"/>
                <a:cs typeface="Times New Roman" panose="02020603050405020304" pitchFamily="18" charset="0"/>
              </a:rPr>
              <a:t>: TUTELLE D’APPROBATION GENERALE</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7CD3C8B7-2C95-12E3-E543-02F95FD419CD}"/>
              </a:ext>
            </a:extLst>
          </p:cNvPr>
          <p:cNvSpPr>
            <a:spLocks noGrp="1"/>
          </p:cNvSpPr>
          <p:nvPr>
            <p:ph idx="1"/>
          </p:nvPr>
        </p:nvSpPr>
        <p:spPr>
          <a:xfrm>
            <a:off x="362309" y="1880558"/>
            <a:ext cx="11455879" cy="4692770"/>
          </a:xfrm>
        </p:spPr>
        <p:txBody>
          <a:bodyPr>
            <a:normAutofit/>
          </a:bodyPr>
          <a:lstStyle/>
          <a:p>
            <a:pPr marL="0" lvl="0" indent="0" algn="just">
              <a:buNone/>
            </a:pPr>
            <a:r>
              <a:rPr lang="fr-BE"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 </a:t>
            </a:r>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 décision motivée, sur la base de bilans finaux des opérations immobilières de la société, du résultat de l'audit réalisé au sein de la SLSP, des décisions d'annulation de marchés publics prises conformément à l'article 164, § 1er, le Conseil d'administration de la SWL peut soumettre au Gouvernement la proposition de contraindre la société, pendant une durée déterminée, </a:t>
            </a:r>
            <a:r>
              <a:rPr lang="fr-BE"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 soumettre l'ensemble des décisions portant sur l'attribution de ses marchés à une tutelle d'approbation</a:t>
            </a:r>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exercée par la SWL. </a:t>
            </a:r>
          </a:p>
          <a:p>
            <a:pPr marL="0" indent="0" algn="just">
              <a:buNone/>
            </a:pPr>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 Gouvernement prend sa décision dans un délai de 30 jours à dater de la notification de cette proposition. Préalablement, le Conseil d'administration de la SWL entend les représentants mandatés par la société.</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1914045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E78973-8F54-C624-8948-105C7A3E419E}"/>
              </a:ext>
            </a:extLst>
          </p:cNvPr>
          <p:cNvSpPr>
            <a:spLocks noGrp="1"/>
          </p:cNvSpPr>
          <p:nvPr>
            <p:ph type="title"/>
          </p:nvPr>
        </p:nvSpPr>
        <p:spPr>
          <a:xfrm>
            <a:off x="838200" y="760575"/>
            <a:ext cx="10515600" cy="649481"/>
          </a:xfrm>
        </p:spPr>
        <p:txBody>
          <a:bodyPr>
            <a:normAutofit fontScale="90000"/>
          </a:bodyPr>
          <a:lstStyle/>
          <a:p>
            <a:pPr algn="ctr"/>
            <a:br>
              <a:rPr lang="fr-BE" sz="2900" b="1" dirty="0">
                <a:effectLst/>
                <a:latin typeface="Calibri" panose="020F0502020204030204" pitchFamily="34" charset="0"/>
                <a:ea typeface="Calibri" panose="020F0502020204030204" pitchFamily="34" charset="0"/>
                <a:cs typeface="Times New Roman" panose="02020603050405020304" pitchFamily="18" charset="0"/>
              </a:rPr>
            </a:br>
            <a:br>
              <a:rPr lang="fr-BE" sz="2900" b="1" dirty="0">
                <a:effectLst/>
                <a:latin typeface="Calibri" panose="020F0502020204030204" pitchFamily="34" charset="0"/>
                <a:ea typeface="Calibri" panose="020F0502020204030204" pitchFamily="34" charset="0"/>
                <a:cs typeface="Times New Roman" panose="02020603050405020304" pitchFamily="18" charset="0"/>
              </a:rPr>
            </a:br>
            <a:r>
              <a:rPr lang="fr-BE" sz="2900" b="1" dirty="0">
                <a:effectLst/>
                <a:latin typeface="Calibri" panose="020F0502020204030204" pitchFamily="34" charset="0"/>
                <a:ea typeface="Calibri" panose="020F0502020204030204" pitchFamily="34" charset="0"/>
                <a:cs typeface="Times New Roman" panose="02020603050405020304" pitchFamily="18" charset="0"/>
              </a:rPr>
              <a:t>Synthèse TUTELLE</a:t>
            </a:r>
            <a:endParaRPr lang="fr-FR" dirty="0"/>
          </a:p>
        </p:txBody>
      </p:sp>
      <p:graphicFrame>
        <p:nvGraphicFramePr>
          <p:cNvPr id="4" name="Espace réservé du contenu 3">
            <a:extLst>
              <a:ext uri="{FF2B5EF4-FFF2-40B4-BE49-F238E27FC236}">
                <a16:creationId xmlns:a16="http://schemas.microsoft.com/office/drawing/2014/main" id="{4F79A26D-6600-1E0A-9547-8BA94F66FE2F}"/>
              </a:ext>
            </a:extLst>
          </p:cNvPr>
          <p:cNvGraphicFramePr>
            <a:graphicFrameLocks noGrp="1"/>
          </p:cNvGraphicFramePr>
          <p:nvPr>
            <p:ph idx="1"/>
          </p:nvPr>
        </p:nvGraphicFramePr>
        <p:xfrm>
          <a:off x="838200" y="1410057"/>
          <a:ext cx="10515600" cy="4584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2401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79896C-4FC7-2C5C-99C7-782982F96F32}"/>
              </a:ext>
            </a:extLst>
          </p:cNvPr>
          <p:cNvSpPr>
            <a:spLocks noGrp="1"/>
          </p:cNvSpPr>
          <p:nvPr>
            <p:ph type="ctrTitle"/>
          </p:nvPr>
        </p:nvSpPr>
        <p:spPr/>
        <p:txBody>
          <a:bodyPr/>
          <a:lstStyle/>
          <a:p>
            <a:r>
              <a:rPr lang="fr-BE" dirty="0"/>
              <a:t>MODIFICATIONS DIVERSES</a:t>
            </a:r>
          </a:p>
        </p:txBody>
      </p:sp>
      <p:sp>
        <p:nvSpPr>
          <p:cNvPr id="3" name="Sous-titre 2">
            <a:extLst>
              <a:ext uri="{FF2B5EF4-FFF2-40B4-BE49-F238E27FC236}">
                <a16:creationId xmlns:a16="http://schemas.microsoft.com/office/drawing/2014/main" id="{143032B9-5735-F17F-1171-08852C31D8F9}"/>
              </a:ext>
            </a:extLst>
          </p:cNvPr>
          <p:cNvSpPr>
            <a:spLocks noGrp="1"/>
          </p:cNvSpPr>
          <p:nvPr>
            <p:ph type="subTitle" idx="1"/>
          </p:nvPr>
        </p:nvSpPr>
        <p:spPr/>
        <p:txBody>
          <a:bodyPr/>
          <a:lstStyle/>
          <a:p>
            <a:endParaRPr lang="fr-BE"/>
          </a:p>
        </p:txBody>
      </p:sp>
    </p:spTree>
    <p:extLst>
      <p:ext uri="{BB962C8B-B14F-4D97-AF65-F5344CB8AC3E}">
        <p14:creationId xmlns:p14="http://schemas.microsoft.com/office/powerpoint/2010/main" val="2704859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7359AB-3C21-1974-1DB6-E60FC53B2492}"/>
              </a:ext>
            </a:extLst>
          </p:cNvPr>
          <p:cNvSpPr>
            <a:spLocks noGrp="1"/>
          </p:cNvSpPr>
          <p:nvPr>
            <p:ph type="title"/>
          </p:nvPr>
        </p:nvSpPr>
        <p:spPr>
          <a:xfrm>
            <a:off x="797615" y="2555191"/>
            <a:ext cx="4419284" cy="2000898"/>
          </a:xfrm>
        </p:spPr>
        <p:txBody>
          <a:bodyPr>
            <a:normAutofit/>
          </a:bodyPr>
          <a:lstStyle/>
          <a:p>
            <a:r>
              <a:rPr lang="fr-FR" sz="3200" dirty="0">
                <a:solidFill>
                  <a:schemeClr val="accent1"/>
                </a:solidFill>
              </a:rPr>
              <a:t>instauration de la communication électronique entre les SLSP et la SWL </a:t>
            </a:r>
          </a:p>
        </p:txBody>
      </p:sp>
      <p:sp>
        <p:nvSpPr>
          <p:cNvPr id="3" name="Espace réservé du texte 2">
            <a:extLst>
              <a:ext uri="{FF2B5EF4-FFF2-40B4-BE49-F238E27FC236}">
                <a16:creationId xmlns:a16="http://schemas.microsoft.com/office/drawing/2014/main" id="{28C160C1-F02C-C857-AED5-C0ED95FD5922}"/>
              </a:ext>
            </a:extLst>
          </p:cNvPr>
          <p:cNvSpPr>
            <a:spLocks noGrp="1"/>
          </p:cNvSpPr>
          <p:nvPr>
            <p:ph type="body" sz="quarter" idx="10"/>
          </p:nvPr>
        </p:nvSpPr>
        <p:spPr>
          <a:xfrm>
            <a:off x="6780055" y="1180744"/>
            <a:ext cx="4614330" cy="4749793"/>
          </a:xfrm>
        </p:spPr>
        <p:txBody>
          <a:bodyPr/>
          <a:lstStyle/>
          <a:p>
            <a:pPr algn="just"/>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nouvel </a:t>
            </a:r>
            <a:r>
              <a:rPr lang="fr-BE"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article 86bis </a:t>
            </a:r>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CWHD </a:t>
            </a:r>
          </a:p>
          <a:p>
            <a:pPr algn="just"/>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permet au Gouvernement d’organiser la communication électronique entre les SLSP et la SWL.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P.ex.: </a:t>
            </a:r>
            <a:r>
              <a:rPr lang="fr-BE" sz="20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notification électronique des décisions de tutelle</a:t>
            </a:r>
            <a:r>
              <a:rPr lang="fr-B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visées aux articles 173 et suivants du CWHD ou tout autre échange officiel entre la Société wallonne du Logement et les sociétés de logement de service public.</a:t>
            </a:r>
            <a:r>
              <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fr-FR" dirty="0"/>
          </a:p>
        </p:txBody>
      </p:sp>
    </p:spTree>
    <p:extLst>
      <p:ext uri="{BB962C8B-B14F-4D97-AF65-F5344CB8AC3E}">
        <p14:creationId xmlns:p14="http://schemas.microsoft.com/office/powerpoint/2010/main" val="340488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07D2C6-9D06-C770-6E1E-8AF529EC6A2B}"/>
              </a:ext>
            </a:extLst>
          </p:cNvPr>
          <p:cNvSpPr>
            <a:spLocks noGrp="1"/>
          </p:cNvSpPr>
          <p:nvPr>
            <p:ph type="title"/>
          </p:nvPr>
        </p:nvSpPr>
        <p:spPr/>
        <p:txBody>
          <a:bodyPr/>
          <a:lstStyle/>
          <a:p>
            <a:r>
              <a:rPr lang="fr-BE" dirty="0"/>
              <a:t>DPR 2019 - 2024</a:t>
            </a:r>
          </a:p>
        </p:txBody>
      </p:sp>
      <p:sp>
        <p:nvSpPr>
          <p:cNvPr id="3" name="Espace réservé du contenu 2">
            <a:extLst>
              <a:ext uri="{FF2B5EF4-FFF2-40B4-BE49-F238E27FC236}">
                <a16:creationId xmlns:a16="http://schemas.microsoft.com/office/drawing/2014/main" id="{EE710131-3338-1335-8A94-5115290FC4DE}"/>
              </a:ext>
            </a:extLst>
          </p:cNvPr>
          <p:cNvSpPr>
            <a:spLocks noGrp="1"/>
          </p:cNvSpPr>
          <p:nvPr>
            <p:ph idx="1"/>
          </p:nvPr>
        </p:nvSpPr>
        <p:spPr/>
        <p:txBody>
          <a:bodyPr>
            <a:normAutofit/>
          </a:bodyPr>
          <a:lstStyle/>
          <a:p>
            <a:r>
              <a:rPr lang="fr-BE" dirty="0"/>
              <a:t>Production de logements à loyer modéré:</a:t>
            </a:r>
          </a:p>
          <a:p>
            <a:pPr lvl="2">
              <a:buFont typeface="Wingdings" panose="05000000000000000000" pitchFamily="2" charset="2"/>
              <a:buChar char="ü"/>
            </a:pPr>
            <a:r>
              <a:rPr lang="fr-BE" dirty="0"/>
              <a:t>ménages à faibles revenus</a:t>
            </a:r>
          </a:p>
          <a:p>
            <a:pPr lvl="2">
              <a:buFont typeface="Wingdings" panose="05000000000000000000" pitchFamily="2" charset="2"/>
              <a:buChar char="ü"/>
            </a:pPr>
            <a:r>
              <a:rPr lang="fr-BE" dirty="0"/>
              <a:t>Zéro énergie ou passif</a:t>
            </a:r>
          </a:p>
          <a:p>
            <a:pPr lvl="2">
              <a:buFont typeface="Wingdings" panose="05000000000000000000" pitchFamily="2" charset="2"/>
              <a:buChar char="ü"/>
            </a:pPr>
            <a:r>
              <a:rPr lang="fr-BE" dirty="0"/>
              <a:t>mobilité douce ou collective</a:t>
            </a:r>
          </a:p>
          <a:p>
            <a:r>
              <a:rPr lang="fr-BE" dirty="0"/>
              <a:t>Plan de rénovation de 55.000 logements publics existants</a:t>
            </a:r>
          </a:p>
          <a:p>
            <a:r>
              <a:rPr lang="fr-BE" dirty="0"/>
              <a:t>Nouvelles modalités d’attribution des logements (mixité)</a:t>
            </a:r>
          </a:p>
          <a:p>
            <a:r>
              <a:rPr lang="fr-BE" dirty="0"/>
              <a:t>Allocation « loyer » pour les candidats au logement social de plus de 2 ans</a:t>
            </a:r>
          </a:p>
          <a:p>
            <a:pPr marL="0" indent="0">
              <a:buNone/>
            </a:pPr>
            <a:r>
              <a:rPr lang="fr-BE" dirty="0"/>
              <a:t>	</a:t>
            </a:r>
          </a:p>
        </p:txBody>
      </p:sp>
    </p:spTree>
    <p:extLst>
      <p:ext uri="{BB962C8B-B14F-4D97-AF65-F5344CB8AC3E}">
        <p14:creationId xmlns:p14="http://schemas.microsoft.com/office/powerpoint/2010/main" val="1108446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F51E04-9002-729F-8540-ADEF8994A32F}"/>
              </a:ext>
            </a:extLst>
          </p:cNvPr>
          <p:cNvSpPr>
            <a:spLocks noGrp="1"/>
          </p:cNvSpPr>
          <p:nvPr>
            <p:ph type="title"/>
          </p:nvPr>
        </p:nvSpPr>
        <p:spPr>
          <a:xfrm>
            <a:off x="838200" y="672861"/>
            <a:ext cx="10515600" cy="1017916"/>
          </a:xfrm>
        </p:spPr>
        <p:txBody>
          <a:bodyPr>
            <a:noAutofit/>
          </a:bodyPr>
          <a:lstStyle/>
          <a:p>
            <a:pPr algn="ctr"/>
            <a:br>
              <a:rPr lang="fr-FR" sz="2400" b="1" dirty="0">
                <a:effectLst/>
              </a:rPr>
            </a:br>
            <a:r>
              <a:rPr lang="fr-FR" sz="2400" b="1" dirty="0">
                <a:effectLst/>
              </a:rPr>
              <a:t> </a:t>
            </a:r>
            <a:r>
              <a:rPr lang="fr-FR" sz="2400" b="1" dirty="0">
                <a:latin typeface="Calibri" panose="020F0502020204030204" pitchFamily="34" charset="0"/>
                <a:ea typeface="Calibri" panose="020F0502020204030204" pitchFamily="34" charset="0"/>
                <a:cs typeface="Times New Roman" panose="02020603050405020304" pitchFamily="18" charset="0"/>
              </a:rPr>
              <a:t>INSTITUTIONNALISATION DU</a:t>
            </a:r>
            <a:r>
              <a:rPr lang="fr-FR" sz="2400" b="1" dirty="0">
                <a:effectLst/>
                <a:latin typeface="Calibri" panose="020F0502020204030204" pitchFamily="34" charset="0"/>
                <a:ea typeface="Calibri" panose="020F0502020204030204" pitchFamily="34" charset="0"/>
                <a:cs typeface="Times New Roman" panose="02020603050405020304" pitchFamily="18" charset="0"/>
              </a:rPr>
              <a:t> Centre d’Etudes en Habitat durable</a:t>
            </a:r>
            <a:endParaRPr lang="fr-FR" sz="2400" b="1" dirty="0"/>
          </a:p>
        </p:txBody>
      </p:sp>
      <p:sp>
        <p:nvSpPr>
          <p:cNvPr id="3" name="Espace réservé du contenu 2">
            <a:extLst>
              <a:ext uri="{FF2B5EF4-FFF2-40B4-BE49-F238E27FC236}">
                <a16:creationId xmlns:a16="http://schemas.microsoft.com/office/drawing/2014/main" id="{F52CC06F-7F27-16C6-E9AF-F55734696C47}"/>
              </a:ext>
            </a:extLst>
          </p:cNvPr>
          <p:cNvSpPr>
            <a:spLocks noGrp="1"/>
          </p:cNvSpPr>
          <p:nvPr>
            <p:ph idx="1"/>
          </p:nvPr>
        </p:nvSpPr>
        <p:spPr>
          <a:xfrm>
            <a:off x="838200" y="1966824"/>
            <a:ext cx="10515600" cy="4027576"/>
          </a:xfrm>
        </p:spPr>
        <p:txBody>
          <a:bodyPr>
            <a:normAutofit fontScale="70000" lnSpcReduction="20000"/>
          </a:bodyPr>
          <a:lstStyle/>
          <a:p>
            <a:r>
              <a:rPr lang="fr-FR" sz="2000" dirty="0"/>
              <a:t>CENTRE D'ETUDES EN HABITAT DURABLE DE WALLONIE, EN ABREGE : (CEHD  ASBL)</a:t>
            </a:r>
          </a:p>
          <a:p>
            <a:pPr lvl="1">
              <a:buFont typeface="Wingdings" panose="05000000000000000000" pitchFamily="2" charset="2"/>
              <a:buChar char="v"/>
            </a:pPr>
            <a:r>
              <a:rPr lang="fr-FR" sz="1600" dirty="0"/>
              <a:t>Création en 2012 sous forme d’ASBL</a:t>
            </a:r>
          </a:p>
          <a:p>
            <a:pPr lvl="1">
              <a:buFont typeface="Wingdings" panose="05000000000000000000" pitchFamily="2" charset="2"/>
              <a:buChar char="v"/>
            </a:pPr>
            <a:r>
              <a:rPr lang="fr-FR" sz="1600" dirty="0"/>
              <a:t>Nouvelle base décrétale: art. 107.3 CWHD</a:t>
            </a:r>
          </a:p>
          <a:p>
            <a:pPr lvl="1">
              <a:buFont typeface="Wingdings" panose="05000000000000000000" pitchFamily="2" charset="2"/>
              <a:buChar char="v"/>
            </a:pPr>
            <a:r>
              <a:rPr lang="fr-FR" sz="1600" dirty="0"/>
              <a:t>Intégration au sein de la SWL + assistance à la SWL pour la recherche</a:t>
            </a:r>
          </a:p>
          <a:p>
            <a:pPr marL="228600" lvl="1">
              <a:tabLst>
                <a:tab pos="174625" algn="l"/>
              </a:tabLst>
            </a:pPr>
            <a:r>
              <a:rPr lang="fr-FR" sz="2000" dirty="0"/>
              <a:t>Missions légales:</a:t>
            </a:r>
          </a:p>
          <a:p>
            <a:pPr marL="800100" lvl="2" indent="-342900">
              <a:buFont typeface="Wingdings" panose="05000000000000000000" pitchFamily="2" charset="2"/>
              <a:buChar char="ü"/>
              <a:tabLst>
                <a:tab pos="174625" algn="l"/>
              </a:tabLst>
            </a:pPr>
            <a:r>
              <a:rPr lang="fr-FR" sz="1600" dirty="0"/>
              <a:t>Analyses sur toutes questions des politiques de logement, habitat et ville;</a:t>
            </a:r>
          </a:p>
          <a:p>
            <a:pPr marL="800100" lvl="2" indent="-342900">
              <a:buFont typeface="Wingdings" panose="05000000000000000000" pitchFamily="2" charset="2"/>
              <a:buChar char="ü"/>
              <a:tabLst>
                <a:tab pos="174625" algn="l"/>
              </a:tabLst>
            </a:pPr>
            <a:r>
              <a:rPr lang="fr-FR" sz="1600" dirty="0"/>
              <a:t>Recherches multidisciplinaires comme outil d’aide à la décision et approfondissement des savoirs</a:t>
            </a:r>
          </a:p>
          <a:p>
            <a:pPr marL="800100" lvl="2" indent="-342900">
              <a:buFont typeface="Wingdings" panose="05000000000000000000" pitchFamily="2" charset="2"/>
              <a:buChar char="ü"/>
              <a:tabLst>
                <a:tab pos="174625" algn="l"/>
              </a:tabLst>
            </a:pPr>
            <a:r>
              <a:rPr lang="fr-FR" sz="1600" dirty="0"/>
              <a:t>Traitement des données publiques et privées pour statistiques</a:t>
            </a:r>
          </a:p>
          <a:p>
            <a:pPr marL="800100" lvl="2" indent="-342900">
              <a:buFont typeface="Wingdings" panose="05000000000000000000" pitchFamily="2" charset="2"/>
              <a:buChar char="ü"/>
              <a:tabLst>
                <a:tab pos="174625" algn="l"/>
              </a:tabLst>
            </a:pPr>
            <a:r>
              <a:rPr lang="fr-FR" sz="1600" dirty="0"/>
              <a:t>Veille des outils d’évaluation / aide à la décision</a:t>
            </a:r>
          </a:p>
          <a:p>
            <a:pPr marL="800100" lvl="2" indent="-342900">
              <a:buFont typeface="Wingdings" panose="05000000000000000000" pitchFamily="2" charset="2"/>
              <a:buChar char="ü"/>
              <a:tabLst>
                <a:tab pos="174625" algn="l"/>
              </a:tabLst>
            </a:pPr>
            <a:r>
              <a:rPr lang="fr-FR" sz="1600" dirty="0"/>
              <a:t>Mise à disposition de ses ressources à tous</a:t>
            </a:r>
          </a:p>
          <a:p>
            <a:pPr marL="800100" lvl="2" indent="-342900">
              <a:buFont typeface="Wingdings" panose="05000000000000000000" pitchFamily="2" charset="2"/>
              <a:buChar char="ü"/>
              <a:tabLst>
                <a:tab pos="174625" algn="l"/>
              </a:tabLst>
            </a:pPr>
            <a:r>
              <a:rPr lang="fr-FR" sz="1600" dirty="0"/>
              <a:t>Production d’études à la demande (y compris SLSP) (communiquée au demandeur + SWL et GVT)</a:t>
            </a:r>
          </a:p>
          <a:p>
            <a:pPr marL="800100" lvl="2" indent="-342900">
              <a:buFont typeface="Wingdings" panose="05000000000000000000" pitchFamily="2" charset="2"/>
              <a:buChar char="ü"/>
              <a:tabLst>
                <a:tab pos="174625" algn="l"/>
              </a:tabLst>
            </a:pPr>
            <a:r>
              <a:rPr lang="fr-FR" sz="1600" dirty="0"/>
              <a:t>Grille indicative des loyers / observatoires qualité habitat + loyers + prix acquisitions</a:t>
            </a:r>
          </a:p>
          <a:p>
            <a:r>
              <a:rPr lang="fr-BE" sz="2000" dirty="0">
                <a:effectLst/>
                <a:latin typeface="Calibri" panose="020F0502020204030204" pitchFamily="34" charset="0"/>
                <a:ea typeface="Calibri" panose="020F0502020204030204" pitchFamily="34" charset="0"/>
                <a:cs typeface="Times New Roman" panose="02020603050405020304" pitchFamily="18" charset="0"/>
              </a:rPr>
              <a:t>Compte tenu de ce qui précède, les SLSP auront la possibilité d’utiliser ce Centre comme interlocuteur en cas de questions concernant l’application du nouveau Décret du 28 septembre 2023.</a:t>
            </a:r>
          </a:p>
          <a:p>
            <a:r>
              <a:rPr lang="fr-BE" sz="2000" dirty="0">
                <a:effectLst/>
                <a:latin typeface="Calibri" panose="020F0502020204030204" pitchFamily="34" charset="0"/>
                <a:ea typeface="Calibri" panose="020F0502020204030204" pitchFamily="34" charset="0"/>
                <a:cs typeface="Times New Roman" panose="02020603050405020304" pitchFamily="18" charset="0"/>
              </a:rPr>
              <a:t>Liberté de publication et de la neutralité - garantir l’indépendance et la confiance</a:t>
            </a:r>
          </a:p>
          <a:p>
            <a:r>
              <a:rPr lang="fr-BE" sz="2000" dirty="0">
                <a:latin typeface="Calibri" panose="020F0502020204030204" pitchFamily="34" charset="0"/>
                <a:ea typeface="Calibri" panose="020F0502020204030204" pitchFamily="34" charset="0"/>
                <a:cs typeface="Times New Roman" panose="02020603050405020304" pitchFamily="18" charset="0"/>
              </a:rPr>
              <a:t>Conseil scientifique: avis ou recommandations au Ministre ou SWL</a:t>
            </a:r>
            <a:endParaRPr lang="fr-FR" dirty="0"/>
          </a:p>
        </p:txBody>
      </p:sp>
    </p:spTree>
    <p:extLst>
      <p:ext uri="{BB962C8B-B14F-4D97-AF65-F5344CB8AC3E}">
        <p14:creationId xmlns:p14="http://schemas.microsoft.com/office/powerpoint/2010/main" val="307142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51D85-E84F-78CA-03F8-1C778887D730}"/>
              </a:ext>
            </a:extLst>
          </p:cNvPr>
          <p:cNvSpPr>
            <a:spLocks noGrp="1"/>
          </p:cNvSpPr>
          <p:nvPr>
            <p:ph type="title"/>
          </p:nvPr>
        </p:nvSpPr>
        <p:spPr>
          <a:xfrm>
            <a:off x="838200" y="843694"/>
            <a:ext cx="10515600" cy="812577"/>
          </a:xfrm>
        </p:spPr>
        <p:txBody>
          <a:bodyPr>
            <a:noAutofit/>
          </a:bodyPr>
          <a:lstStyle/>
          <a:p>
            <a:pPr algn="ctr"/>
            <a:r>
              <a:rPr lang="fr-FR" sz="2900" b="1" dirty="0">
                <a:effectLst/>
                <a:latin typeface="Calibri" panose="020F0502020204030204" pitchFamily="34" charset="0"/>
                <a:ea typeface="Calibri" panose="020F0502020204030204" pitchFamily="34" charset="0"/>
                <a:cs typeface="Times New Roman" panose="02020603050405020304" pitchFamily="18" charset="0"/>
              </a:rPr>
              <a:t>SERVICES SOCIAUX D’INTERET ECONOMIQUE GENERAL (SSIEG)</a:t>
            </a:r>
            <a:endParaRPr lang="fr-FR" sz="2900" b="1" dirty="0"/>
          </a:p>
        </p:txBody>
      </p:sp>
      <p:sp>
        <p:nvSpPr>
          <p:cNvPr id="3" name="Espace réservé du contenu 2">
            <a:extLst>
              <a:ext uri="{FF2B5EF4-FFF2-40B4-BE49-F238E27FC236}">
                <a16:creationId xmlns:a16="http://schemas.microsoft.com/office/drawing/2014/main" id="{E8017F55-7625-9C51-700B-89EADD883D57}"/>
              </a:ext>
            </a:extLst>
          </p:cNvPr>
          <p:cNvSpPr>
            <a:spLocks noGrp="1"/>
          </p:cNvSpPr>
          <p:nvPr>
            <p:ph idx="1"/>
          </p:nvPr>
        </p:nvSpPr>
        <p:spPr/>
        <p:txBody>
          <a:bodyPr>
            <a:normAutofit fontScale="70000" lnSpcReduction="20000"/>
          </a:bodyPr>
          <a:lstStyle/>
          <a:p>
            <a:pPr marL="0" indent="0" algn="just">
              <a:buNone/>
            </a:pPr>
            <a:r>
              <a:rPr lang="fr-BE" sz="3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Art. 209 du CWHD</a:t>
            </a:r>
          </a:p>
          <a:p>
            <a:pPr marL="0" indent="0" algn="just">
              <a:buNone/>
            </a:pP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ü"/>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Aides d’état</a:t>
            </a:r>
          </a:p>
          <a:p>
            <a:pPr algn="just">
              <a:buFont typeface="Wingdings" panose="05000000000000000000" pitchFamily="2" charset="2"/>
              <a:buChar char="ü"/>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Qualification de SSIEG des services de logements de transit, insertion, d’utilité publique (accompagné)</a:t>
            </a:r>
          </a:p>
          <a:p>
            <a:pPr algn="just">
              <a:buFont typeface="Wingdings" panose="05000000000000000000" pitchFamily="2" charset="2"/>
              <a:buChar char="ü"/>
            </a:pPr>
            <a:r>
              <a:rPr lang="fr-FR"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Extension aux </a:t>
            </a:r>
            <a:r>
              <a:rPr lang="fr-FR" sz="2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projets de mixité sociale mis en œuvre par les SLSP »</a:t>
            </a:r>
          </a:p>
          <a:p>
            <a:pPr algn="just">
              <a:buFont typeface="Wingdings" panose="05000000000000000000" pitchFamily="2" charset="2"/>
              <a:buChar char="ü"/>
            </a:pP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Droit d'accès universel et égal des citoyens, assurant qualité et transparence</a:t>
            </a:r>
          </a:p>
          <a:p>
            <a:pPr algn="just">
              <a:buFont typeface="Wingdings" panose="05000000000000000000" pitchFamily="2" charset="2"/>
              <a:buChar char="ü"/>
            </a:pPr>
            <a:r>
              <a:rPr lang="fr-BE"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t>
            </a:r>
            <a:r>
              <a:rPr lang="fr-B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écision 2012/21/UE de la Commission européenne du 20 décembre 2011 relative à l'application de l'article 106, §2, du Traité sur le fonctionnement de l'Union aux aides d'État sous forme de compensations de service public octroyées à certaines entreprises chargées de la gestion de services d'intérêt économique général.</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23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087394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3DFFF-F276-F4FA-9B16-FBADDC8FC189}"/>
              </a:ext>
            </a:extLst>
          </p:cNvPr>
          <p:cNvSpPr>
            <a:spLocks noGrp="1"/>
          </p:cNvSpPr>
          <p:nvPr>
            <p:ph type="title"/>
          </p:nvPr>
        </p:nvSpPr>
        <p:spPr/>
        <p:txBody>
          <a:bodyPr/>
          <a:lstStyle/>
          <a:p>
            <a:r>
              <a:rPr lang="fr-BE" dirty="0"/>
              <a:t>RGPD</a:t>
            </a:r>
          </a:p>
        </p:txBody>
      </p:sp>
      <p:sp>
        <p:nvSpPr>
          <p:cNvPr id="3" name="Espace réservé du contenu 2">
            <a:extLst>
              <a:ext uri="{FF2B5EF4-FFF2-40B4-BE49-F238E27FC236}">
                <a16:creationId xmlns:a16="http://schemas.microsoft.com/office/drawing/2014/main" id="{43C3C805-CC48-FA83-412B-71FDE25F8713}"/>
              </a:ext>
            </a:extLst>
          </p:cNvPr>
          <p:cNvSpPr>
            <a:spLocks noGrp="1"/>
          </p:cNvSpPr>
          <p:nvPr>
            <p:ph idx="1"/>
          </p:nvPr>
        </p:nvSpPr>
        <p:spPr/>
        <p:txBody>
          <a:bodyPr/>
          <a:lstStyle/>
          <a:p>
            <a:r>
              <a:rPr lang="fr-BE" dirty="0"/>
              <a:t>Consécration des différents traitements de données personnelles et détermination des:</a:t>
            </a:r>
          </a:p>
          <a:p>
            <a:pPr lvl="2">
              <a:buFont typeface="Wingdings" panose="05000000000000000000" pitchFamily="2" charset="2"/>
              <a:buChar char="ü"/>
            </a:pPr>
            <a:r>
              <a:rPr lang="fr-BE" dirty="0"/>
              <a:t>Finalités des traitements</a:t>
            </a:r>
          </a:p>
          <a:p>
            <a:pPr lvl="2">
              <a:buFont typeface="Wingdings" panose="05000000000000000000" pitchFamily="2" charset="2"/>
              <a:buChar char="ü"/>
            </a:pPr>
            <a:r>
              <a:rPr lang="fr-BE" dirty="0"/>
              <a:t>Responsables des traitements</a:t>
            </a:r>
          </a:p>
          <a:p>
            <a:pPr lvl="2">
              <a:buFont typeface="Wingdings" panose="05000000000000000000" pitchFamily="2" charset="2"/>
              <a:buChar char="ü"/>
            </a:pPr>
            <a:r>
              <a:rPr lang="fr-BE" dirty="0"/>
              <a:t>Données pouvant être traitées</a:t>
            </a:r>
          </a:p>
          <a:p>
            <a:pPr lvl="2">
              <a:buFont typeface="Wingdings" panose="05000000000000000000" pitchFamily="2" charset="2"/>
              <a:buChar char="ü"/>
            </a:pPr>
            <a:r>
              <a:rPr lang="fr-BE" dirty="0"/>
              <a:t>Délais conservation</a:t>
            </a:r>
          </a:p>
          <a:p>
            <a:pPr lvl="2">
              <a:buFont typeface="Wingdings" panose="05000000000000000000" pitchFamily="2" charset="2"/>
              <a:buChar char="ü"/>
            </a:pPr>
            <a:r>
              <a:rPr lang="fr-BE" dirty="0"/>
              <a:t>SWL et SISP sont sous-traitantes du responsable pour le traitement pour les aides aux candidats locataires (art. 14 CWHD)</a:t>
            </a:r>
          </a:p>
          <a:p>
            <a:pPr lvl="2">
              <a:buFont typeface="Wingdings" panose="05000000000000000000" pitchFamily="2" charset="2"/>
              <a:buChar char="ü"/>
            </a:pPr>
            <a:endParaRPr lang="fr-BE" dirty="0"/>
          </a:p>
        </p:txBody>
      </p:sp>
    </p:spTree>
    <p:extLst>
      <p:ext uri="{BB962C8B-B14F-4D97-AF65-F5344CB8AC3E}">
        <p14:creationId xmlns:p14="http://schemas.microsoft.com/office/powerpoint/2010/main" val="36251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3DFFF-F276-F4FA-9B16-FBADDC8FC189}"/>
              </a:ext>
            </a:extLst>
          </p:cNvPr>
          <p:cNvSpPr>
            <a:spLocks noGrp="1"/>
          </p:cNvSpPr>
          <p:nvPr>
            <p:ph type="title"/>
          </p:nvPr>
        </p:nvSpPr>
        <p:spPr/>
        <p:txBody>
          <a:bodyPr/>
          <a:lstStyle/>
          <a:p>
            <a:r>
              <a:rPr lang="fr-BE" dirty="0"/>
              <a:t>ENTREE EN VIGUEUR</a:t>
            </a:r>
          </a:p>
        </p:txBody>
      </p:sp>
      <p:sp>
        <p:nvSpPr>
          <p:cNvPr id="3" name="Espace réservé du contenu 2">
            <a:extLst>
              <a:ext uri="{FF2B5EF4-FFF2-40B4-BE49-F238E27FC236}">
                <a16:creationId xmlns:a16="http://schemas.microsoft.com/office/drawing/2014/main" id="{43C3C805-CC48-FA83-412B-71FDE25F8713}"/>
              </a:ext>
            </a:extLst>
          </p:cNvPr>
          <p:cNvSpPr>
            <a:spLocks noGrp="1"/>
          </p:cNvSpPr>
          <p:nvPr>
            <p:ph idx="1"/>
          </p:nvPr>
        </p:nvSpPr>
        <p:spPr/>
        <p:txBody>
          <a:bodyPr/>
          <a:lstStyle/>
          <a:p>
            <a:pPr lvl="2">
              <a:buFont typeface="Wingdings" panose="05000000000000000000" pitchFamily="2" charset="2"/>
              <a:buChar char="ü"/>
            </a:pPr>
            <a:r>
              <a:rPr lang="fr-FR" dirty="0"/>
              <a:t>1</a:t>
            </a:r>
            <a:r>
              <a:rPr lang="fr-FR" baseline="30000" dirty="0"/>
              <a:t>er</a:t>
            </a:r>
            <a:r>
              <a:rPr lang="fr-FR" dirty="0"/>
              <a:t> octobre 2023 (! Publication au Moniteur le 17 novembre 2023 =&gt; effet rétroactif qui n’est pas justifié)</a:t>
            </a:r>
            <a:endParaRPr lang="fr-BE" dirty="0"/>
          </a:p>
        </p:txBody>
      </p:sp>
    </p:spTree>
    <p:extLst>
      <p:ext uri="{BB962C8B-B14F-4D97-AF65-F5344CB8AC3E}">
        <p14:creationId xmlns:p14="http://schemas.microsoft.com/office/powerpoint/2010/main" val="3258062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E3B6B-7B0B-FE47-A98E-5A42EDE316AB}"/>
              </a:ext>
            </a:extLst>
          </p:cNvPr>
          <p:cNvSpPr>
            <a:spLocks noGrp="1"/>
          </p:cNvSpPr>
          <p:nvPr>
            <p:ph type="title"/>
          </p:nvPr>
        </p:nvSpPr>
        <p:spPr/>
        <p:txBody>
          <a:bodyPr/>
          <a:lstStyle/>
          <a:p>
            <a:pPr algn="ctr"/>
            <a:r>
              <a:rPr lang="fr-BE" dirty="0"/>
              <a:t>Merci POUR VOTRE ATTENTION!</a:t>
            </a:r>
            <a:endParaRPr lang="fr-FR" dirty="0"/>
          </a:p>
        </p:txBody>
      </p:sp>
      <p:pic>
        <p:nvPicPr>
          <p:cNvPr id="6" name="Espace réservé du contenu 5">
            <a:extLst>
              <a:ext uri="{FF2B5EF4-FFF2-40B4-BE49-F238E27FC236}">
                <a16:creationId xmlns:a16="http://schemas.microsoft.com/office/drawing/2014/main" id="{F65D8698-B554-8543-AB2A-EE519096931F}"/>
              </a:ext>
            </a:extLst>
          </p:cNvPr>
          <p:cNvPicPr>
            <a:picLocks noGrp="1" noChangeAspect="1"/>
          </p:cNvPicPr>
          <p:nvPr>
            <p:ph sz="half" idx="2"/>
          </p:nvPr>
        </p:nvPicPr>
        <p:blipFill rotWithShape="1">
          <a:blip r:embed="rId2"/>
          <a:srcRect l="42267" t="12133" r="10679" b="13830"/>
          <a:stretch/>
        </p:blipFill>
        <p:spPr>
          <a:xfrm>
            <a:off x="4652239" y="2596703"/>
            <a:ext cx="2692926" cy="2808206"/>
          </a:xfrm>
        </p:spPr>
      </p:pic>
      <p:sp>
        <p:nvSpPr>
          <p:cNvPr id="3" name="Espace réservé du contenu 2">
            <a:extLst>
              <a:ext uri="{FF2B5EF4-FFF2-40B4-BE49-F238E27FC236}">
                <a16:creationId xmlns:a16="http://schemas.microsoft.com/office/drawing/2014/main" id="{AC83C4C2-0137-8849-A79E-C57B0D5745F6}"/>
              </a:ext>
            </a:extLst>
          </p:cNvPr>
          <p:cNvSpPr>
            <a:spLocks noGrp="1"/>
          </p:cNvSpPr>
          <p:nvPr>
            <p:ph sz="half" idx="1"/>
          </p:nvPr>
        </p:nvSpPr>
        <p:spPr>
          <a:xfrm>
            <a:off x="626654" y="1911853"/>
            <a:ext cx="4220183" cy="4177906"/>
          </a:xfrm>
          <a:ln>
            <a:solidFill>
              <a:schemeClr val="accent1">
                <a:lumMod val="50000"/>
              </a:schemeClr>
            </a:solidFill>
          </a:ln>
        </p:spPr>
        <p:txBody>
          <a:bodyPr>
            <a:noAutofit/>
          </a:bodyPr>
          <a:lstStyle/>
          <a:p>
            <a:pPr marL="0" indent="0" algn="ctr">
              <a:lnSpc>
                <a:spcPct val="100000"/>
              </a:lnSpc>
              <a:spcBef>
                <a:spcPts val="0"/>
              </a:spcBef>
              <a:buNone/>
            </a:pPr>
            <a:r>
              <a:rPr lang="fr-BE" sz="1600" b="1" dirty="0">
                <a:solidFill>
                  <a:schemeClr val="tx1">
                    <a:lumMod val="75000"/>
                  </a:schemeClr>
                </a:solidFill>
                <a:effectLst/>
                <a:ea typeface="Times New Roman" panose="02020603050405020304" pitchFamily="18" charset="0"/>
                <a:cs typeface="Calibri" panose="020F0502020204030204" pitchFamily="34" charset="0"/>
              </a:rPr>
              <a:t>Gauthier ERVYN,  Laurent DELMOTTE &amp; </a:t>
            </a:r>
          </a:p>
          <a:p>
            <a:pPr marL="0" indent="0" algn="ctr">
              <a:lnSpc>
                <a:spcPct val="100000"/>
              </a:lnSpc>
              <a:spcBef>
                <a:spcPts val="0"/>
              </a:spcBef>
              <a:buNone/>
            </a:pPr>
            <a:r>
              <a:rPr lang="fr-BE" sz="1600" b="1" dirty="0">
                <a:solidFill>
                  <a:schemeClr val="tx1">
                    <a:lumMod val="75000"/>
                  </a:schemeClr>
                </a:solidFill>
                <a:ea typeface="Times New Roman" panose="02020603050405020304" pitchFamily="18" charset="0"/>
                <a:cs typeface="Calibri" panose="020F0502020204030204" pitchFamily="34" charset="0"/>
              </a:rPr>
              <a:t>Olivier VANDINGENEN</a:t>
            </a:r>
            <a:endParaRPr lang="fr-BE" sz="1600" b="1" dirty="0">
              <a:solidFill>
                <a:schemeClr val="tx1">
                  <a:lumMod val="75000"/>
                </a:schemeClr>
              </a:solidFill>
              <a:effectLst/>
              <a:ea typeface="Times New Roman" panose="02020603050405020304" pitchFamily="18" charset="0"/>
              <a:cs typeface="Calibri" panose="020F0502020204030204" pitchFamily="34" charset="0"/>
            </a:endParaRPr>
          </a:p>
          <a:p>
            <a:pPr marL="0" indent="0" algn="ctr">
              <a:lnSpc>
                <a:spcPct val="100000"/>
              </a:lnSpc>
              <a:spcBef>
                <a:spcPts val="0"/>
              </a:spcBef>
              <a:buNone/>
            </a:pPr>
            <a:br>
              <a:rPr lang="fr-BE" sz="1600" dirty="0">
                <a:solidFill>
                  <a:schemeClr val="tx1">
                    <a:lumMod val="75000"/>
                  </a:schemeClr>
                </a:solidFill>
                <a:effectLst/>
                <a:ea typeface="Times New Roman" panose="02020603050405020304" pitchFamily="18" charset="0"/>
                <a:cs typeface="Calibri" panose="020F0502020204030204" pitchFamily="34" charset="0"/>
              </a:rPr>
            </a:br>
            <a:r>
              <a:rPr lang="fr-BE" sz="1600" dirty="0">
                <a:solidFill>
                  <a:schemeClr val="tx1">
                    <a:lumMod val="75000"/>
                  </a:schemeClr>
                </a:solidFill>
                <a:effectLst/>
                <a:ea typeface="Times New Roman" panose="02020603050405020304" pitchFamily="18" charset="0"/>
                <a:cs typeface="Calibri" panose="020F0502020204030204" pitchFamily="34" charset="0"/>
              </a:rPr>
              <a:t>Avocat</a:t>
            </a:r>
            <a:r>
              <a:rPr lang="fr-BE" sz="1600" dirty="0">
                <a:solidFill>
                  <a:schemeClr val="tx1">
                    <a:lumMod val="75000"/>
                  </a:schemeClr>
                </a:solidFill>
                <a:ea typeface="Times New Roman" panose="02020603050405020304" pitchFamily="18" charset="0"/>
                <a:cs typeface="Calibri" panose="020F0502020204030204" pitchFamily="34" charset="0"/>
              </a:rPr>
              <a:t>s </a:t>
            </a:r>
          </a:p>
          <a:p>
            <a:pPr marL="0" indent="0" algn="ctr">
              <a:lnSpc>
                <a:spcPct val="100000"/>
              </a:lnSpc>
              <a:spcBef>
                <a:spcPts val="0"/>
              </a:spcBef>
              <a:buNone/>
            </a:pPr>
            <a:endParaRPr lang="fr-BE" sz="1600" dirty="0">
              <a:solidFill>
                <a:schemeClr val="tx1">
                  <a:lumMod val="75000"/>
                </a:schemeClr>
              </a:solidFill>
              <a:effectLst/>
              <a:ea typeface="Times New Roman" panose="02020603050405020304" pitchFamily="18" charset="0"/>
              <a:cs typeface="Calibri" panose="020F0502020204030204" pitchFamily="34" charset="0"/>
            </a:endParaRPr>
          </a:p>
          <a:p>
            <a:pPr marL="0" indent="0" algn="ctr">
              <a:lnSpc>
                <a:spcPct val="100000"/>
              </a:lnSpc>
              <a:spcBef>
                <a:spcPts val="0"/>
              </a:spcBef>
              <a:buNone/>
            </a:pPr>
            <a:r>
              <a:rPr lang="fr-BE" sz="1600" dirty="0">
                <a:solidFill>
                  <a:schemeClr val="tx1">
                    <a:lumMod val="75000"/>
                  </a:schemeClr>
                </a:solidFill>
                <a:effectLst/>
                <a:ea typeface="Times New Roman" panose="02020603050405020304" pitchFamily="18" charset="0"/>
                <a:cs typeface="Times New Roman" panose="02020603050405020304" pitchFamily="18" charset="0"/>
              </a:rPr>
              <a:t>T +32 (0) 2 315 53 00</a:t>
            </a:r>
          </a:p>
          <a:p>
            <a:pPr marL="0" indent="0" algn="ctr">
              <a:lnSpc>
                <a:spcPct val="100000"/>
              </a:lnSpc>
              <a:spcBef>
                <a:spcPts val="0"/>
              </a:spcBef>
              <a:buNone/>
            </a:pPr>
            <a:br>
              <a:rPr lang="fr-BE" sz="1600" dirty="0">
                <a:solidFill>
                  <a:schemeClr val="tx1">
                    <a:lumMod val="75000"/>
                  </a:schemeClr>
                </a:solidFill>
                <a:effectLst/>
                <a:ea typeface="Times New Roman" panose="02020603050405020304" pitchFamily="18" charset="0"/>
                <a:cs typeface="Times New Roman" panose="02020603050405020304" pitchFamily="18" charset="0"/>
              </a:rPr>
            </a:br>
            <a:r>
              <a:rPr lang="fr-BE" sz="1600" dirty="0">
                <a:solidFill>
                  <a:schemeClr val="tx1">
                    <a:lumMod val="75000"/>
                  </a:schemeClr>
                </a:solidFill>
                <a:effectLst/>
                <a:ea typeface="Times New Roman" panose="02020603050405020304" pitchFamily="18" charset="0"/>
                <a:cs typeface="Times New Roman" panose="02020603050405020304" pitchFamily="18" charset="0"/>
              </a:rPr>
              <a:t>M (GE) +32 (0) 473 87 78 54</a:t>
            </a:r>
          </a:p>
          <a:p>
            <a:pPr marL="0" indent="0" algn="ctr">
              <a:lnSpc>
                <a:spcPct val="100000"/>
              </a:lnSpc>
              <a:spcBef>
                <a:spcPts val="0"/>
              </a:spcBef>
              <a:buNone/>
            </a:pPr>
            <a:endParaRPr lang="fr-BE" sz="1600" dirty="0">
              <a:solidFill>
                <a:schemeClr val="tx1">
                  <a:lumMod val="75000"/>
                </a:schemeClr>
              </a:solidFill>
              <a:ea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fr-BE" sz="1600" dirty="0">
                <a:solidFill>
                  <a:schemeClr val="tx1">
                    <a:lumMod val="75000"/>
                  </a:schemeClr>
                </a:solidFill>
                <a:effectLst/>
                <a:ea typeface="Times New Roman" panose="02020603050405020304" pitchFamily="18" charset="0"/>
                <a:cs typeface="Times New Roman" panose="02020603050405020304" pitchFamily="18" charset="0"/>
              </a:rPr>
              <a:t>M (LD) + 32 (0) 476 94 70 43</a:t>
            </a:r>
          </a:p>
          <a:p>
            <a:pPr marL="0" indent="0" algn="ctr">
              <a:lnSpc>
                <a:spcPct val="100000"/>
              </a:lnSpc>
              <a:spcBef>
                <a:spcPts val="0"/>
              </a:spcBef>
              <a:buNone/>
            </a:pPr>
            <a:br>
              <a:rPr lang="fr-BE" sz="1600" dirty="0">
                <a:solidFill>
                  <a:schemeClr val="tx1">
                    <a:lumMod val="75000"/>
                  </a:schemeClr>
                </a:solidFill>
                <a:effectLst/>
                <a:ea typeface="Times New Roman" panose="02020603050405020304" pitchFamily="18" charset="0"/>
                <a:cs typeface="Times New Roman" panose="02020603050405020304" pitchFamily="18" charset="0"/>
              </a:rPr>
            </a:br>
            <a:r>
              <a:rPr lang="fr-BE" sz="1600" u="sng" dirty="0" err="1">
                <a:solidFill>
                  <a:schemeClr val="tx1">
                    <a:lumMod val="75000"/>
                  </a:schemeClr>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ge@resolved.law</a:t>
            </a:r>
            <a:r>
              <a:rPr lang="fr-BE" sz="1600" u="sng" dirty="0">
                <a:solidFill>
                  <a:schemeClr val="tx1">
                    <a:lumMod val="75000"/>
                  </a:schemeClr>
                </a:solidFill>
                <a:effectLst/>
                <a:ea typeface="Times New Roman" panose="02020603050405020304" pitchFamily="18" charset="0"/>
                <a:cs typeface="Times New Roman" panose="02020603050405020304" pitchFamily="18" charset="0"/>
              </a:rPr>
              <a:t> – </a:t>
            </a:r>
            <a:r>
              <a:rPr lang="fr-BE" sz="1600" u="sng" dirty="0" err="1">
                <a:solidFill>
                  <a:schemeClr val="tx1">
                    <a:lumMod val="75000"/>
                  </a:schemeClr>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ld</a:t>
            </a:r>
            <a:r>
              <a:rPr lang="fr-BE" sz="1600" u="sng" dirty="0" err="1">
                <a:solidFill>
                  <a:schemeClr val="tx1">
                    <a:lumMod val="75000"/>
                  </a:schemeClr>
                </a:solidFill>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@resolved.law</a:t>
            </a:r>
            <a:r>
              <a:rPr lang="fr-BE" sz="1600" u="sng" dirty="0">
                <a:solidFill>
                  <a:schemeClr val="tx1">
                    <a:lumMod val="75000"/>
                  </a:schemeClr>
                </a:solidFill>
                <a:ea typeface="Times New Roman" panose="02020603050405020304" pitchFamily="18" charset="0"/>
                <a:cs typeface="Times New Roman" panose="02020603050405020304" pitchFamily="18" charset="0"/>
              </a:rPr>
              <a:t> – </a:t>
            </a:r>
            <a:r>
              <a:rPr lang="fr-BE" sz="1600" u="sng" dirty="0" err="1">
                <a:solidFill>
                  <a:schemeClr val="tx1">
                    <a:lumMod val="75000"/>
                  </a:schemeClr>
                </a:solidFill>
                <a:ea typeface="Times New Roman" panose="02020603050405020304" pitchFamily="18" charset="0"/>
                <a:cs typeface="Times New Roman" panose="02020603050405020304" pitchFamily="18" charset="0"/>
              </a:rPr>
              <a:t>ov@resolved.law</a:t>
            </a:r>
            <a:endParaRPr lang="fr-BE" sz="1600" dirty="0">
              <a:solidFill>
                <a:schemeClr val="tx1">
                  <a:lumMod val="75000"/>
                </a:schemeClr>
              </a:solidFill>
              <a:effectLst/>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A3DAC964-75E4-98D9-F95D-1635CE972F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022" t="7197" r="5095" b="-16505"/>
          <a:stretch/>
        </p:blipFill>
        <p:spPr bwMode="auto">
          <a:xfrm>
            <a:off x="6946375" y="2594488"/>
            <a:ext cx="2460272" cy="33078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18AC0A23-9299-DE6F-701C-AC59CFF1EE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474" t="20463" r="20116" b="3866"/>
          <a:stretch/>
        </p:blipFill>
        <p:spPr bwMode="auto">
          <a:xfrm>
            <a:off x="9406647" y="2596704"/>
            <a:ext cx="2552701" cy="280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572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07D2C6-9D06-C770-6E1E-8AF529EC6A2B}"/>
              </a:ext>
            </a:extLst>
          </p:cNvPr>
          <p:cNvSpPr>
            <a:spLocks noGrp="1"/>
          </p:cNvSpPr>
          <p:nvPr>
            <p:ph type="title"/>
          </p:nvPr>
        </p:nvSpPr>
        <p:spPr/>
        <p:txBody>
          <a:bodyPr/>
          <a:lstStyle/>
          <a:p>
            <a:r>
              <a:rPr lang="fr-BE" dirty="0"/>
              <a:t>DPR 2019 - 2024</a:t>
            </a:r>
          </a:p>
        </p:txBody>
      </p:sp>
      <p:sp>
        <p:nvSpPr>
          <p:cNvPr id="3" name="Espace réservé du contenu 2">
            <a:extLst>
              <a:ext uri="{FF2B5EF4-FFF2-40B4-BE49-F238E27FC236}">
                <a16:creationId xmlns:a16="http://schemas.microsoft.com/office/drawing/2014/main" id="{EE710131-3338-1335-8A94-5115290FC4DE}"/>
              </a:ext>
            </a:extLst>
          </p:cNvPr>
          <p:cNvSpPr>
            <a:spLocks noGrp="1"/>
          </p:cNvSpPr>
          <p:nvPr>
            <p:ph idx="1"/>
          </p:nvPr>
        </p:nvSpPr>
        <p:spPr/>
        <p:txBody>
          <a:bodyPr>
            <a:normAutofit/>
          </a:bodyPr>
          <a:lstStyle/>
          <a:p>
            <a:r>
              <a:rPr lang="fr-BE" dirty="0"/>
              <a:t>Faciliter l’accès à la propriété des locataires de logements sociaux</a:t>
            </a:r>
          </a:p>
          <a:p>
            <a:pPr lvl="2">
              <a:buFont typeface="Courier New" panose="02070309020205020404" pitchFamily="49" charset="0"/>
              <a:buChar char="o"/>
            </a:pPr>
            <a:r>
              <a:rPr lang="fr-BE" dirty="0"/>
              <a:t>Vente compensée par création d’un nombre équivalent de logements sociaux</a:t>
            </a:r>
          </a:p>
          <a:p>
            <a:r>
              <a:rPr lang="fr-BE" dirty="0"/>
              <a:t>Evaluation SWL</a:t>
            </a:r>
          </a:p>
          <a:p>
            <a:r>
              <a:rPr lang="fr-BE" dirty="0"/>
              <a:t>Examen </a:t>
            </a:r>
            <a:r>
              <a:rPr lang="fr-BE" i="1" dirty="0"/>
              <a:t>« des possibilités de rationalisation » </a:t>
            </a:r>
            <a:r>
              <a:rPr lang="fr-BE" dirty="0"/>
              <a:t>des SLSP</a:t>
            </a:r>
          </a:p>
          <a:p>
            <a:r>
              <a:rPr lang="fr-BE" dirty="0"/>
              <a:t>Examen des moyens pour limiter l’impact de la participation privée dans les SLSP	</a:t>
            </a:r>
          </a:p>
        </p:txBody>
      </p:sp>
    </p:spTree>
    <p:extLst>
      <p:ext uri="{BB962C8B-B14F-4D97-AF65-F5344CB8AC3E}">
        <p14:creationId xmlns:p14="http://schemas.microsoft.com/office/powerpoint/2010/main" val="131858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ADBFACF-F258-DE47-B052-7B6ACD9B1A7C}"/>
              </a:ext>
            </a:extLst>
          </p:cNvPr>
          <p:cNvSpPr>
            <a:spLocks noGrp="1"/>
          </p:cNvSpPr>
          <p:nvPr>
            <p:ph type="title"/>
          </p:nvPr>
        </p:nvSpPr>
        <p:spPr/>
        <p:txBody>
          <a:bodyPr/>
          <a:lstStyle/>
          <a:p>
            <a:r>
              <a:rPr lang="fr-BE" sz="3600" dirty="0"/>
              <a:t>Le Décret DU 28/09/2023 tend notamment à : </a:t>
            </a:r>
            <a:endParaRPr lang="fr-FR" dirty="0"/>
          </a:p>
        </p:txBody>
      </p:sp>
      <p:sp>
        <p:nvSpPr>
          <p:cNvPr id="3" name="Espace réservé du contenu 2">
            <a:extLst>
              <a:ext uri="{FF2B5EF4-FFF2-40B4-BE49-F238E27FC236}">
                <a16:creationId xmlns:a16="http://schemas.microsoft.com/office/drawing/2014/main" id="{E9166FA6-14AA-908E-C101-D81729D4D958}"/>
              </a:ext>
            </a:extLst>
          </p:cNvPr>
          <p:cNvSpPr>
            <a:spLocks noGrp="1"/>
          </p:cNvSpPr>
          <p:nvPr>
            <p:ph idx="1"/>
          </p:nvPr>
        </p:nvSpPr>
        <p:spPr/>
        <p:txBody>
          <a:bodyPr>
            <a:normAutofit lnSpcReduction="10000"/>
          </a:bodyPr>
          <a:lstStyle/>
          <a:p>
            <a:pPr algn="just"/>
            <a:r>
              <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Réduire la discrimination dans laquelle se trouvent les candidats locataires à un logement d’utilité publique en créant une base légale pour leur accorder une aide</a:t>
            </a:r>
          </a:p>
          <a:p>
            <a:pPr algn="just"/>
            <a:r>
              <a:rPr lang="fr-FR" sz="2000" dirty="0">
                <a:solidFill>
                  <a:schemeClr val="tx1"/>
                </a:solidFill>
                <a:latin typeface="Calibri" panose="020F0502020204030204" pitchFamily="34" charset="0"/>
                <a:cs typeface="Times New Roman" panose="02020603050405020304" pitchFamily="18" charset="0"/>
              </a:rPr>
              <a:t>Permettre aux SLSP de diversifier leur parc locatif et d’augmenter ce dernier en créant des logements sans pour autant recourir aux aides prévues par le CWHD </a:t>
            </a:r>
          </a:p>
          <a:p>
            <a:pPr algn="just"/>
            <a:r>
              <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Autoriser les SLSP à créer un immeuble ou un ensemble d’immeubles </a:t>
            </a:r>
            <a:r>
              <a:rPr lang="fr-FR"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qui favorise </a:t>
            </a:r>
            <a:r>
              <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mi</a:t>
            </a:r>
            <a:r>
              <a:rPr lang="fr-FR"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xité sociale </a:t>
            </a:r>
          </a:p>
          <a:p>
            <a:pPr algn="just"/>
            <a:r>
              <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Autoriser les SLSP à créer des immeubles ou ensemble d’i</a:t>
            </a:r>
            <a:r>
              <a:rPr lang="fr-FR"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mmeubles dont l’affectation est  mixte </a:t>
            </a:r>
          </a:p>
          <a:p>
            <a:pPr algn="just"/>
            <a:r>
              <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Restructurer la tutelle de la SWL sur les décisions prises par les SLSP en matière de marchés publics </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514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B46093-4770-DC09-BE5C-F5F8D2A54A8B}"/>
              </a:ext>
            </a:extLst>
          </p:cNvPr>
          <p:cNvSpPr>
            <a:spLocks noGrp="1"/>
          </p:cNvSpPr>
          <p:nvPr>
            <p:ph type="title"/>
          </p:nvPr>
        </p:nvSpPr>
        <p:spPr/>
        <p:txBody>
          <a:bodyPr>
            <a:normAutofit fontScale="90000"/>
          </a:bodyPr>
          <a:lstStyle/>
          <a:p>
            <a:pPr algn="ctr"/>
            <a:r>
              <a:rPr lang="fr-FR" sz="3600" dirty="0"/>
              <a:t>Les nouvelles Définitions :  l’ article 1</a:t>
            </a:r>
            <a:r>
              <a:rPr lang="fr-FR" sz="3600" baseline="30000" dirty="0"/>
              <a:t>er</a:t>
            </a:r>
            <a:r>
              <a:rPr lang="fr-FR" sz="3600" dirty="0"/>
              <a:t> du CWHD complété par les 41°, 42° et 43°</a:t>
            </a:r>
            <a:endParaRPr lang="fr-FR" dirty="0"/>
          </a:p>
        </p:txBody>
      </p:sp>
      <p:sp>
        <p:nvSpPr>
          <p:cNvPr id="3" name="Espace réservé du contenu 2">
            <a:extLst>
              <a:ext uri="{FF2B5EF4-FFF2-40B4-BE49-F238E27FC236}">
                <a16:creationId xmlns:a16="http://schemas.microsoft.com/office/drawing/2014/main" id="{C060C395-A01B-6D2A-80BA-E4926CDC9374}"/>
              </a:ext>
            </a:extLst>
          </p:cNvPr>
          <p:cNvSpPr>
            <a:spLocks noGrp="1"/>
          </p:cNvSpPr>
          <p:nvPr>
            <p:ph idx="1"/>
          </p:nvPr>
        </p:nvSpPr>
        <p:spPr/>
        <p:txBody>
          <a:bodyPr>
            <a:normAutofit fontScale="85000" lnSpcReduction="20000"/>
          </a:bodyPr>
          <a:lstStyle/>
          <a:p>
            <a:pPr marL="0" indent="0" algn="just">
              <a:buNone/>
            </a:pPr>
            <a:r>
              <a:rPr lang="fr-BE" sz="22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41° </a:t>
            </a:r>
            <a:r>
              <a:rPr lang="fr-BE" sz="2200" i="1" u="sng"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la mixité sociale</a:t>
            </a:r>
            <a:r>
              <a:rPr lang="fr-BE" sz="22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fr-BE" sz="22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le mélange au sein d'un immeuble, un ensemble d'immeubles ou un quartier, de ménages de différentes catégories socioéconomiques, générationnelles ou culturelles ;</a:t>
            </a:r>
            <a:endParaRPr lang="fr-FR"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22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42° le </a:t>
            </a:r>
            <a:r>
              <a:rPr lang="fr-BE" sz="2200" i="1" u="sng"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projet de mixité sociale</a:t>
            </a:r>
            <a:r>
              <a:rPr lang="fr-BE" sz="22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fr-BE" sz="22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le projet visé à l'article 94, § § 3 et 4, ayant pour objet de créer un logement, ou un ensemble de logements d'utilité publique aux fins de favoriser ou contribuer à la mixité sociale ;</a:t>
            </a:r>
            <a:endParaRPr lang="fr-FR"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22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43° les </a:t>
            </a:r>
            <a:r>
              <a:rPr lang="fr-BE" sz="2200" i="1" u="sng"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ménages socialement défavorisés</a:t>
            </a:r>
            <a:r>
              <a:rPr lang="fr-BE" sz="22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fr-BE" sz="22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les ménages composés exclusivement de personnes en situation d'exclusion ou en difficulté sociale au sens des articles 49 et 66, 5°, du Code de l'Action sociale et de la Santé, ainsi que toutes les catégories particulières de population et personnes visées par le Code de l'Action sociale et de la Santé comme pouvant bénéficier d'aides financières ou matérielles prévues par ce Code. ".</a:t>
            </a:r>
            <a:endParaRPr lang="fr-FR"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23666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E3B6B-7B0B-FE47-A98E-5A42EDE316AB}"/>
              </a:ext>
            </a:extLst>
          </p:cNvPr>
          <p:cNvSpPr>
            <a:spLocks noGrp="1"/>
          </p:cNvSpPr>
          <p:nvPr>
            <p:ph type="title"/>
          </p:nvPr>
        </p:nvSpPr>
        <p:spPr>
          <a:xfrm>
            <a:off x="838200" y="843696"/>
            <a:ext cx="10169106" cy="917372"/>
          </a:xfrm>
        </p:spPr>
        <p:txBody>
          <a:bodyPr/>
          <a:lstStyle/>
          <a:p>
            <a:pPr algn="ctr"/>
            <a:r>
              <a:rPr lang="fr-BE" dirty="0">
                <a:solidFill>
                  <a:schemeClr val="tx2"/>
                </a:solidFill>
              </a:rPr>
              <a:t>Les nouvelles AIDES AUX PERSONNES PHYSIQUES</a:t>
            </a:r>
            <a:endParaRPr lang="fr-FR" dirty="0"/>
          </a:p>
        </p:txBody>
      </p:sp>
      <p:sp>
        <p:nvSpPr>
          <p:cNvPr id="5" name="Espace réservé du contenu 4">
            <a:extLst>
              <a:ext uri="{FF2B5EF4-FFF2-40B4-BE49-F238E27FC236}">
                <a16:creationId xmlns:a16="http://schemas.microsoft.com/office/drawing/2014/main" id="{9984E2AC-B1F1-0ACB-6FE9-CCBCC239ACDC}"/>
              </a:ext>
            </a:extLst>
          </p:cNvPr>
          <p:cNvSpPr>
            <a:spLocks noGrp="1"/>
          </p:cNvSpPr>
          <p:nvPr>
            <p:ph sz="half" idx="2"/>
          </p:nvPr>
        </p:nvSpPr>
        <p:spPr>
          <a:xfrm>
            <a:off x="838200" y="1966824"/>
            <a:ext cx="10169106" cy="4535778"/>
          </a:xfrm>
        </p:spPr>
        <p:txBody>
          <a:bodyPr>
            <a:normAutofit lnSpcReduction="10000"/>
          </a:bodyPr>
          <a:lstStyle/>
          <a:p>
            <a:pPr marL="0" indent="0" algn="just">
              <a:buNone/>
            </a:pPr>
            <a:r>
              <a:rPr lang="fr-BE" sz="1900" dirty="0">
                <a:effectLst/>
                <a:latin typeface="Calibri" panose="020F0502020204030204" pitchFamily="34" charset="0"/>
                <a:ea typeface="Calibri" panose="020F0502020204030204" pitchFamily="34" charset="0"/>
                <a:cs typeface="Times New Roman" panose="02020603050405020304" pitchFamily="18" charset="0"/>
              </a:rPr>
              <a:t>Le nouveau décret modifie l’art. 14 du CWHD qui prévoit </a:t>
            </a:r>
            <a:r>
              <a:rPr lang="fr-BE" sz="1900" dirty="0">
                <a:latin typeface="Calibri" panose="020F0502020204030204" pitchFamily="34" charset="0"/>
                <a:ea typeface="Calibri" panose="020F0502020204030204" pitchFamily="34" charset="0"/>
                <a:cs typeface="Times New Roman" panose="02020603050405020304" pitchFamily="18" charset="0"/>
              </a:rPr>
              <a:t>un régime d’octroi d’</a:t>
            </a:r>
            <a:r>
              <a:rPr lang="fr-BE" sz="1900" dirty="0">
                <a:effectLst/>
                <a:latin typeface="Calibri" panose="020F0502020204030204" pitchFamily="34" charset="0"/>
                <a:ea typeface="Calibri" panose="020F0502020204030204" pitchFamily="34" charset="0"/>
                <a:cs typeface="Times New Roman" panose="02020603050405020304" pitchFamily="18" charset="0"/>
              </a:rPr>
              <a:t>aides à destination des ménages, en y ajoutant deux nouvelles </a:t>
            </a:r>
            <a:r>
              <a:rPr lang="fr-BE" sz="1900" dirty="0">
                <a:latin typeface="Calibri" panose="020F0502020204030204" pitchFamily="34" charset="0"/>
                <a:ea typeface="Calibri" panose="020F0502020204030204" pitchFamily="34" charset="0"/>
                <a:cs typeface="Times New Roman" panose="02020603050405020304" pitchFamily="18" charset="0"/>
              </a:rPr>
              <a:t>allocations</a:t>
            </a:r>
            <a:r>
              <a:rPr lang="fr-BE" sz="19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19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a:t>
            </a:r>
            <a:r>
              <a:rPr lang="fr-BE" sz="1900" i="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BE" sz="19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buNone/>
            </a:pPr>
            <a:r>
              <a:rPr lang="fr-BE" sz="19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une </a:t>
            </a:r>
            <a:r>
              <a:rPr lang="fr-BE" sz="19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allocation de loyer et d'énergie </a:t>
            </a:r>
            <a:r>
              <a:rPr lang="fr-BE" sz="1900" i="1" u="sng"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aux candidats</a:t>
            </a:r>
            <a:r>
              <a:rPr lang="fr-BE" sz="19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fr-BE" sz="19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 l'attribution d'un logement d'utilité publique donné en location par une société de logement de service public en application de l'article 94, § 1er.</a:t>
            </a:r>
            <a:r>
              <a:rPr lang="fr-B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BE" sz="19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19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3bis : </a:t>
            </a:r>
            <a:endParaRPr lang="fr-FR" sz="19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BE" sz="19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3bis. Le Gouvernement peut déterminer d'autres opérations pour lesquelles une aide est accordée aux ménages, en raison </a:t>
            </a:r>
            <a:r>
              <a:rPr lang="fr-BE" sz="19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d'événements exceptionnels imprévisibles</a:t>
            </a:r>
            <a:r>
              <a:rPr lang="fr-BE" sz="19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en vue de leur permettre d'avoir un logement décent ou de se maintenir dans un logement décent.</a:t>
            </a:r>
            <a:r>
              <a:rPr lang="fr-B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5947926"/>
      </p:ext>
    </p:extLst>
  </p:cSld>
  <p:clrMapOvr>
    <a:masterClrMapping/>
  </p:clrMapOvr>
</p:sld>
</file>

<file path=ppt/theme/theme1.xml><?xml version="1.0" encoding="utf-8"?>
<a:theme xmlns:a="http://schemas.openxmlformats.org/drawingml/2006/main" name="Thème Office">
  <a:themeElements>
    <a:clrScheme name="Personnalisé 3">
      <a:dk1>
        <a:srgbClr val="1C2A59"/>
      </a:dk1>
      <a:lt1>
        <a:srgbClr val="FFFFFF"/>
      </a:lt1>
      <a:dk2>
        <a:srgbClr val="1C2A59"/>
      </a:dk2>
      <a:lt2>
        <a:srgbClr val="E7E6E6"/>
      </a:lt2>
      <a:accent1>
        <a:srgbClr val="455DBE"/>
      </a:accent1>
      <a:accent2>
        <a:srgbClr val="DF191D"/>
      </a:accent2>
      <a:accent3>
        <a:srgbClr val="1671FF"/>
      </a:accent3>
      <a:accent4>
        <a:srgbClr val="FF8F2B"/>
      </a:accent4>
      <a:accent5>
        <a:srgbClr val="DF3889"/>
      </a:accent5>
      <a:accent6>
        <a:srgbClr val="FFCB26"/>
      </a:accent6>
      <a:hlink>
        <a:srgbClr val="0563C1"/>
      </a:hlink>
      <a:folHlink>
        <a:srgbClr val="DF191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lved" id="{47BCE86D-F2F5-954F-806B-65B62FF021D4}" vid="{C3AD8DC1-7FB9-194C-9C8A-48DAF2698B0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E4D26E7306A4BAE77D76D08BD9935" ma:contentTypeVersion="19" ma:contentTypeDescription="Crée un document." ma:contentTypeScope="" ma:versionID="65144b637f00a892bad1d2639a5ce916">
  <xsd:schema xmlns:xsd="http://www.w3.org/2001/XMLSchema" xmlns:xs="http://www.w3.org/2001/XMLSchema" xmlns:p="http://schemas.microsoft.com/office/2006/metadata/properties" xmlns:ns2="3c5b4e11-e66e-40f6-9614-802bf47e023d" xmlns:ns3="6c1801f6-8d9b-4eb6-835f-dd69dc3143eb" targetNamespace="http://schemas.microsoft.com/office/2006/metadata/properties" ma:root="true" ma:fieldsID="5d974366dc2861dc451c2c65bef6276f" ns2:_="" ns3:_="">
    <xsd:import namespace="3c5b4e11-e66e-40f6-9614-802bf47e023d"/>
    <xsd:import namespace="6c1801f6-8d9b-4eb6-835f-dd69dc3143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ObjectID"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b4e11-e66e-40f6-9614-802bf47e023d"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c670dc11-3052-45cf-9ec9-092861fcc40f}" ma:internalName="TaxCatchAll" ma:showField="CatchAllData" ma:web="3c5b4e11-e66e-40f6-9614-802bf47e023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1801f6-8d9b-4eb6-835f-dd69dc3143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adb0391a-5e31-4be4-8ba0-9163d95fb7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ObjectID" ma:index="25" nillable="true" ma:displayName="ObjectID" ma:internalName="ObjectID">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c5b4e11-e66e-40f6-9614-802bf47e023d" xsi:nil="true"/>
    <ObjectID xmlns="6c1801f6-8d9b-4eb6-835f-dd69dc3143eb" xsi:nil="true"/>
    <lcf76f155ced4ddcb4097134ff3c332f xmlns="6c1801f6-8d9b-4eb6-835f-dd69dc3143e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6C450A-4398-450F-A924-CEDF8B5DA47C}"/>
</file>

<file path=customXml/itemProps2.xml><?xml version="1.0" encoding="utf-8"?>
<ds:datastoreItem xmlns:ds="http://schemas.openxmlformats.org/officeDocument/2006/customXml" ds:itemID="{C98FD632-3FD6-40C9-B6CA-B44E9B2E0B99}"/>
</file>

<file path=customXml/itemProps3.xml><?xml version="1.0" encoding="utf-8"?>
<ds:datastoreItem xmlns:ds="http://schemas.openxmlformats.org/officeDocument/2006/customXml" ds:itemID="{1730D92F-FB89-467A-BDE8-87AC1C8AA7CF}"/>
</file>

<file path=docProps/app.xml><?xml version="1.0" encoding="utf-8"?>
<Properties xmlns="http://schemas.openxmlformats.org/officeDocument/2006/extended-properties" xmlns:vt="http://schemas.openxmlformats.org/officeDocument/2006/docPropsVTypes">
  <Template>PPT présentation AG Domaxis 4 juin - version GE</Template>
  <TotalTime>630</TotalTime>
  <Words>4731</Words>
  <Application>Microsoft Office PowerPoint</Application>
  <PresentationFormat>Grand écran</PresentationFormat>
  <Paragraphs>344</Paragraphs>
  <Slides>54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54</vt:i4>
      </vt:variant>
    </vt:vector>
  </HeadingPairs>
  <TitlesOfParts>
    <vt:vector size="62" baseType="lpstr">
      <vt:lpstr>Aptos</vt:lpstr>
      <vt:lpstr>Arial</vt:lpstr>
      <vt:lpstr>Calibri</vt:lpstr>
      <vt:lpstr>Courier New</vt:lpstr>
      <vt:lpstr>Nunito Sans</vt:lpstr>
      <vt:lpstr>Times New Roman</vt:lpstr>
      <vt:lpstr>Wingdings</vt:lpstr>
      <vt:lpstr>Thème Office</vt:lpstr>
      <vt:lpstr>Présentation PowerPoint</vt:lpstr>
      <vt:lpstr>Le Décret du 28 septembre 2023 modifiant  le Code wallon de l’habitation durable (CWHD)</vt:lpstr>
      <vt:lpstr>Ratio legis</vt:lpstr>
      <vt:lpstr>DPR 2019 - 2024</vt:lpstr>
      <vt:lpstr>DPR 2019 - 2024</vt:lpstr>
      <vt:lpstr>DPR 2019 - 2024</vt:lpstr>
      <vt:lpstr>Le Décret DU 28/09/2023 tend notamment à : </vt:lpstr>
      <vt:lpstr>Les nouvelles Définitions :  l’ article 1er du CWHD complété par les 41°, 42° et 43°</vt:lpstr>
      <vt:lpstr>Les nouvelles AIDES AUX PERSONNES PHYSIQUES</vt:lpstr>
      <vt:lpstr>Les nouvelles aides aux SLSP  </vt:lpstr>
      <vt:lpstr>La notion d’habitation légère INSérée dans l’ article 69 CWHD</vt:lpstr>
      <vt:lpstr> Art.70 CWHD : LA NOTION d’ensemble de logements</vt:lpstr>
      <vt:lpstr>Le Financement de projets de mixité sociale par la SWL</vt:lpstr>
      <vt:lpstr>Les projets de mixitÉ sociale : article 94 du cwhd</vt:lpstr>
      <vt:lpstr>2 nouveaux TYPES d’OPERATIONS ENVISAGEES:</vt:lpstr>
      <vt:lpstr>NOUVEL Article 94, § 3 </vt:lpstr>
      <vt:lpstr>A. Les ménages visés</vt:lpstr>
      <vt:lpstr>Observations </vt:lpstr>
      <vt:lpstr>Observations </vt:lpstr>
      <vt:lpstr>Observations </vt:lpstr>
      <vt:lpstr>Observations </vt:lpstr>
      <vt:lpstr>B. Les conditions cumulatives </vt:lpstr>
      <vt:lpstr>           Observations  </vt:lpstr>
      <vt:lpstr>NOUVEL Article 94, § 4  </vt:lpstr>
      <vt:lpstr>Observations </vt:lpstr>
      <vt:lpstr>NOUVEL Article 94, § 5  : LIMITE GENERALE DE 20 % </vt:lpstr>
      <vt:lpstr>EXECUTION DE L’ARTICLE 132 CWHD</vt:lpstr>
      <vt:lpstr>EXECUTION DE L’ARTICLE 132 CWHD</vt:lpstr>
      <vt:lpstr>EXECUTION DE L’ARTICLE 132 CWHD</vt:lpstr>
      <vt:lpstr>EXECUTION DE L’ARTICLE 132 CWHD</vt:lpstr>
      <vt:lpstr>EXECUTION DE L’ARTICLE 132 CWHD</vt:lpstr>
      <vt:lpstr>EXECUTION DE L’ARTICLE 132 CWHD</vt:lpstr>
      <vt:lpstr>EXECUTION DE L’ARTICLE 132 CWHD</vt:lpstr>
      <vt:lpstr>EXECUTION DE L’ARTICLE 132 CWHD</vt:lpstr>
      <vt:lpstr>TUTELLE ADMINISTRATIVE DE LA SWL</vt:lpstr>
      <vt:lpstr>La tutelle administrative de la SWL sur les décisions des SLSP en matière de marchés publics</vt:lpstr>
      <vt:lpstr>164 §1ER : Tutelle d’approbation (passation) </vt:lpstr>
      <vt:lpstr>94 §3 : Tutelle d’approbation (pROJETS DE MIXITE SOCIALE) </vt:lpstr>
      <vt:lpstr>94 §4 : Tutelle d’approbation (PROJETS MIXTES) </vt:lpstr>
      <vt:lpstr>164 §2 : Tutelle d’annulation (pASSATIOn)  </vt:lpstr>
      <vt:lpstr>164 §2 : Tutelle d’annulation (pASSATIOn)</vt:lpstr>
      <vt:lpstr> 164 §3 : Délais  </vt:lpstr>
      <vt:lpstr>164 §4 : TUTELLE D’APPROBATION (EXECUTION) </vt:lpstr>
      <vt:lpstr>164 §2 : Tutelle d’annulation (CENTRALE ACHATS)</vt:lpstr>
      <vt:lpstr>164 §2 : Tutelle d’annulation (CENTRALE ACHATS)</vt:lpstr>
      <vt:lpstr>164 §5 : TUTELLE D’APPROBATION GENERALE </vt:lpstr>
      <vt:lpstr>  Synthèse TUTELLE</vt:lpstr>
      <vt:lpstr>MODIFICATIONS DIVERSES</vt:lpstr>
      <vt:lpstr>instauration de la communication électronique entre les SLSP et la SWL </vt:lpstr>
      <vt:lpstr>  INSTITUTIONNALISATION DU Centre d’Etudes en Habitat durable</vt:lpstr>
      <vt:lpstr>SERVICES SOCIAUX D’INTERET ECONOMIQUE GENERAL (SSIEG)</vt:lpstr>
      <vt:lpstr>RGPD</vt:lpstr>
      <vt:lpstr>ENTREE EN VIGUEUR</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Gauthier ERVYN</dc:creator>
  <cp:lastModifiedBy>Olivier Vandingenen</cp:lastModifiedBy>
  <cp:revision>5</cp:revision>
  <cp:lastPrinted>2024-06-03T15:52:07Z</cp:lastPrinted>
  <dcterms:created xsi:type="dcterms:W3CDTF">2024-06-03T07:40:44Z</dcterms:created>
  <dcterms:modified xsi:type="dcterms:W3CDTF">2024-06-04T10:46:25Z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0x010100873E4D26E7306A4BAE77D76D08BD9935</vt:lpwstr>
  </property>
</Properties>
</file>