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6" r:id="rId2"/>
    <p:sldId id="358" r:id="rId3"/>
    <p:sldId id="381" r:id="rId4"/>
    <p:sldId id="379" r:id="rId5"/>
    <p:sldId id="356" r:id="rId6"/>
    <p:sldId id="357" r:id="rId7"/>
    <p:sldId id="359" r:id="rId8"/>
    <p:sldId id="361" r:id="rId9"/>
    <p:sldId id="362" r:id="rId10"/>
    <p:sldId id="363" r:id="rId11"/>
    <p:sldId id="353" r:id="rId12"/>
    <p:sldId id="354" r:id="rId13"/>
    <p:sldId id="344" r:id="rId14"/>
    <p:sldId id="355" r:id="rId15"/>
    <p:sldId id="350" r:id="rId16"/>
    <p:sldId id="351" r:id="rId17"/>
    <p:sldId id="348" r:id="rId18"/>
    <p:sldId id="333" r:id="rId19"/>
    <p:sldId id="338" r:id="rId20"/>
    <p:sldId id="345" r:id="rId21"/>
    <p:sldId id="346" r:id="rId22"/>
    <p:sldId id="352" r:id="rId23"/>
    <p:sldId id="347" r:id="rId24"/>
    <p:sldId id="380" r:id="rId25"/>
    <p:sldId id="349" r:id="rId26"/>
    <p:sldId id="378" r:id="rId27"/>
    <p:sldId id="331" r:id="rId28"/>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B9730F-EE47-4CD3-9354-4106E8E4C141}" v="2" dt="2024-11-19T08:24:00.424"/>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74"/>
  </p:normalViewPr>
  <p:slideViewPr>
    <p:cSldViewPr snapToGrid="0" snapToObjects="1">
      <p:cViewPr varScale="1">
        <p:scale>
          <a:sx n="71" d="100"/>
          <a:sy n="71" d="100"/>
        </p:scale>
        <p:origin x="1061"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uthier ERVYN" userId="97bd631b-180d-4837-a33d-564bee1167a1" providerId="ADAL" clId="{49B9730F-EE47-4CD3-9354-4106E8E4C141}"/>
    <pc:docChg chg="custSel addSld modSld">
      <pc:chgData name="Gauthier ERVYN" userId="97bd631b-180d-4837-a33d-564bee1167a1" providerId="ADAL" clId="{49B9730F-EE47-4CD3-9354-4106E8E4C141}" dt="2024-11-19T12:38:31.215" v="962" actId="20577"/>
      <pc:docMkLst>
        <pc:docMk/>
      </pc:docMkLst>
      <pc:sldChg chg="modSp">
        <pc:chgData name="Gauthier ERVYN" userId="97bd631b-180d-4837-a33d-564bee1167a1" providerId="ADAL" clId="{49B9730F-EE47-4CD3-9354-4106E8E4C141}" dt="2024-11-19T06:25:40.108" v="159"/>
        <pc:sldMkLst>
          <pc:docMk/>
          <pc:sldMk cId="1177096225" sldId="344"/>
        </pc:sldMkLst>
        <pc:spChg chg="mod">
          <ac:chgData name="Gauthier ERVYN" userId="97bd631b-180d-4837-a33d-564bee1167a1" providerId="ADAL" clId="{49B9730F-EE47-4CD3-9354-4106E8E4C141}" dt="2024-11-19T06:25:40.108" v="159"/>
          <ac:spMkLst>
            <pc:docMk/>
            <pc:sldMk cId="1177096225" sldId="344"/>
            <ac:spMk id="3" creationId="{CEC8550A-13DB-82FE-9018-AB26954B2A80}"/>
          </ac:spMkLst>
        </pc:spChg>
      </pc:sldChg>
      <pc:sldChg chg="modSp">
        <pc:chgData name="Gauthier ERVYN" userId="97bd631b-180d-4837-a33d-564bee1167a1" providerId="ADAL" clId="{49B9730F-EE47-4CD3-9354-4106E8E4C141}" dt="2024-11-19T06:25:40.108" v="159"/>
        <pc:sldMkLst>
          <pc:docMk/>
          <pc:sldMk cId="2842314512" sldId="346"/>
        </pc:sldMkLst>
        <pc:spChg chg="mod">
          <ac:chgData name="Gauthier ERVYN" userId="97bd631b-180d-4837-a33d-564bee1167a1" providerId="ADAL" clId="{49B9730F-EE47-4CD3-9354-4106E8E4C141}" dt="2024-11-19T06:25:40.108" v="159"/>
          <ac:spMkLst>
            <pc:docMk/>
            <pc:sldMk cId="2842314512" sldId="346"/>
            <ac:spMk id="3" creationId="{75FD9C75-8BE2-4708-969A-88EEB149B0E1}"/>
          </ac:spMkLst>
        </pc:spChg>
      </pc:sldChg>
      <pc:sldChg chg="modSp mod">
        <pc:chgData name="Gauthier ERVYN" userId="97bd631b-180d-4837-a33d-564bee1167a1" providerId="ADAL" clId="{49B9730F-EE47-4CD3-9354-4106E8E4C141}" dt="2024-11-19T08:27:24.007" v="539" actId="20577"/>
        <pc:sldMkLst>
          <pc:docMk/>
          <pc:sldMk cId="1067642074" sldId="347"/>
        </pc:sldMkLst>
        <pc:spChg chg="mod">
          <ac:chgData name="Gauthier ERVYN" userId="97bd631b-180d-4837-a33d-564bee1167a1" providerId="ADAL" clId="{49B9730F-EE47-4CD3-9354-4106E8E4C141}" dt="2024-11-19T08:27:24.007" v="539" actId="20577"/>
          <ac:spMkLst>
            <pc:docMk/>
            <pc:sldMk cId="1067642074" sldId="347"/>
            <ac:spMk id="3" creationId="{718F8E1A-BECB-6BC5-8623-A929AF2894F0}"/>
          </ac:spMkLst>
        </pc:spChg>
      </pc:sldChg>
      <pc:sldChg chg="modSp mod">
        <pc:chgData name="Gauthier ERVYN" userId="97bd631b-180d-4837-a33d-564bee1167a1" providerId="ADAL" clId="{49B9730F-EE47-4CD3-9354-4106E8E4C141}" dt="2024-11-19T08:26:40.124" v="507" actId="20577"/>
        <pc:sldMkLst>
          <pc:docMk/>
          <pc:sldMk cId="3567493431" sldId="349"/>
        </pc:sldMkLst>
        <pc:spChg chg="mod">
          <ac:chgData name="Gauthier ERVYN" userId="97bd631b-180d-4837-a33d-564bee1167a1" providerId="ADAL" clId="{49B9730F-EE47-4CD3-9354-4106E8E4C141}" dt="2024-11-19T08:26:40.124" v="507" actId="20577"/>
          <ac:spMkLst>
            <pc:docMk/>
            <pc:sldMk cId="3567493431" sldId="349"/>
            <ac:spMk id="3" creationId="{BF23670C-1D21-FB31-7A93-D1071EE7EA59}"/>
          </ac:spMkLst>
        </pc:spChg>
      </pc:sldChg>
      <pc:sldChg chg="modSp">
        <pc:chgData name="Gauthier ERVYN" userId="97bd631b-180d-4837-a33d-564bee1167a1" providerId="ADAL" clId="{49B9730F-EE47-4CD3-9354-4106E8E4C141}" dt="2024-11-19T06:25:40.108" v="159"/>
        <pc:sldMkLst>
          <pc:docMk/>
          <pc:sldMk cId="2542950565" sldId="351"/>
        </pc:sldMkLst>
        <pc:spChg chg="mod">
          <ac:chgData name="Gauthier ERVYN" userId="97bd631b-180d-4837-a33d-564bee1167a1" providerId="ADAL" clId="{49B9730F-EE47-4CD3-9354-4106E8E4C141}" dt="2024-11-19T06:25:40.108" v="159"/>
          <ac:spMkLst>
            <pc:docMk/>
            <pc:sldMk cId="2542950565" sldId="351"/>
            <ac:spMk id="3" creationId="{F0EF2D90-7737-6F77-B304-E2B64232786D}"/>
          </ac:spMkLst>
        </pc:spChg>
      </pc:sldChg>
      <pc:sldChg chg="modSp add mod">
        <pc:chgData name="Gauthier ERVYN" userId="97bd631b-180d-4837-a33d-564bee1167a1" providerId="ADAL" clId="{49B9730F-EE47-4CD3-9354-4106E8E4C141}" dt="2024-11-19T08:30:12.597" v="677" actId="20577"/>
        <pc:sldMkLst>
          <pc:docMk/>
          <pc:sldMk cId="532272577" sldId="380"/>
        </pc:sldMkLst>
        <pc:spChg chg="mod">
          <ac:chgData name="Gauthier ERVYN" userId="97bd631b-180d-4837-a33d-564bee1167a1" providerId="ADAL" clId="{49B9730F-EE47-4CD3-9354-4106E8E4C141}" dt="2024-11-19T08:30:12.597" v="677" actId="20577"/>
          <ac:spMkLst>
            <pc:docMk/>
            <pc:sldMk cId="532272577" sldId="380"/>
            <ac:spMk id="3" creationId="{C399C3BC-6247-B1D8-5B51-08063EC6004B}"/>
          </ac:spMkLst>
        </pc:spChg>
      </pc:sldChg>
      <pc:sldChg chg="modSp new mod">
        <pc:chgData name="Gauthier ERVYN" userId="97bd631b-180d-4837-a33d-564bee1167a1" providerId="ADAL" clId="{49B9730F-EE47-4CD3-9354-4106E8E4C141}" dt="2024-11-19T12:38:31.215" v="962" actId="20577"/>
        <pc:sldMkLst>
          <pc:docMk/>
          <pc:sldMk cId="4071722420" sldId="381"/>
        </pc:sldMkLst>
        <pc:spChg chg="mod">
          <ac:chgData name="Gauthier ERVYN" userId="97bd631b-180d-4837-a33d-564bee1167a1" providerId="ADAL" clId="{49B9730F-EE47-4CD3-9354-4106E8E4C141}" dt="2024-11-19T12:38:31.215" v="962" actId="20577"/>
          <ac:spMkLst>
            <pc:docMk/>
            <pc:sldMk cId="4071722420" sldId="381"/>
            <ac:spMk id="2" creationId="{70C1C48B-D604-CAB5-1A51-151E1CDAA8D2}"/>
          </ac:spMkLst>
        </pc:spChg>
        <pc:spChg chg="mod">
          <ac:chgData name="Gauthier ERVYN" userId="97bd631b-180d-4837-a33d-564bee1167a1" providerId="ADAL" clId="{49B9730F-EE47-4CD3-9354-4106E8E4C141}" dt="2024-11-19T12:38:22.578" v="955" actId="20577"/>
          <ac:spMkLst>
            <pc:docMk/>
            <pc:sldMk cId="4071722420" sldId="381"/>
            <ac:spMk id="3" creationId="{B8150E76-FBDF-5C6C-5762-1C5D0F69C2B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328ACD9-464F-4D27-A877-3A68740679C2}" type="datetimeFigureOut">
              <a:rPr lang="fr-BE" smtClean="0"/>
              <a:t>19-11-24</a:t>
            </a:fld>
            <a:endParaRPr lang="fr-BE"/>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97DAE25-FB7B-4DF2-8B56-B0FC289A90D3}" type="slidenum">
              <a:rPr lang="fr-BE" smtClean="0"/>
              <a:t>‹N°›</a:t>
            </a:fld>
            <a:endParaRPr lang="fr-BE"/>
          </a:p>
        </p:txBody>
      </p:sp>
    </p:spTree>
    <p:extLst>
      <p:ext uri="{BB962C8B-B14F-4D97-AF65-F5344CB8AC3E}">
        <p14:creationId xmlns:p14="http://schemas.microsoft.com/office/powerpoint/2010/main" val="3122271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597DAE25-FB7B-4DF2-8B56-B0FC289A90D3}" type="slidenum">
              <a:rPr lang="fr-BE" smtClean="0"/>
              <a:t>1</a:t>
            </a:fld>
            <a:endParaRPr lang="fr-BE"/>
          </a:p>
        </p:txBody>
      </p:sp>
    </p:spTree>
    <p:extLst>
      <p:ext uri="{BB962C8B-B14F-4D97-AF65-F5344CB8AC3E}">
        <p14:creationId xmlns:p14="http://schemas.microsoft.com/office/powerpoint/2010/main" val="702729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597DAE25-FB7B-4DF2-8B56-B0FC289A90D3}" type="slidenum">
              <a:rPr lang="fr-BE" smtClean="0"/>
              <a:t>18</a:t>
            </a:fld>
            <a:endParaRPr lang="fr-BE"/>
          </a:p>
        </p:txBody>
      </p:sp>
    </p:spTree>
    <p:extLst>
      <p:ext uri="{BB962C8B-B14F-4D97-AF65-F5344CB8AC3E}">
        <p14:creationId xmlns:p14="http://schemas.microsoft.com/office/powerpoint/2010/main" val="1252897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597DAE25-FB7B-4DF2-8B56-B0FC289A90D3}" type="slidenum">
              <a:rPr lang="fr-BE" smtClean="0"/>
              <a:t>19</a:t>
            </a:fld>
            <a:endParaRPr lang="fr-BE"/>
          </a:p>
        </p:txBody>
      </p:sp>
    </p:spTree>
    <p:extLst>
      <p:ext uri="{BB962C8B-B14F-4D97-AF65-F5344CB8AC3E}">
        <p14:creationId xmlns:p14="http://schemas.microsoft.com/office/powerpoint/2010/main" val="3967225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597DAE25-FB7B-4DF2-8B56-B0FC289A90D3}" type="slidenum">
              <a:rPr lang="fr-BE" smtClean="0"/>
              <a:t>27</a:t>
            </a:fld>
            <a:endParaRPr lang="fr-BE"/>
          </a:p>
        </p:txBody>
      </p:sp>
    </p:spTree>
    <p:extLst>
      <p:ext uri="{BB962C8B-B14F-4D97-AF65-F5344CB8AC3E}">
        <p14:creationId xmlns:p14="http://schemas.microsoft.com/office/powerpoint/2010/main" val="40034772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Accueil">
    <p:bg>
      <p:bgPr>
        <a:solidFill>
          <a:srgbClr val="F1F1F1"/>
        </a:soli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57239214-FC5A-F84D-A058-51D60B31DB71}"/>
              </a:ext>
            </a:extLst>
          </p:cNvPr>
          <p:cNvPicPr>
            <a:picLocks noChangeAspect="1"/>
          </p:cNvPicPr>
          <p:nvPr userDrawn="1"/>
        </p:nvPicPr>
        <p:blipFill>
          <a:blip r:embed="rId2"/>
          <a:stretch>
            <a:fillRect/>
          </a:stretch>
        </p:blipFill>
        <p:spPr>
          <a:xfrm>
            <a:off x="0" y="0"/>
            <a:ext cx="12192000" cy="6857999"/>
          </a:xfrm>
          <a:prstGeom prst="rect">
            <a:avLst/>
          </a:prstGeom>
        </p:spPr>
      </p:pic>
      <p:pic>
        <p:nvPicPr>
          <p:cNvPr id="8" name="Image 7">
            <a:extLst>
              <a:ext uri="{FF2B5EF4-FFF2-40B4-BE49-F238E27FC236}">
                <a16:creationId xmlns:a16="http://schemas.microsoft.com/office/drawing/2014/main" id="{C4C5AF34-D851-CD45-B7FB-B09F6ED4B49C}"/>
              </a:ext>
            </a:extLst>
          </p:cNvPr>
          <p:cNvPicPr>
            <a:picLocks noChangeAspect="1"/>
          </p:cNvPicPr>
          <p:nvPr userDrawn="1"/>
        </p:nvPicPr>
        <p:blipFill>
          <a:blip r:embed="rId3"/>
          <a:stretch>
            <a:fillRect/>
          </a:stretch>
        </p:blipFill>
        <p:spPr>
          <a:xfrm>
            <a:off x="4197178" y="2479589"/>
            <a:ext cx="3797644" cy="1898822"/>
          </a:xfrm>
          <a:prstGeom prst="rect">
            <a:avLst/>
          </a:prstGeom>
        </p:spPr>
      </p:pic>
    </p:spTree>
    <p:extLst>
      <p:ext uri="{BB962C8B-B14F-4D97-AF65-F5344CB8AC3E}">
        <p14:creationId xmlns:p14="http://schemas.microsoft.com/office/powerpoint/2010/main" val="2813386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r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1924FA3-A36C-0A46-A65E-4B610C2E0DC7}"/>
              </a:ext>
            </a:extLst>
          </p:cNvPr>
          <p:cNvSpPr/>
          <p:nvPr userDrawn="1"/>
        </p:nvSpPr>
        <p:spPr>
          <a:xfrm>
            <a:off x="844062" y="820615"/>
            <a:ext cx="10495640" cy="51673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BA675BAE-5747-B844-8744-4C057A7D4F1B}"/>
              </a:ext>
            </a:extLst>
          </p:cNvPr>
          <p:cNvSpPr>
            <a:spLocks noGrp="1"/>
          </p:cNvSpPr>
          <p:nvPr>
            <p:ph type="ctrTitle"/>
          </p:nvPr>
        </p:nvSpPr>
        <p:spPr>
          <a:xfrm>
            <a:off x="1113692" y="1122363"/>
            <a:ext cx="9964616" cy="2387600"/>
          </a:xfrm>
        </p:spPr>
        <p:txBody>
          <a:bodyPr anchor="b">
            <a:normAutofit/>
          </a:bodyPr>
          <a:lstStyle>
            <a:lvl1pPr algn="ctr">
              <a:defRPr sz="4000" baseline="0">
                <a:solidFill>
                  <a:srgbClr val="1C2A5A"/>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26946203-52C3-F44F-964A-005D80C52548}"/>
              </a:ext>
            </a:extLst>
          </p:cNvPr>
          <p:cNvSpPr>
            <a:spLocks noGrp="1"/>
          </p:cNvSpPr>
          <p:nvPr>
            <p:ph type="subTitle" idx="1"/>
          </p:nvPr>
        </p:nvSpPr>
        <p:spPr>
          <a:xfrm>
            <a:off x="1113692" y="3602038"/>
            <a:ext cx="9964616" cy="1655762"/>
          </a:xfrm>
        </p:spPr>
        <p:txBody>
          <a:bodyPr/>
          <a:lstStyle>
            <a:lvl1pPr marL="0" indent="0" algn="ctr">
              <a:buNone/>
              <a:defRPr sz="2400" baseline="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Tree>
    <p:extLst>
      <p:ext uri="{BB962C8B-B14F-4D97-AF65-F5344CB8AC3E}">
        <p14:creationId xmlns:p14="http://schemas.microsoft.com/office/powerpoint/2010/main" val="1662585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4D44F4-BDC0-E040-A8B7-E47F154F72A5}"/>
              </a:ext>
            </a:extLst>
          </p:cNvPr>
          <p:cNvSpPr>
            <a:spLocks noGrp="1"/>
          </p:cNvSpPr>
          <p:nvPr>
            <p:ph type="title"/>
          </p:nvPr>
        </p:nvSpPr>
        <p:spPr>
          <a:xfrm>
            <a:off x="838200" y="843695"/>
            <a:ext cx="10515600" cy="1172674"/>
          </a:xfrm>
        </p:spPr>
        <p:txBody>
          <a:bodyPr lIns="0" bIns="180000" anchor="b" anchorCtr="0"/>
          <a:lstStyle>
            <a:lvl1pPr>
              <a:defRPr baseline="0">
                <a:solidFill>
                  <a:srgbClr val="1C2A5A"/>
                </a:solidFill>
              </a:defRPr>
            </a:lvl1pPr>
          </a:lstStyle>
          <a:p>
            <a:r>
              <a:rPr lang="fr-FR"/>
              <a:t>Modifiez le style du titre</a:t>
            </a:r>
            <a:endParaRPr lang="fr-FR" dirty="0"/>
          </a:p>
        </p:txBody>
      </p:sp>
      <p:sp>
        <p:nvSpPr>
          <p:cNvPr id="3" name="Espace réservé du contenu 2">
            <a:extLst>
              <a:ext uri="{FF2B5EF4-FFF2-40B4-BE49-F238E27FC236}">
                <a16:creationId xmlns:a16="http://schemas.microsoft.com/office/drawing/2014/main" id="{E1A226FA-A140-A740-81CC-0CC21452434A}"/>
              </a:ext>
            </a:extLst>
          </p:cNvPr>
          <p:cNvSpPr>
            <a:spLocks noGrp="1"/>
          </p:cNvSpPr>
          <p:nvPr>
            <p:ph idx="1"/>
          </p:nvPr>
        </p:nvSpPr>
        <p:spPr>
          <a:xfrm>
            <a:off x="838200" y="2180492"/>
            <a:ext cx="10515600" cy="3813907"/>
          </a:xfrm>
          <a:solidFill>
            <a:schemeClr val="bg1"/>
          </a:solidFill>
        </p:spPr>
        <p:txBody>
          <a:bodyPr lIns="360000" tIns="360000" rIns="360000" bIns="360000">
            <a:normAutofit/>
          </a:bodyPr>
          <a:lstStyle/>
          <a:p>
            <a:pPr lvl="0"/>
            <a:r>
              <a:rPr lang="fr-FR"/>
              <a:t>Cliquez pour modifier les styles du texte du masque</a:t>
            </a:r>
          </a:p>
        </p:txBody>
      </p:sp>
    </p:spTree>
    <p:extLst>
      <p:ext uri="{BB962C8B-B14F-4D97-AF65-F5344CB8AC3E}">
        <p14:creationId xmlns:p14="http://schemas.microsoft.com/office/powerpoint/2010/main" val="905349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Titre 2">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53DC6E-CDE0-404C-AC79-5AE2E9C2B133}"/>
              </a:ext>
            </a:extLst>
          </p:cNvPr>
          <p:cNvSpPr>
            <a:spLocks noGrp="1"/>
          </p:cNvSpPr>
          <p:nvPr>
            <p:ph type="title"/>
          </p:nvPr>
        </p:nvSpPr>
        <p:spPr>
          <a:xfrm>
            <a:off x="831850" y="864974"/>
            <a:ext cx="10515600" cy="3697502"/>
          </a:xfrm>
          <a:solidFill>
            <a:schemeClr val="bg1"/>
          </a:solidFill>
        </p:spPr>
        <p:txBody>
          <a:bodyPr lIns="540000" tIns="540000" rIns="540000" bIns="540000" anchor="b">
            <a:normAutofit/>
          </a:bodyPr>
          <a:lstStyle>
            <a:lvl1pPr>
              <a:defRPr sz="4000" baseline="0">
                <a:solidFill>
                  <a:srgbClr val="1C2A5A"/>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CC262E58-9A23-A446-BEC7-AC203BD08540}"/>
              </a:ext>
            </a:extLst>
          </p:cNvPr>
          <p:cNvSpPr>
            <a:spLocks noGrp="1"/>
          </p:cNvSpPr>
          <p:nvPr>
            <p:ph type="body" idx="1"/>
          </p:nvPr>
        </p:nvSpPr>
        <p:spPr>
          <a:xfrm>
            <a:off x="831850" y="4589463"/>
            <a:ext cx="10515600" cy="1500187"/>
          </a:xfrm>
        </p:spPr>
        <p:txBody>
          <a:bodyPr lIns="540000" tIns="540000" rIns="540000" bIns="540000"/>
          <a:lstStyle>
            <a:lvl1pPr marL="0" indent="0">
              <a:buNone/>
              <a:defRPr sz="2400" baseline="0">
                <a:solidFill>
                  <a:srgbClr val="C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Tree>
    <p:extLst>
      <p:ext uri="{BB962C8B-B14F-4D97-AF65-F5344CB8AC3E}">
        <p14:creationId xmlns:p14="http://schemas.microsoft.com/office/powerpoint/2010/main" val="2766711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itre et 2 Colonn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E37BC4-1137-BC48-AE2F-4A4D58CD9A2A}"/>
              </a:ext>
            </a:extLst>
          </p:cNvPr>
          <p:cNvSpPr>
            <a:spLocks noGrp="1"/>
          </p:cNvSpPr>
          <p:nvPr>
            <p:ph type="title"/>
          </p:nvPr>
        </p:nvSpPr>
        <p:spPr>
          <a:xfrm>
            <a:off x="838200" y="843696"/>
            <a:ext cx="10515600" cy="917372"/>
          </a:xfrm>
        </p:spPr>
        <p:txBody>
          <a:bodyPr lIns="0" anchor="b" anchorCtr="0"/>
          <a:lstStyle>
            <a:lvl1pPr>
              <a:defRPr baseline="0">
                <a:solidFill>
                  <a:srgbClr val="1C2A5A"/>
                </a:solidFill>
              </a:defRPr>
            </a:lvl1pPr>
          </a:lstStyle>
          <a:p>
            <a:r>
              <a:rPr lang="fr-FR"/>
              <a:t>Modifiez le style du titre</a:t>
            </a:r>
            <a:endParaRPr lang="fr-FR" dirty="0"/>
          </a:p>
        </p:txBody>
      </p:sp>
      <p:sp>
        <p:nvSpPr>
          <p:cNvPr id="3" name="Espace réservé du contenu 2">
            <a:extLst>
              <a:ext uri="{FF2B5EF4-FFF2-40B4-BE49-F238E27FC236}">
                <a16:creationId xmlns:a16="http://schemas.microsoft.com/office/drawing/2014/main" id="{C95521C9-695D-FD42-9F25-F1F8E78E64FB}"/>
              </a:ext>
            </a:extLst>
          </p:cNvPr>
          <p:cNvSpPr>
            <a:spLocks noGrp="1"/>
          </p:cNvSpPr>
          <p:nvPr>
            <p:ph sz="half" idx="1"/>
          </p:nvPr>
        </p:nvSpPr>
        <p:spPr>
          <a:xfrm>
            <a:off x="838200" y="2086707"/>
            <a:ext cx="5181600" cy="4090255"/>
          </a:xfrm>
          <a:solidFill>
            <a:schemeClr val="bg1"/>
          </a:solidFill>
        </p:spPr>
        <p:txBody>
          <a:bodyPr lIns="540000" tIns="540000" rIns="540000" bIns="540000"/>
          <a:lstStyle>
            <a:lvl1pPr marL="228600" indent="-228600">
              <a:buClr>
                <a:srgbClr val="C00000"/>
              </a:buClr>
              <a:buFont typeface="Arial" panose="020B0604020202020204" pitchFamily="34" charset="0"/>
              <a:buChar char="•"/>
              <a:defRPr sz="1800" baseline="0">
                <a:solidFill>
                  <a:srgbClr val="293770"/>
                </a:solidFill>
              </a:defRPr>
            </a:lvl1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740529C-9FF4-F04A-A22C-9FB4BAEE42C3}"/>
              </a:ext>
            </a:extLst>
          </p:cNvPr>
          <p:cNvSpPr>
            <a:spLocks noGrp="1"/>
          </p:cNvSpPr>
          <p:nvPr>
            <p:ph sz="half" idx="2"/>
          </p:nvPr>
        </p:nvSpPr>
        <p:spPr>
          <a:xfrm>
            <a:off x="6172200" y="2086707"/>
            <a:ext cx="5181600" cy="4090256"/>
          </a:xfrm>
          <a:solidFill>
            <a:schemeClr val="bg1"/>
          </a:solidFill>
        </p:spPr>
        <p:txBody>
          <a:bodyPr lIns="360000" tIns="360000" rIns="360000" bIns="360000"/>
          <a:lstStyle>
            <a:lvl1pPr>
              <a:defRPr sz="1800" baseline="0"/>
            </a:lvl1pPr>
          </a:lstStyle>
          <a:p>
            <a:pPr lvl="0"/>
            <a:r>
              <a:rPr lang="fr-FR"/>
              <a:t>Cliquez pour modifier les styles du texte du masque</a:t>
            </a:r>
          </a:p>
        </p:txBody>
      </p:sp>
    </p:spTree>
    <p:extLst>
      <p:ext uri="{BB962C8B-B14F-4D97-AF65-F5344CB8AC3E}">
        <p14:creationId xmlns:p14="http://schemas.microsoft.com/office/powerpoint/2010/main" val="1046767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et Text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541C2E-11EC-9F4B-9A0A-1C23278864E4}"/>
              </a:ext>
            </a:extLst>
          </p:cNvPr>
          <p:cNvSpPr>
            <a:spLocks noGrp="1"/>
          </p:cNvSpPr>
          <p:nvPr>
            <p:ph type="title"/>
          </p:nvPr>
        </p:nvSpPr>
        <p:spPr>
          <a:xfrm>
            <a:off x="832338" y="1180744"/>
            <a:ext cx="4419284" cy="2826965"/>
          </a:xfrm>
        </p:spPr>
        <p:txBody>
          <a:bodyPr lIns="0" anchor="t" anchorCtr="0">
            <a:normAutofit/>
          </a:bodyPr>
          <a:lstStyle>
            <a:lvl1pPr>
              <a:defRPr sz="4200" baseline="0">
                <a:solidFill>
                  <a:srgbClr val="1C2A5A"/>
                </a:solidFill>
              </a:defRPr>
            </a:lvl1pPr>
          </a:lstStyle>
          <a:p>
            <a:r>
              <a:rPr lang="fr-FR"/>
              <a:t>Modifiez le style du titre</a:t>
            </a:r>
            <a:endParaRPr lang="fr-FR" dirty="0"/>
          </a:p>
        </p:txBody>
      </p:sp>
      <p:sp>
        <p:nvSpPr>
          <p:cNvPr id="6" name="Rectangle 5">
            <a:extLst>
              <a:ext uri="{FF2B5EF4-FFF2-40B4-BE49-F238E27FC236}">
                <a16:creationId xmlns:a16="http://schemas.microsoft.com/office/drawing/2014/main" id="{E455AB06-FD1B-A143-9D12-F6B1D43CE20B}"/>
              </a:ext>
            </a:extLst>
          </p:cNvPr>
          <p:cNvSpPr/>
          <p:nvPr userDrawn="1"/>
        </p:nvSpPr>
        <p:spPr>
          <a:xfrm>
            <a:off x="6091881" y="1"/>
            <a:ext cx="6100119"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space réservé du texte 13">
            <a:extLst>
              <a:ext uri="{FF2B5EF4-FFF2-40B4-BE49-F238E27FC236}">
                <a16:creationId xmlns:a16="http://schemas.microsoft.com/office/drawing/2014/main" id="{1B1CC297-EEF5-B64D-8A21-A059F89E5C5F}"/>
              </a:ext>
            </a:extLst>
          </p:cNvPr>
          <p:cNvSpPr>
            <a:spLocks noGrp="1"/>
          </p:cNvSpPr>
          <p:nvPr>
            <p:ph type="body" sz="quarter" idx="10"/>
          </p:nvPr>
        </p:nvSpPr>
        <p:spPr>
          <a:xfrm>
            <a:off x="7084540" y="1180744"/>
            <a:ext cx="4114800" cy="4749793"/>
          </a:xfrm>
        </p:spPr>
        <p:txBody>
          <a:bodyPr/>
          <a:lstStyle/>
          <a:p>
            <a:pPr lvl="0"/>
            <a:r>
              <a:rPr lang="fr-FR"/>
              <a:t>Cliquez pour modifier les styles du texte du masque</a:t>
            </a:r>
          </a:p>
        </p:txBody>
      </p:sp>
    </p:spTree>
    <p:extLst>
      <p:ext uri="{BB962C8B-B14F-4D97-AF65-F5344CB8AC3E}">
        <p14:creationId xmlns:p14="http://schemas.microsoft.com/office/powerpoint/2010/main" val="713336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3678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Texte, Imag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10AAC3-D4B9-FF48-AD36-6D709A4550C0}"/>
              </a:ext>
            </a:extLst>
          </p:cNvPr>
          <p:cNvSpPr>
            <a:spLocks noGrp="1"/>
          </p:cNvSpPr>
          <p:nvPr>
            <p:ph type="title"/>
          </p:nvPr>
        </p:nvSpPr>
        <p:spPr>
          <a:xfrm>
            <a:off x="842105" y="844061"/>
            <a:ext cx="3929920" cy="1629507"/>
          </a:xfrm>
        </p:spPr>
        <p:txBody>
          <a:bodyPr lIns="0" anchor="b">
            <a:normAutofit/>
          </a:bodyPr>
          <a:lstStyle>
            <a:lvl1pPr>
              <a:defRPr sz="3600" baseline="0">
                <a:solidFill>
                  <a:srgbClr val="1C2A5A"/>
                </a:solidFill>
              </a:defRPr>
            </a:lvl1pPr>
          </a:lstStyle>
          <a:p>
            <a:r>
              <a:rPr lang="fr-FR"/>
              <a:t>Modifiez le style du titre</a:t>
            </a:r>
            <a:endParaRPr lang="fr-FR" dirty="0"/>
          </a:p>
        </p:txBody>
      </p:sp>
      <p:sp>
        <p:nvSpPr>
          <p:cNvPr id="3" name="Espace réservé pour une image  2">
            <a:extLst>
              <a:ext uri="{FF2B5EF4-FFF2-40B4-BE49-F238E27FC236}">
                <a16:creationId xmlns:a16="http://schemas.microsoft.com/office/drawing/2014/main" id="{2ABD5C50-3698-D345-86AA-C3ED1275BE28}"/>
              </a:ext>
            </a:extLst>
          </p:cNvPr>
          <p:cNvSpPr>
            <a:spLocks noGrp="1"/>
          </p:cNvSpPr>
          <p:nvPr>
            <p:ph type="pic" idx="1"/>
          </p:nvPr>
        </p:nvSpPr>
        <p:spPr>
          <a:xfrm>
            <a:off x="5918886" y="1"/>
            <a:ext cx="6273114" cy="684847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FR" dirty="0"/>
          </a:p>
        </p:txBody>
      </p:sp>
      <p:sp>
        <p:nvSpPr>
          <p:cNvPr id="10" name="Espace réservé du texte 9">
            <a:extLst>
              <a:ext uri="{FF2B5EF4-FFF2-40B4-BE49-F238E27FC236}">
                <a16:creationId xmlns:a16="http://schemas.microsoft.com/office/drawing/2014/main" id="{9E5B6747-38B7-E541-92D5-1B025FF0A87B}"/>
              </a:ext>
            </a:extLst>
          </p:cNvPr>
          <p:cNvSpPr>
            <a:spLocks noGrp="1"/>
          </p:cNvSpPr>
          <p:nvPr>
            <p:ph type="body" sz="quarter" idx="10"/>
          </p:nvPr>
        </p:nvSpPr>
        <p:spPr>
          <a:xfrm>
            <a:off x="842105" y="2860766"/>
            <a:ext cx="3929920" cy="3147922"/>
          </a:xfrm>
        </p:spPr>
        <p:txBody>
          <a:bodyPr lIns="0"/>
          <a:lstStyle/>
          <a:p>
            <a:pPr lvl="0"/>
            <a:r>
              <a:rPr lang="fr-FR"/>
              <a:t>Cliquez pour modifier les styles du texte du masque</a:t>
            </a:r>
          </a:p>
        </p:txBody>
      </p:sp>
    </p:spTree>
    <p:extLst>
      <p:ext uri="{BB962C8B-B14F-4D97-AF65-F5344CB8AC3E}">
        <p14:creationId xmlns:p14="http://schemas.microsoft.com/office/powerpoint/2010/main" val="1130724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DE80731-9F58-9548-A14F-953ADFD3D201}"/>
              </a:ext>
            </a:extLst>
          </p:cNvPr>
          <p:cNvSpPr>
            <a:spLocks noGrp="1"/>
          </p:cNvSpPr>
          <p:nvPr>
            <p:ph type="title"/>
          </p:nvPr>
        </p:nvSpPr>
        <p:spPr>
          <a:xfrm>
            <a:off x="838200" y="843695"/>
            <a:ext cx="10515600" cy="1069365"/>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7BF7BB8D-D91B-F54C-9C91-8E9ACFCDAA2D}"/>
              </a:ext>
            </a:extLst>
          </p:cNvPr>
          <p:cNvSpPr>
            <a:spLocks noGrp="1"/>
          </p:cNvSpPr>
          <p:nvPr>
            <p:ph type="body" idx="1"/>
          </p:nvPr>
        </p:nvSpPr>
        <p:spPr>
          <a:xfrm>
            <a:off x="838200" y="2180493"/>
            <a:ext cx="10515600" cy="3739662"/>
          </a:xfrm>
          <a:prstGeom prst="rect">
            <a:avLst/>
          </a:prstGeom>
        </p:spPr>
        <p:txBody>
          <a:bodyPr vert="horz" lIns="91440" tIns="45720" rIns="91440" bIns="45720" rtlCol="0">
            <a:normAutofit/>
          </a:bodyPr>
          <a:lstStyle/>
          <a:p>
            <a:r>
              <a:rPr lang="fr-FR" dirty="0"/>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CDF26DBF-C465-FB4C-9543-B18A7A607B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8B0386-5CBB-654E-BDB0-D2154DA8B321}" type="datetimeFigureOut">
              <a:rPr lang="fr-FR" smtClean="0"/>
              <a:t>19/11/2024</a:t>
            </a:fld>
            <a:endParaRPr lang="fr-FR"/>
          </a:p>
        </p:txBody>
      </p:sp>
      <p:sp>
        <p:nvSpPr>
          <p:cNvPr id="6" name="Espace réservé du numéro de diapositive 5">
            <a:extLst>
              <a:ext uri="{FF2B5EF4-FFF2-40B4-BE49-F238E27FC236}">
                <a16:creationId xmlns:a16="http://schemas.microsoft.com/office/drawing/2014/main" id="{0BCDF598-0D79-7642-8680-415080533D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B7FD2D-7E0E-C94B-890C-2BDC1A4A800A}" type="slidenum">
              <a:rPr lang="fr-FR" smtClean="0"/>
              <a:t>‹N°›</a:t>
            </a:fld>
            <a:endParaRPr lang="fr-FR"/>
          </a:p>
        </p:txBody>
      </p:sp>
      <p:pic>
        <p:nvPicPr>
          <p:cNvPr id="7" name="Image 6">
            <a:extLst>
              <a:ext uri="{FF2B5EF4-FFF2-40B4-BE49-F238E27FC236}">
                <a16:creationId xmlns:a16="http://schemas.microsoft.com/office/drawing/2014/main" id="{A3983522-30EE-394B-A9F1-76FD4947B85B}"/>
              </a:ext>
            </a:extLst>
          </p:cNvPr>
          <p:cNvPicPr>
            <a:picLocks noChangeAspect="1"/>
          </p:cNvPicPr>
          <p:nvPr userDrawn="1"/>
        </p:nvPicPr>
        <p:blipFill>
          <a:blip r:embed="rId10"/>
          <a:stretch>
            <a:fillRect/>
          </a:stretch>
        </p:blipFill>
        <p:spPr>
          <a:xfrm>
            <a:off x="720969" y="266219"/>
            <a:ext cx="2760785" cy="295251"/>
          </a:xfrm>
          <a:prstGeom prst="rect">
            <a:avLst/>
          </a:prstGeom>
        </p:spPr>
      </p:pic>
    </p:spTree>
    <p:extLst>
      <p:ext uri="{BB962C8B-B14F-4D97-AF65-F5344CB8AC3E}">
        <p14:creationId xmlns:p14="http://schemas.microsoft.com/office/powerpoint/2010/main" val="2192629369"/>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51" r:id="rId4"/>
    <p:sldLayoutId id="2147483652" r:id="rId5"/>
    <p:sldLayoutId id="2147483654" r:id="rId6"/>
    <p:sldLayoutId id="2147483655" r:id="rId7"/>
    <p:sldLayoutId id="2147483657" r:id="rId8"/>
  </p:sldLayoutIdLst>
  <p:txStyles>
    <p:titleStyle>
      <a:lvl1pPr algn="l" defTabSz="914400" rtl="0" eaLnBrk="1" latinLnBrk="0" hangingPunct="1">
        <a:lnSpc>
          <a:spcPct val="90000"/>
        </a:lnSpc>
        <a:spcBef>
          <a:spcPct val="0"/>
        </a:spcBef>
        <a:buNone/>
        <a:defRPr sz="3600" kern="1200" cap="all" baseline="0">
          <a:solidFill>
            <a:srgbClr val="161D3A"/>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baseline="0">
          <a:solidFill>
            <a:srgbClr val="161D3A"/>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hyperlink" Target="http://www.publicprocurement.be/" TargetMode="Externa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mailto:ge@resolved.law"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www.march&#233;spublics.be/" TargetMode="External"/><Relationship Id="rId4" Type="http://schemas.openxmlformats.org/officeDocument/2006/relationships/hyperlink" Target="http://www.resolved.law/"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B3FDC18-3DD1-4F0F-B477-28C5813810C2}"/>
              </a:ext>
            </a:extLst>
          </p:cNvPr>
          <p:cNvSpPr txBox="1"/>
          <p:nvPr/>
        </p:nvSpPr>
        <p:spPr>
          <a:xfrm>
            <a:off x="5251508" y="5181383"/>
            <a:ext cx="6533695" cy="1323439"/>
          </a:xfrm>
          <a:prstGeom prst="rect">
            <a:avLst/>
          </a:prstGeom>
          <a:noFill/>
        </p:spPr>
        <p:txBody>
          <a:bodyPr wrap="square" rtlCol="0">
            <a:spAutoFit/>
          </a:bodyPr>
          <a:lstStyle/>
          <a:p>
            <a:pPr algn="r"/>
            <a:r>
              <a:rPr lang="fr-FR" sz="2000" b="1" cap="all" dirty="0">
                <a:solidFill>
                  <a:schemeClr val="bg1"/>
                </a:solidFill>
              </a:rPr>
              <a:t> COLLOQUE ANNUEL GTI - COMMENT ACHETER ENSEMBLE?</a:t>
            </a:r>
          </a:p>
          <a:p>
            <a:pPr algn="r"/>
            <a:r>
              <a:rPr lang="fr-FR" sz="2000" b="1" cap="all" dirty="0">
                <a:solidFill>
                  <a:schemeClr val="bg1"/>
                </a:solidFill>
              </a:rPr>
              <a:t>LE RECOURS AUX CENTRALES D’ACHAT</a:t>
            </a:r>
            <a:endParaRPr lang="fr-FR" sz="2000" b="1" dirty="0">
              <a:solidFill>
                <a:schemeClr val="bg1"/>
              </a:solidFill>
            </a:endParaRPr>
          </a:p>
          <a:p>
            <a:pPr algn="r"/>
            <a:r>
              <a:rPr lang="fr-FR" sz="2000" b="1" dirty="0">
                <a:solidFill>
                  <a:schemeClr val="bg1"/>
                </a:solidFill>
              </a:rPr>
              <a:t>Matthieu LEYSEN  &amp; Gauthier ERVYN</a:t>
            </a:r>
          </a:p>
          <a:p>
            <a:pPr algn="r"/>
            <a:r>
              <a:rPr lang="fr-FR" sz="2000" b="1" dirty="0">
                <a:solidFill>
                  <a:schemeClr val="bg1"/>
                </a:solidFill>
              </a:rPr>
              <a:t> Bruxelles - 19 novembre 2024</a:t>
            </a:r>
            <a:endParaRPr lang="fr-BE" sz="2000" b="1" dirty="0">
              <a:solidFill>
                <a:schemeClr val="bg1"/>
              </a:solidFill>
            </a:endParaRPr>
          </a:p>
        </p:txBody>
      </p:sp>
    </p:spTree>
    <p:extLst>
      <p:ext uri="{BB962C8B-B14F-4D97-AF65-F5344CB8AC3E}">
        <p14:creationId xmlns:p14="http://schemas.microsoft.com/office/powerpoint/2010/main" val="2264374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D81D3B-2F64-B6D4-9593-6380160ACB40}"/>
              </a:ext>
            </a:extLst>
          </p:cNvPr>
          <p:cNvSpPr>
            <a:spLocks noGrp="1"/>
          </p:cNvSpPr>
          <p:nvPr>
            <p:ph type="title"/>
          </p:nvPr>
        </p:nvSpPr>
        <p:spPr/>
        <p:txBody>
          <a:bodyPr>
            <a:normAutofit/>
          </a:bodyPr>
          <a:lstStyle/>
          <a:p>
            <a:r>
              <a:rPr lang="fr-BE" dirty="0"/>
              <a:t>contre-Exemple de centrale d’achat</a:t>
            </a:r>
          </a:p>
        </p:txBody>
      </p:sp>
      <p:sp>
        <p:nvSpPr>
          <p:cNvPr id="3" name="Espace réservé du contenu 2">
            <a:extLst>
              <a:ext uri="{FF2B5EF4-FFF2-40B4-BE49-F238E27FC236}">
                <a16:creationId xmlns:a16="http://schemas.microsoft.com/office/drawing/2014/main" id="{63271DAB-9167-2FA5-F034-39AD379E37CB}"/>
              </a:ext>
            </a:extLst>
          </p:cNvPr>
          <p:cNvSpPr>
            <a:spLocks noGrp="1"/>
          </p:cNvSpPr>
          <p:nvPr>
            <p:ph idx="1"/>
          </p:nvPr>
        </p:nvSpPr>
        <p:spPr/>
        <p:txBody>
          <a:bodyPr/>
          <a:lstStyle/>
          <a:p>
            <a:r>
              <a:rPr lang="fr-BE" sz="1800" dirty="0"/>
              <a:t>Imaginons le cas d’une ASBL </a:t>
            </a:r>
            <a:r>
              <a:rPr lang="fr-BE" sz="1800" kern="100" dirty="0">
                <a:effectLst/>
                <a:ea typeface="Aptos" panose="020B0004020202020204" pitchFamily="34" charset="0"/>
                <a:cs typeface="Times New Roman" panose="02020603050405020304" pitchFamily="18" charset="0"/>
              </a:rPr>
              <a:t>qui se dit être une centrale d’achat, en affirmant être un pouvoir adjudicateur au sens d’un organisme de droit publi</a:t>
            </a:r>
            <a:r>
              <a:rPr lang="fr-BE" sz="1800" kern="100" dirty="0">
                <a:ea typeface="Aptos" panose="020B0004020202020204" pitchFamily="34" charset="0"/>
                <a:cs typeface="Times New Roman" panose="02020603050405020304" pitchFamily="18" charset="0"/>
              </a:rPr>
              <a:t>c </a:t>
            </a:r>
            <a:r>
              <a:rPr lang="fr-BE" sz="1800" kern="100" dirty="0">
                <a:effectLst/>
                <a:ea typeface="Aptos" panose="020B0004020202020204" pitchFamily="34" charset="0"/>
                <a:cs typeface="Times New Roman" panose="02020603050405020304" pitchFamily="18" charset="0"/>
              </a:rPr>
              <a:t>qui répond au 3</a:t>
            </a:r>
            <a:r>
              <a:rPr lang="fr-BE" sz="1800" kern="100" baseline="30000" dirty="0">
                <a:effectLst/>
                <a:ea typeface="Aptos" panose="020B0004020202020204" pitchFamily="34" charset="0"/>
                <a:cs typeface="Times New Roman" panose="02020603050405020304" pitchFamily="18" charset="0"/>
              </a:rPr>
              <a:t>e</a:t>
            </a:r>
            <a:r>
              <a:rPr lang="fr-BE" sz="1800" kern="100" dirty="0">
                <a:effectLst/>
                <a:ea typeface="Aptos" panose="020B0004020202020204" pitchFamily="34" charset="0"/>
                <a:cs typeface="Times New Roman" panose="02020603050405020304" pitchFamily="18" charset="0"/>
              </a:rPr>
              <a:t> critère de dépendance, à savoir que la majorité (et même tous) les membres de son organe d’administration sont désignés par des PA. </a:t>
            </a:r>
            <a:endParaRPr lang="fr-BE" sz="1800" kern="100" dirty="0">
              <a:ea typeface="Aptos" panose="020B0004020202020204" pitchFamily="34" charset="0"/>
              <a:cs typeface="Times New Roman" panose="02020603050405020304" pitchFamily="18" charset="0"/>
            </a:endParaRPr>
          </a:p>
          <a:p>
            <a:r>
              <a:rPr lang="fr-BE" sz="1800" kern="100" dirty="0">
                <a:effectLst/>
                <a:ea typeface="Aptos" panose="020B0004020202020204" pitchFamily="34" charset="0"/>
                <a:cs typeface="Times New Roman" panose="02020603050405020304" pitchFamily="18" charset="0"/>
              </a:rPr>
              <a:t>Règlement d’adhésion : « </a:t>
            </a:r>
            <a:r>
              <a:rPr lang="fr-BE" sz="1800" i="1" kern="100" dirty="0">
                <a:effectLst/>
                <a:ea typeface="Aptos" panose="020B0004020202020204" pitchFamily="34" charset="0"/>
                <a:cs typeface="Times New Roman" panose="02020603050405020304" pitchFamily="18" charset="0"/>
              </a:rPr>
              <a:t>Par son adhésion, le membre souscrit et approuve la désignation et la composition du Conseil d'administration de l’ASBL. Par son adhésion, le membre donne plein mandat au Conseil d'Administration et ratifie ses décisions. </a:t>
            </a:r>
            <a:r>
              <a:rPr lang="fr-BE" sz="1800" kern="100" dirty="0">
                <a:effectLst/>
                <a:ea typeface="Aptos" panose="020B0004020202020204" pitchFamily="34" charset="0"/>
                <a:cs typeface="Times New Roman" panose="02020603050405020304" pitchFamily="18" charset="0"/>
              </a:rPr>
              <a:t>». </a:t>
            </a:r>
          </a:p>
          <a:p>
            <a:r>
              <a:rPr lang="fr-BE" sz="1800" kern="100" dirty="0">
                <a:ea typeface="Aptos" panose="020B0004020202020204" pitchFamily="34" charset="0"/>
                <a:cs typeface="Times New Roman" panose="02020603050405020304" pitchFamily="18" charset="0"/>
              </a:rPr>
              <a:t>Cette ASBL est-elle réellement un pouvoir adjudicateur ? Non. Il n’y a pas de désignation des membres du CA par des pouvoirs adjudicateurs. </a:t>
            </a:r>
            <a:endParaRPr lang="fr-BE" sz="1800" kern="100" dirty="0">
              <a:effectLst/>
              <a:ea typeface="Aptos" panose="020B0004020202020204" pitchFamily="34" charset="0"/>
              <a:cs typeface="Times New Roman" panose="02020603050405020304" pitchFamily="18" charset="0"/>
            </a:endParaRPr>
          </a:p>
          <a:p>
            <a:endParaRPr lang="fr-BE" dirty="0"/>
          </a:p>
        </p:txBody>
      </p:sp>
    </p:spTree>
    <p:extLst>
      <p:ext uri="{BB962C8B-B14F-4D97-AF65-F5344CB8AC3E}">
        <p14:creationId xmlns:p14="http://schemas.microsoft.com/office/powerpoint/2010/main" val="2899683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902A46-4557-2A00-2859-73BB89D25679}"/>
              </a:ext>
            </a:extLst>
          </p:cNvPr>
          <p:cNvSpPr>
            <a:spLocks noGrp="1"/>
          </p:cNvSpPr>
          <p:nvPr>
            <p:ph type="title"/>
          </p:nvPr>
        </p:nvSpPr>
        <p:spPr/>
        <p:txBody>
          <a:bodyPr/>
          <a:lstStyle/>
          <a:p>
            <a:r>
              <a:rPr lang="fr-FR" dirty="0"/>
              <a:t>FIGURES SIMILAIRES : marché public conjoint </a:t>
            </a:r>
            <a:endParaRPr lang="fr-BE" dirty="0"/>
          </a:p>
        </p:txBody>
      </p:sp>
      <p:sp>
        <p:nvSpPr>
          <p:cNvPr id="3" name="Espace réservé du contenu 2">
            <a:extLst>
              <a:ext uri="{FF2B5EF4-FFF2-40B4-BE49-F238E27FC236}">
                <a16:creationId xmlns:a16="http://schemas.microsoft.com/office/drawing/2014/main" id="{4A65B24C-88B9-28C0-FF36-BCFB7D463EBB}"/>
              </a:ext>
            </a:extLst>
          </p:cNvPr>
          <p:cNvSpPr>
            <a:spLocks noGrp="1"/>
          </p:cNvSpPr>
          <p:nvPr>
            <p:ph idx="1"/>
          </p:nvPr>
        </p:nvSpPr>
        <p:spPr/>
        <p:txBody>
          <a:bodyPr>
            <a:normAutofit fontScale="77500" lnSpcReduction="20000"/>
          </a:bodyPr>
          <a:lstStyle/>
          <a:p>
            <a:r>
              <a:rPr lang="fr-FR" dirty="0"/>
              <a:t>MP conjoint : marché unique de T, F ou S qui est passé pour le compte de plusieurs pouvoirs adjudicateurs par un organe désigné par eux qui interviendra au nom et pour le compte de tous </a:t>
            </a:r>
          </a:p>
          <a:p>
            <a:r>
              <a:rPr lang="fr-FR" dirty="0"/>
              <a:t>Point commun entre le marché conjoint et la centrale : </a:t>
            </a:r>
          </a:p>
          <a:p>
            <a:pPr lvl="1"/>
            <a:r>
              <a:rPr lang="fr-FR" dirty="0"/>
              <a:t>2 techniques qui permettent à plusieurs acheteurs de bénéficier d’une commande commune.</a:t>
            </a:r>
          </a:p>
          <a:p>
            <a:r>
              <a:rPr lang="fr-FR" dirty="0"/>
              <a:t>Différences : </a:t>
            </a:r>
          </a:p>
          <a:p>
            <a:pPr lvl="1"/>
            <a:r>
              <a:rPr lang="fr-FR" dirty="0"/>
              <a:t>La centrale est une </a:t>
            </a:r>
            <a:r>
              <a:rPr lang="fr-FR" i="1" u="sng" dirty="0"/>
              <a:t>entité</a:t>
            </a:r>
            <a:r>
              <a:rPr lang="fr-FR" dirty="0"/>
              <a:t> qui attribue des marchés &gt;&lt; Le marché conjoint est un </a:t>
            </a:r>
            <a:r>
              <a:rPr lang="fr-FR" i="1" u="sng" dirty="0"/>
              <a:t>marché public</a:t>
            </a:r>
            <a:r>
              <a:rPr lang="fr-FR" dirty="0"/>
              <a:t> attribué par un pouvoir adjudicateur pour le compte d’autres pouvoirs adjudicateurs. </a:t>
            </a:r>
          </a:p>
          <a:p>
            <a:pPr lvl="1"/>
            <a:r>
              <a:rPr lang="fr-FR" dirty="0"/>
              <a:t>La centrale réalise des achats centralisés de manière </a:t>
            </a:r>
            <a:r>
              <a:rPr lang="fr-FR" i="1" u="sng" dirty="0"/>
              <a:t>permanente</a:t>
            </a:r>
            <a:r>
              <a:rPr lang="fr-FR" dirty="0"/>
              <a:t> &gt;&lt; Le marché conjoint a un caractère </a:t>
            </a:r>
            <a:r>
              <a:rPr lang="fr-FR" i="1" u="sng" dirty="0"/>
              <a:t>occasionnel</a:t>
            </a:r>
          </a:p>
          <a:p>
            <a:pPr lvl="1"/>
            <a:r>
              <a:rPr lang="fr-FR" dirty="0"/>
              <a:t>Les pouvoirs adjudicateurs parties à un marché conjoint commandent </a:t>
            </a:r>
            <a:r>
              <a:rPr lang="fr-FR" i="1" u="sng" dirty="0"/>
              <a:t>pour eux-mêmes </a:t>
            </a:r>
            <a:r>
              <a:rPr lang="fr-FR" dirty="0"/>
              <a:t>&gt;&lt; La centrale passe des marchés </a:t>
            </a:r>
            <a:r>
              <a:rPr lang="fr-FR" i="1" u="sng" dirty="0"/>
              <a:t>pour d’autres</a:t>
            </a:r>
            <a:r>
              <a:rPr lang="fr-FR" i="1" dirty="0"/>
              <a:t> (et éventuellement elle-même)</a:t>
            </a:r>
            <a:r>
              <a:rPr lang="fr-FR" dirty="0"/>
              <a:t>. </a:t>
            </a:r>
          </a:p>
          <a:p>
            <a:pPr lvl="1"/>
            <a:endParaRPr lang="fr-FR" dirty="0"/>
          </a:p>
          <a:p>
            <a:pPr lvl="1"/>
            <a:endParaRPr lang="fr-FR" dirty="0"/>
          </a:p>
          <a:p>
            <a:endParaRPr lang="fr-FR" dirty="0"/>
          </a:p>
          <a:p>
            <a:endParaRPr lang="fr-FR" dirty="0"/>
          </a:p>
        </p:txBody>
      </p:sp>
    </p:spTree>
    <p:extLst>
      <p:ext uri="{BB962C8B-B14F-4D97-AF65-F5344CB8AC3E}">
        <p14:creationId xmlns:p14="http://schemas.microsoft.com/office/powerpoint/2010/main" val="3640766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9F747-278F-C787-A81F-6E933663862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E0A82F4-40C5-7D75-F92D-152DE938EB8B}"/>
              </a:ext>
            </a:extLst>
          </p:cNvPr>
          <p:cNvSpPr>
            <a:spLocks noGrp="1"/>
          </p:cNvSpPr>
          <p:nvPr>
            <p:ph type="title"/>
          </p:nvPr>
        </p:nvSpPr>
        <p:spPr/>
        <p:txBody>
          <a:bodyPr/>
          <a:lstStyle/>
          <a:p>
            <a:r>
              <a:rPr lang="fr-FR" dirty="0"/>
              <a:t>AUTRES FIGURES SIMILAIRES ?</a:t>
            </a:r>
            <a:endParaRPr lang="fr-BE" dirty="0"/>
          </a:p>
        </p:txBody>
      </p:sp>
      <p:sp>
        <p:nvSpPr>
          <p:cNvPr id="3" name="Espace réservé du contenu 2">
            <a:extLst>
              <a:ext uri="{FF2B5EF4-FFF2-40B4-BE49-F238E27FC236}">
                <a16:creationId xmlns:a16="http://schemas.microsoft.com/office/drawing/2014/main" id="{6D585393-E097-41E9-DB53-73648629A913}"/>
              </a:ext>
            </a:extLst>
          </p:cNvPr>
          <p:cNvSpPr>
            <a:spLocks noGrp="1"/>
          </p:cNvSpPr>
          <p:nvPr>
            <p:ph idx="1"/>
          </p:nvPr>
        </p:nvSpPr>
        <p:spPr/>
        <p:txBody>
          <a:bodyPr>
            <a:normAutofit/>
          </a:bodyPr>
          <a:lstStyle/>
          <a:p>
            <a:r>
              <a:rPr lang="fr-FR" i="1" dirty="0"/>
              <a:t>In house</a:t>
            </a:r>
          </a:p>
          <a:p>
            <a:pPr marL="722313" lvl="1" indent="0">
              <a:buNone/>
            </a:pPr>
            <a:r>
              <a:rPr lang="fr-FR" sz="1800" dirty="0"/>
              <a:t>- pas de participation privée dans l’entité</a:t>
            </a:r>
          </a:p>
          <a:p>
            <a:pPr marL="722313" lvl="1" indent="0">
              <a:buNone/>
            </a:pPr>
            <a:r>
              <a:rPr lang="fr-FR" sz="1800" dirty="0"/>
              <a:t>- contrôle analogue sur entité: influence décisive</a:t>
            </a:r>
          </a:p>
          <a:p>
            <a:pPr marL="722313" lvl="1" indent="0">
              <a:buFontTx/>
              <a:buChar char="-"/>
            </a:pPr>
            <a:r>
              <a:rPr lang="fr-FR" sz="1800" dirty="0"/>
              <a:t>commande de T, F, S à une entité tierce (≠ passation de MP)</a:t>
            </a:r>
          </a:p>
          <a:p>
            <a:r>
              <a:rPr lang="fr-FR" dirty="0"/>
              <a:t>Coopération horizontale</a:t>
            </a:r>
          </a:p>
          <a:p>
            <a:pPr marL="0" indent="0">
              <a:buNone/>
              <a:tabLst>
                <a:tab pos="722313" algn="l"/>
              </a:tabLst>
            </a:pPr>
            <a:r>
              <a:rPr lang="fr-FR" i="1" dirty="0"/>
              <a:t>	</a:t>
            </a:r>
            <a:r>
              <a:rPr lang="fr-FR" sz="1800" dirty="0"/>
              <a:t>- coopération entre deux PA</a:t>
            </a:r>
          </a:p>
          <a:p>
            <a:pPr marL="1077913" indent="-1077913">
              <a:buNone/>
              <a:tabLst>
                <a:tab pos="722313" algn="l"/>
              </a:tabLst>
            </a:pPr>
            <a:r>
              <a:rPr lang="fr-FR" sz="1800" dirty="0"/>
              <a:t>	- permettre de réaliser des services publics pour atteindre des objectifs communs</a:t>
            </a:r>
          </a:p>
          <a:p>
            <a:pPr marL="1077913" indent="-1077913">
              <a:buNone/>
              <a:tabLst>
                <a:tab pos="722313" algn="l"/>
              </a:tabLst>
            </a:pPr>
            <a:r>
              <a:rPr lang="fr-FR" sz="1800" dirty="0"/>
              <a:t>	- activités sur marché concurrentiel &lt; 20%</a:t>
            </a:r>
            <a:endParaRPr lang="fr-BE" sz="1800" dirty="0"/>
          </a:p>
        </p:txBody>
      </p:sp>
    </p:spTree>
    <p:extLst>
      <p:ext uri="{BB962C8B-B14F-4D97-AF65-F5344CB8AC3E}">
        <p14:creationId xmlns:p14="http://schemas.microsoft.com/office/powerpoint/2010/main" val="3616652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EC9BB-EB95-6300-247B-12845D0E4A6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E87A041-2859-8717-E4E8-B7B469834FE4}"/>
              </a:ext>
            </a:extLst>
          </p:cNvPr>
          <p:cNvSpPr>
            <a:spLocks noGrp="1"/>
          </p:cNvSpPr>
          <p:nvPr>
            <p:ph type="title"/>
          </p:nvPr>
        </p:nvSpPr>
        <p:spPr/>
        <p:txBody>
          <a:bodyPr/>
          <a:lstStyle/>
          <a:p>
            <a:r>
              <a:rPr lang="fr-BE" dirty="0"/>
              <a:t>1 POUR TOUS</a:t>
            </a:r>
          </a:p>
        </p:txBody>
      </p:sp>
      <p:sp>
        <p:nvSpPr>
          <p:cNvPr id="3" name="Espace réservé du contenu 2">
            <a:extLst>
              <a:ext uri="{FF2B5EF4-FFF2-40B4-BE49-F238E27FC236}">
                <a16:creationId xmlns:a16="http://schemas.microsoft.com/office/drawing/2014/main" id="{CEC8550A-13DB-82FE-9018-AB26954B2A80}"/>
              </a:ext>
            </a:extLst>
          </p:cNvPr>
          <p:cNvSpPr>
            <a:spLocks noGrp="1"/>
          </p:cNvSpPr>
          <p:nvPr>
            <p:ph idx="1"/>
          </p:nvPr>
        </p:nvSpPr>
        <p:spPr/>
        <p:txBody>
          <a:bodyPr>
            <a:normAutofit/>
          </a:bodyPr>
          <a:lstStyle/>
          <a:p>
            <a:r>
              <a:rPr lang="fr-BE" dirty="0"/>
              <a:t>Plusieurs PA bénéficiaires</a:t>
            </a:r>
          </a:p>
          <a:p>
            <a:pPr marL="457200" lvl="1" indent="0">
              <a:buNone/>
            </a:pPr>
            <a:endParaRPr lang="it-IT" sz="2000" dirty="0"/>
          </a:p>
          <a:p>
            <a:pPr marL="457200" lvl="1" indent="0">
              <a:buNone/>
            </a:pPr>
            <a:r>
              <a:rPr lang="it-IT" sz="2000" dirty="0"/>
              <a:t>CJUE , C-216/17, 19 décembre 2018 , Autorità Garante della Concorrenza e del Mercato:</a:t>
            </a:r>
          </a:p>
          <a:p>
            <a:pPr marL="457200" lvl="1" indent="0">
              <a:buNone/>
            </a:pPr>
            <a:endParaRPr lang="fr-BE" sz="2000" dirty="0"/>
          </a:p>
          <a:p>
            <a:pPr marL="457200" lvl="1" indent="0">
              <a:buNone/>
            </a:pPr>
            <a:r>
              <a:rPr lang="fr-BE" sz="2000" dirty="0"/>
              <a:t>Identification non-ambigüe:</a:t>
            </a:r>
          </a:p>
          <a:p>
            <a:pPr lvl="2">
              <a:buFont typeface="Wingdings" panose="05000000000000000000" pitchFamily="2" charset="2"/>
              <a:buChar char="v"/>
            </a:pPr>
            <a:r>
              <a:rPr lang="fr-BE" dirty="0"/>
              <a:t>Nominative</a:t>
            </a:r>
          </a:p>
          <a:p>
            <a:pPr lvl="2">
              <a:buFont typeface="Wingdings" panose="05000000000000000000" pitchFamily="2" charset="2"/>
              <a:buChar char="v"/>
            </a:pPr>
            <a:r>
              <a:rPr lang="fr-FR" dirty="0"/>
              <a:t>OU catégorie particulière de PA dans une zone géographique clairement identifiée: un PA peut simplement apparaître comme un bénéficiaire « potentiel » et ne pas être membre au moment du lancement de l’A-C</a:t>
            </a:r>
          </a:p>
        </p:txBody>
      </p:sp>
    </p:spTree>
    <p:extLst>
      <p:ext uri="{BB962C8B-B14F-4D97-AF65-F5344CB8AC3E}">
        <p14:creationId xmlns:p14="http://schemas.microsoft.com/office/powerpoint/2010/main" val="1177096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5CEC6-4768-2FB5-F1C2-6900AE79ECE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A2403CB-EC88-5CA0-2CE5-74113DA70456}"/>
              </a:ext>
            </a:extLst>
          </p:cNvPr>
          <p:cNvSpPr>
            <a:spLocks noGrp="1"/>
          </p:cNvSpPr>
          <p:nvPr>
            <p:ph type="title"/>
          </p:nvPr>
        </p:nvSpPr>
        <p:spPr/>
        <p:txBody>
          <a:bodyPr/>
          <a:lstStyle/>
          <a:p>
            <a:r>
              <a:rPr lang="fr-BE" dirty="0"/>
              <a:t>1 POUR TOUS</a:t>
            </a:r>
          </a:p>
        </p:txBody>
      </p:sp>
      <p:sp>
        <p:nvSpPr>
          <p:cNvPr id="3" name="Espace réservé du contenu 2">
            <a:extLst>
              <a:ext uri="{FF2B5EF4-FFF2-40B4-BE49-F238E27FC236}">
                <a16:creationId xmlns:a16="http://schemas.microsoft.com/office/drawing/2014/main" id="{D3C6849D-EEBE-6318-9DCB-9A19AB09C9C3}"/>
              </a:ext>
            </a:extLst>
          </p:cNvPr>
          <p:cNvSpPr>
            <a:spLocks noGrp="1"/>
          </p:cNvSpPr>
          <p:nvPr>
            <p:ph idx="1"/>
          </p:nvPr>
        </p:nvSpPr>
        <p:spPr/>
        <p:txBody>
          <a:bodyPr>
            <a:normAutofit fontScale="92500" lnSpcReduction="20000"/>
          </a:bodyPr>
          <a:lstStyle/>
          <a:p>
            <a:pPr lvl="1">
              <a:buFontTx/>
              <a:buChar char="-"/>
            </a:pPr>
            <a:r>
              <a:rPr lang="fr-FR" dirty="0"/>
              <a:t>Contractualisation:</a:t>
            </a:r>
          </a:p>
          <a:p>
            <a:pPr marL="457200" lvl="1" indent="0">
              <a:buNone/>
            </a:pPr>
            <a:endParaRPr lang="fr-FR" dirty="0"/>
          </a:p>
          <a:p>
            <a:pPr lvl="2">
              <a:buFont typeface="Wingdings" panose="05000000000000000000" pitchFamily="2" charset="2"/>
              <a:buChar char="v"/>
            </a:pPr>
            <a:r>
              <a:rPr lang="fr-FR" dirty="0"/>
              <a:t> convention de mandat / engagement d’affiliation</a:t>
            </a:r>
          </a:p>
          <a:p>
            <a:pPr lvl="2">
              <a:buFont typeface="Wingdings" panose="05000000000000000000" pitchFamily="2" charset="2"/>
              <a:buChar char="v"/>
            </a:pPr>
            <a:r>
              <a:rPr lang="fr-FR" dirty="0"/>
              <a:t> pas de nécessité de devenir un associé / actionnaire / membre de l’AG (≠ </a:t>
            </a:r>
            <a:r>
              <a:rPr lang="fr-FR" i="1" dirty="0"/>
              <a:t>in house</a:t>
            </a:r>
            <a:r>
              <a:rPr lang="fr-FR" dirty="0"/>
              <a:t>)</a:t>
            </a:r>
          </a:p>
          <a:p>
            <a:pPr lvl="2">
              <a:buFont typeface="Wingdings" panose="05000000000000000000" pitchFamily="2" charset="2"/>
              <a:buChar char="v"/>
            </a:pPr>
            <a:r>
              <a:rPr lang="fr-FR" dirty="0"/>
              <a:t> rémunération: cotisation, pourcentage MP subséquents, … sans marge bénéficiaire?</a:t>
            </a:r>
          </a:p>
          <a:p>
            <a:pPr lvl="2">
              <a:buFont typeface="Wingdings" panose="05000000000000000000" pitchFamily="2" charset="2"/>
              <a:buChar char="v"/>
            </a:pPr>
            <a:r>
              <a:rPr lang="fr-FR" dirty="0"/>
              <a:t> Adjudicateurs (mais rien n’exclut que la centrale achète aussi pour des « non-adjudicateurs »)</a:t>
            </a:r>
          </a:p>
          <a:p>
            <a:pPr lvl="2">
              <a:buFont typeface="Wingdings" panose="05000000000000000000" pitchFamily="2" charset="2"/>
              <a:buChar char="v"/>
            </a:pPr>
            <a:r>
              <a:rPr lang="fr-FR" dirty="0"/>
              <a:t> Non-exclusivité: liberté de passer des marchés ayant le même objet que celui proposé par la centrale</a:t>
            </a:r>
          </a:p>
          <a:p>
            <a:pPr lvl="2">
              <a:buFont typeface="Wingdings" panose="05000000000000000000" pitchFamily="2" charset="2"/>
              <a:buChar char="v"/>
            </a:pPr>
            <a:r>
              <a:rPr lang="fr-FR" dirty="0"/>
              <a:t> une centrale d’achat n’est jamais obligée d’accepter un adhérent. </a:t>
            </a:r>
          </a:p>
          <a:p>
            <a:pPr lvl="2">
              <a:buFont typeface="Wingdings" panose="05000000000000000000" pitchFamily="2" charset="2"/>
              <a:buChar char="v"/>
            </a:pPr>
            <a:r>
              <a:rPr lang="fr-FR" dirty="0"/>
              <a:t> mise en concurrence des centrales d’achat ? Non. </a:t>
            </a:r>
          </a:p>
          <a:p>
            <a:pPr lvl="2">
              <a:buFont typeface="Wingdings" panose="05000000000000000000" pitchFamily="2" charset="2"/>
              <a:buChar char="v"/>
            </a:pPr>
            <a:endParaRPr lang="fr-FR" dirty="0"/>
          </a:p>
          <a:p>
            <a:pPr marL="914400" lvl="2" indent="0">
              <a:buNone/>
            </a:pPr>
            <a:endParaRPr lang="fr-FR" dirty="0"/>
          </a:p>
        </p:txBody>
      </p:sp>
    </p:spTree>
    <p:extLst>
      <p:ext uri="{BB962C8B-B14F-4D97-AF65-F5344CB8AC3E}">
        <p14:creationId xmlns:p14="http://schemas.microsoft.com/office/powerpoint/2010/main" val="586231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BA7F7-1208-DC58-E981-0B970E33E31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06D0C4D-756F-5EBA-565C-A05DB8A86E27}"/>
              </a:ext>
            </a:extLst>
          </p:cNvPr>
          <p:cNvSpPr>
            <a:spLocks noGrp="1"/>
          </p:cNvSpPr>
          <p:nvPr>
            <p:ph type="title"/>
          </p:nvPr>
        </p:nvSpPr>
        <p:spPr/>
        <p:txBody>
          <a:bodyPr/>
          <a:lstStyle/>
          <a:p>
            <a:r>
              <a:rPr lang="fr-BE" dirty="0"/>
              <a:t>1 POUR TOUS</a:t>
            </a:r>
          </a:p>
        </p:txBody>
      </p:sp>
      <p:sp>
        <p:nvSpPr>
          <p:cNvPr id="3" name="Espace réservé du contenu 2">
            <a:extLst>
              <a:ext uri="{FF2B5EF4-FFF2-40B4-BE49-F238E27FC236}">
                <a16:creationId xmlns:a16="http://schemas.microsoft.com/office/drawing/2014/main" id="{FFEA48F9-D375-4F51-AB04-BBC1A160444F}"/>
              </a:ext>
            </a:extLst>
          </p:cNvPr>
          <p:cNvSpPr>
            <a:spLocks noGrp="1"/>
          </p:cNvSpPr>
          <p:nvPr>
            <p:ph idx="1"/>
          </p:nvPr>
        </p:nvSpPr>
        <p:spPr/>
        <p:txBody>
          <a:bodyPr>
            <a:normAutofit/>
          </a:bodyPr>
          <a:lstStyle/>
          <a:p>
            <a:r>
              <a:rPr lang="fr-BE" dirty="0"/>
              <a:t>Plusieurs pouvoirs adjudicateurs subséquents</a:t>
            </a:r>
          </a:p>
          <a:p>
            <a:pPr lvl="1">
              <a:buFontTx/>
              <a:buChar char="-"/>
            </a:pPr>
            <a:endParaRPr lang="fr-FR" dirty="0"/>
          </a:p>
          <a:p>
            <a:pPr lvl="1">
              <a:buFontTx/>
              <a:buChar char="-"/>
            </a:pPr>
            <a:r>
              <a:rPr lang="fr-FR" dirty="0"/>
              <a:t>Quid ajout de participants: modification non-substantielle?</a:t>
            </a:r>
            <a:endParaRPr lang="fr-BE" dirty="0"/>
          </a:p>
        </p:txBody>
      </p:sp>
    </p:spTree>
    <p:extLst>
      <p:ext uri="{BB962C8B-B14F-4D97-AF65-F5344CB8AC3E}">
        <p14:creationId xmlns:p14="http://schemas.microsoft.com/office/powerpoint/2010/main" val="14738443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77B19-84EF-1F57-9D61-EEEB85682C0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1DA7CED-92AE-F6F3-3B5F-29B7543F5C81}"/>
              </a:ext>
            </a:extLst>
          </p:cNvPr>
          <p:cNvSpPr>
            <a:spLocks noGrp="1"/>
          </p:cNvSpPr>
          <p:nvPr>
            <p:ph type="title"/>
          </p:nvPr>
        </p:nvSpPr>
        <p:spPr/>
        <p:txBody>
          <a:bodyPr/>
          <a:lstStyle/>
          <a:p>
            <a:r>
              <a:rPr lang="fr-BE" dirty="0"/>
              <a:t>TYPES DE MARCHES PASSES PAR CENTRALE D’ACHATS</a:t>
            </a:r>
          </a:p>
        </p:txBody>
      </p:sp>
      <p:sp>
        <p:nvSpPr>
          <p:cNvPr id="3" name="Espace réservé du contenu 2">
            <a:extLst>
              <a:ext uri="{FF2B5EF4-FFF2-40B4-BE49-F238E27FC236}">
                <a16:creationId xmlns:a16="http://schemas.microsoft.com/office/drawing/2014/main" id="{F0EF2D90-7737-6F77-B304-E2B64232786D}"/>
              </a:ext>
            </a:extLst>
          </p:cNvPr>
          <p:cNvSpPr>
            <a:spLocks noGrp="1"/>
          </p:cNvSpPr>
          <p:nvPr>
            <p:ph idx="1"/>
          </p:nvPr>
        </p:nvSpPr>
        <p:spPr/>
        <p:txBody>
          <a:bodyPr>
            <a:normAutofit fontScale="70000" lnSpcReduction="20000"/>
          </a:bodyPr>
          <a:lstStyle/>
          <a:p>
            <a:r>
              <a:rPr lang="fr-BE" dirty="0"/>
              <a:t>Art. 2,7° LMP</a:t>
            </a:r>
          </a:p>
          <a:p>
            <a:r>
              <a:rPr lang="fr-BE" dirty="0"/>
              <a:t>Une mise en concurrence qui doit servir à plusieurs PA: </a:t>
            </a:r>
          </a:p>
          <a:p>
            <a:pPr marL="0" indent="0">
              <a:buNone/>
            </a:pPr>
            <a:r>
              <a:rPr lang="fr-BE" dirty="0"/>
              <a:t>	- Accord-cadre:</a:t>
            </a:r>
          </a:p>
          <a:p>
            <a:pPr lvl="3">
              <a:buFont typeface="Wingdings" panose="05000000000000000000" pitchFamily="2" charset="2"/>
              <a:buChar char="v"/>
            </a:pPr>
            <a:r>
              <a:rPr lang="fr-BE" dirty="0"/>
              <a:t>chaque commande subséquente est un MP séparé</a:t>
            </a:r>
          </a:p>
          <a:p>
            <a:pPr lvl="3">
              <a:buFont typeface="Wingdings" panose="05000000000000000000" pitchFamily="2" charset="2"/>
              <a:buChar char="v"/>
            </a:pPr>
            <a:r>
              <a:rPr lang="fr-FR" dirty="0"/>
              <a:t>remise en concurrence sur base des mêmes conditions précisées / ou de compléments (déjà fixés dans CSC AC) / négociations</a:t>
            </a:r>
          </a:p>
          <a:p>
            <a:pPr lvl="3">
              <a:buFont typeface="Wingdings" panose="05000000000000000000" pitchFamily="2" charset="2"/>
              <a:buChar char="v"/>
            </a:pPr>
            <a:r>
              <a:rPr lang="fr-FR" dirty="0"/>
              <a:t>critères attribution peuvent différer mais à préciser dans le CSC (art. 43 §6,4° LMP)</a:t>
            </a:r>
          </a:p>
          <a:p>
            <a:pPr lvl="3">
              <a:buFont typeface="Wingdings" panose="05000000000000000000" pitchFamily="2" charset="2"/>
              <a:buChar char="v"/>
            </a:pPr>
            <a:r>
              <a:rPr lang="fr-BE" dirty="0"/>
              <a:t>Durée de 4 ans, sauf </a:t>
            </a:r>
            <a:r>
              <a:rPr lang="fr-BE" dirty="0" err="1"/>
              <a:t>circ</a:t>
            </a:r>
            <a:r>
              <a:rPr lang="fr-BE" dirty="0"/>
              <a:t> exceptionnelles</a:t>
            </a:r>
          </a:p>
          <a:p>
            <a:pPr marL="1371600" lvl="3" indent="0">
              <a:buNone/>
            </a:pPr>
            <a:r>
              <a:rPr lang="fr-BE" dirty="0"/>
              <a:t>	- conclusion des MP subséquents pendant le délai et exécution après (+ 4 ans)</a:t>
            </a:r>
          </a:p>
          <a:p>
            <a:pPr marL="0" indent="0">
              <a:buNone/>
            </a:pPr>
            <a:r>
              <a:rPr lang="fr-BE" dirty="0"/>
              <a:t>	- MP :</a:t>
            </a:r>
          </a:p>
          <a:p>
            <a:pPr lvl="3">
              <a:buFont typeface="Wingdings" panose="05000000000000000000" pitchFamily="2" charset="2"/>
              <a:buChar char="v"/>
            </a:pPr>
            <a:r>
              <a:rPr lang="fr-BE" dirty="0"/>
              <a:t>lots: si PA bénéficiaires en nombre limité</a:t>
            </a:r>
          </a:p>
          <a:p>
            <a:pPr lvl="3">
              <a:buFont typeface="Wingdings" panose="05000000000000000000" pitchFamily="2" charset="2"/>
              <a:buChar char="v"/>
            </a:pPr>
            <a:r>
              <a:rPr lang="fr-BE" dirty="0"/>
              <a:t>à bons de commande? Quid exécution partagée / solidaire MP?</a:t>
            </a:r>
          </a:p>
          <a:p>
            <a:pPr marL="1371600" lvl="3" indent="0">
              <a:buNone/>
            </a:pPr>
            <a:endParaRPr lang="fr-BE" dirty="0"/>
          </a:p>
          <a:p>
            <a:pPr marL="0" indent="0">
              <a:buNone/>
            </a:pPr>
            <a:r>
              <a:rPr lang="fr-BE" dirty="0"/>
              <a:t>	- Système d’acquisition dynamique : T, F, S d’usage courant</a:t>
            </a:r>
          </a:p>
        </p:txBody>
      </p:sp>
    </p:spTree>
    <p:extLst>
      <p:ext uri="{BB962C8B-B14F-4D97-AF65-F5344CB8AC3E}">
        <p14:creationId xmlns:p14="http://schemas.microsoft.com/office/powerpoint/2010/main" val="2542950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0C395-AD90-1668-0B45-702983D79D8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562A18C-7CE5-1FE6-7EA3-AB1B35A953E2}"/>
              </a:ext>
            </a:extLst>
          </p:cNvPr>
          <p:cNvSpPr>
            <a:spLocks noGrp="1"/>
          </p:cNvSpPr>
          <p:nvPr>
            <p:ph type="title"/>
          </p:nvPr>
        </p:nvSpPr>
        <p:spPr/>
        <p:txBody>
          <a:bodyPr/>
          <a:lstStyle/>
          <a:p>
            <a:r>
              <a:rPr lang="fr-FR" dirty="0"/>
              <a:t>TYPES DE MARCHES PASSES PAR CENTRALE D’ACHATS</a:t>
            </a:r>
            <a:endParaRPr lang="fr-BE" dirty="0"/>
          </a:p>
        </p:txBody>
      </p:sp>
      <p:sp>
        <p:nvSpPr>
          <p:cNvPr id="3" name="Espace réservé du contenu 2">
            <a:extLst>
              <a:ext uri="{FF2B5EF4-FFF2-40B4-BE49-F238E27FC236}">
                <a16:creationId xmlns:a16="http://schemas.microsoft.com/office/drawing/2014/main" id="{714A540F-72C5-1E55-B046-0C0A8E7A294B}"/>
              </a:ext>
            </a:extLst>
          </p:cNvPr>
          <p:cNvSpPr>
            <a:spLocks noGrp="1"/>
          </p:cNvSpPr>
          <p:nvPr>
            <p:ph idx="1"/>
          </p:nvPr>
        </p:nvSpPr>
        <p:spPr/>
        <p:txBody>
          <a:bodyPr>
            <a:normAutofit/>
          </a:bodyPr>
          <a:lstStyle/>
          <a:p>
            <a:r>
              <a:rPr lang="fr-BE" dirty="0"/>
              <a:t>Publicité européenne</a:t>
            </a:r>
          </a:p>
          <a:p>
            <a:pPr marL="1065213" indent="-342900">
              <a:buFont typeface="Wingdings" panose="05000000000000000000" pitchFamily="2" charset="2"/>
              <a:buChar char="q"/>
            </a:pPr>
            <a:r>
              <a:rPr lang="fr-BE" sz="2000" dirty="0"/>
              <a:t>quantités importantes</a:t>
            </a:r>
          </a:p>
          <a:p>
            <a:r>
              <a:rPr lang="fr-BE" dirty="0"/>
              <a:t>Procédure ouverte, PCAN, PR, …</a:t>
            </a:r>
          </a:p>
        </p:txBody>
      </p:sp>
    </p:spTree>
    <p:extLst>
      <p:ext uri="{BB962C8B-B14F-4D97-AF65-F5344CB8AC3E}">
        <p14:creationId xmlns:p14="http://schemas.microsoft.com/office/powerpoint/2010/main" val="1951817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FC700A-13AD-4097-9E8C-65AECD6D2A1D}"/>
              </a:ext>
            </a:extLst>
          </p:cNvPr>
          <p:cNvSpPr>
            <a:spLocks noGrp="1"/>
          </p:cNvSpPr>
          <p:nvPr>
            <p:ph type="title"/>
          </p:nvPr>
        </p:nvSpPr>
        <p:spPr/>
        <p:txBody>
          <a:bodyPr/>
          <a:lstStyle/>
          <a:p>
            <a:r>
              <a:rPr lang="fr-BE" dirty="0"/>
              <a:t>ACCORD-CADRE</a:t>
            </a:r>
          </a:p>
        </p:txBody>
      </p:sp>
      <p:sp>
        <p:nvSpPr>
          <p:cNvPr id="3" name="Espace réservé du contenu 2">
            <a:extLst>
              <a:ext uri="{FF2B5EF4-FFF2-40B4-BE49-F238E27FC236}">
                <a16:creationId xmlns:a16="http://schemas.microsoft.com/office/drawing/2014/main" id="{87A5A948-A98C-4BEF-B4C1-C74A5577D412}"/>
              </a:ext>
            </a:extLst>
          </p:cNvPr>
          <p:cNvSpPr>
            <a:spLocks noGrp="1"/>
          </p:cNvSpPr>
          <p:nvPr>
            <p:ph idx="1"/>
          </p:nvPr>
        </p:nvSpPr>
        <p:spPr/>
        <p:txBody>
          <a:bodyPr>
            <a:normAutofit/>
          </a:bodyPr>
          <a:lstStyle/>
          <a:p>
            <a:pPr marL="0" indent="0">
              <a:buNone/>
            </a:pPr>
            <a:r>
              <a:rPr lang="fr-FR" dirty="0"/>
              <a:t>MECANISME ORGANISE PAR LA LOI:</a:t>
            </a:r>
          </a:p>
          <a:p>
            <a:pPr marL="0" indent="0">
              <a:buNone/>
            </a:pPr>
            <a:endParaRPr lang="fr-FR" dirty="0"/>
          </a:p>
          <a:p>
            <a:pPr lvl="1"/>
            <a:r>
              <a:rPr lang="fr-FR" sz="2000" dirty="0"/>
              <a:t>≠ MP mais un cadre permettant la passation de MP subséquents</a:t>
            </a:r>
          </a:p>
          <a:p>
            <a:pPr lvl="1"/>
            <a:r>
              <a:rPr lang="fr-FR" sz="2000" dirty="0"/>
              <a:t>Création européenne</a:t>
            </a:r>
          </a:p>
          <a:p>
            <a:pPr lvl="1"/>
            <a:r>
              <a:rPr lang="fr-FR" sz="2000" dirty="0"/>
              <a:t>Est sensée régir la pratique du MP à bons de commande</a:t>
            </a:r>
          </a:p>
          <a:p>
            <a:pPr lvl="1"/>
            <a:r>
              <a:rPr lang="fr-FR" sz="2000" dirty="0"/>
              <a:t>Introduit dans la loi du 24/12/1993 dans les secteurs spéciaux</a:t>
            </a:r>
          </a:p>
          <a:p>
            <a:pPr lvl="1"/>
            <a:r>
              <a:rPr lang="fr-FR" sz="2000" dirty="0"/>
              <a:t>Etendu aux secteurs classiques par la loi du 15/06/2006</a:t>
            </a:r>
          </a:p>
        </p:txBody>
      </p:sp>
    </p:spTree>
    <p:extLst>
      <p:ext uri="{BB962C8B-B14F-4D97-AF65-F5344CB8AC3E}">
        <p14:creationId xmlns:p14="http://schemas.microsoft.com/office/powerpoint/2010/main" val="2279889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FC700A-13AD-4097-9E8C-65AECD6D2A1D}"/>
              </a:ext>
            </a:extLst>
          </p:cNvPr>
          <p:cNvSpPr>
            <a:spLocks noGrp="1"/>
          </p:cNvSpPr>
          <p:nvPr>
            <p:ph type="title"/>
          </p:nvPr>
        </p:nvSpPr>
        <p:spPr/>
        <p:txBody>
          <a:bodyPr/>
          <a:lstStyle/>
          <a:p>
            <a:r>
              <a:rPr lang="fr-BE" dirty="0"/>
              <a:t>ACCORD-CADRE</a:t>
            </a:r>
          </a:p>
        </p:txBody>
      </p:sp>
      <p:sp>
        <p:nvSpPr>
          <p:cNvPr id="3" name="Espace réservé du contenu 2">
            <a:extLst>
              <a:ext uri="{FF2B5EF4-FFF2-40B4-BE49-F238E27FC236}">
                <a16:creationId xmlns:a16="http://schemas.microsoft.com/office/drawing/2014/main" id="{87A5A948-A98C-4BEF-B4C1-C74A5577D412}"/>
              </a:ext>
            </a:extLst>
          </p:cNvPr>
          <p:cNvSpPr>
            <a:spLocks noGrp="1"/>
          </p:cNvSpPr>
          <p:nvPr>
            <p:ph idx="1"/>
          </p:nvPr>
        </p:nvSpPr>
        <p:spPr/>
        <p:txBody>
          <a:bodyPr>
            <a:normAutofit fontScale="92500" lnSpcReduction="10000"/>
          </a:bodyPr>
          <a:lstStyle/>
          <a:p>
            <a:pPr algn="just"/>
            <a:r>
              <a:rPr lang="fr-FR" dirty="0"/>
              <a:t>Art. 2,35° L 17/06/16: </a:t>
            </a:r>
            <a:r>
              <a:rPr lang="fr-FR" i="1" dirty="0"/>
              <a:t>« accord entre un ou plusieurs adjudicateurs et un ou plusieurs opérateurs économiques ayant pour objet d'établir les termes régissant les marchés à passer au cours d'une période donnée, notamment en ce qui concerne les prix et, le cas échéant, les quantités envisagées »</a:t>
            </a:r>
          </a:p>
          <a:p>
            <a:endParaRPr lang="fr-FR" dirty="0"/>
          </a:p>
          <a:p>
            <a:r>
              <a:rPr lang="fr-FR" dirty="0"/>
              <a:t>Art. 43 LMP:</a:t>
            </a:r>
          </a:p>
          <a:p>
            <a:pPr lvl="1">
              <a:buFontTx/>
              <a:buChar char="-"/>
            </a:pPr>
            <a:r>
              <a:rPr lang="fr-FR" dirty="0"/>
              <a:t>Avec ou sans remise en concurrence</a:t>
            </a:r>
          </a:p>
          <a:p>
            <a:pPr lvl="1">
              <a:buFontTx/>
              <a:buChar char="-"/>
            </a:pPr>
            <a:r>
              <a:rPr lang="fr-FR" dirty="0"/>
              <a:t>Définit ou pas toutes les conditions régissant l’objet du marché</a:t>
            </a:r>
          </a:p>
          <a:p>
            <a:pPr lvl="1">
              <a:buFontTx/>
              <a:buChar char="-"/>
            </a:pPr>
            <a:r>
              <a:rPr lang="fr-FR" dirty="0"/>
              <a:t>Critères d’attribution peuvent changer mais à mentionner dans le CSC</a:t>
            </a:r>
          </a:p>
          <a:p>
            <a:pPr lvl="1">
              <a:buFontTx/>
              <a:buChar char="-"/>
            </a:pPr>
            <a:r>
              <a:rPr lang="fr-FR" dirty="0"/>
              <a:t>Pas d’exclusivité dans le chef du participant</a:t>
            </a:r>
          </a:p>
        </p:txBody>
      </p:sp>
    </p:spTree>
    <p:extLst>
      <p:ext uri="{BB962C8B-B14F-4D97-AF65-F5344CB8AC3E}">
        <p14:creationId xmlns:p14="http://schemas.microsoft.com/office/powerpoint/2010/main" val="2435174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5A6977-16D7-A03E-A497-7B4B3B2948FC}"/>
              </a:ext>
            </a:extLst>
          </p:cNvPr>
          <p:cNvSpPr>
            <a:spLocks noGrp="1"/>
          </p:cNvSpPr>
          <p:nvPr>
            <p:ph type="title"/>
          </p:nvPr>
        </p:nvSpPr>
        <p:spPr/>
        <p:txBody>
          <a:bodyPr>
            <a:normAutofit fontScale="90000"/>
          </a:bodyPr>
          <a:lstStyle/>
          <a:p>
            <a:r>
              <a:rPr lang="fr-BE" dirty="0"/>
              <a:t>Comment acheter ensemble ? Le recours aux centrales d’achat</a:t>
            </a:r>
          </a:p>
        </p:txBody>
      </p:sp>
      <p:sp>
        <p:nvSpPr>
          <p:cNvPr id="3" name="Espace réservé du contenu 2">
            <a:extLst>
              <a:ext uri="{FF2B5EF4-FFF2-40B4-BE49-F238E27FC236}">
                <a16:creationId xmlns:a16="http://schemas.microsoft.com/office/drawing/2014/main" id="{3516AA54-071B-7464-275E-AA4096FE031C}"/>
              </a:ext>
            </a:extLst>
          </p:cNvPr>
          <p:cNvSpPr>
            <a:spLocks noGrp="1"/>
          </p:cNvSpPr>
          <p:nvPr>
            <p:ph idx="1"/>
          </p:nvPr>
        </p:nvSpPr>
        <p:spPr/>
        <p:txBody>
          <a:bodyPr>
            <a:normAutofit fontScale="85000" lnSpcReduction="20000"/>
          </a:bodyPr>
          <a:lstStyle/>
          <a:p>
            <a:r>
              <a:rPr lang="fr-BE" dirty="0"/>
              <a:t>La centrale d’achat : </a:t>
            </a:r>
          </a:p>
          <a:p>
            <a:pPr lvl="1"/>
            <a:r>
              <a:rPr lang="fr-BE" dirty="0"/>
              <a:t>Technique de rationalisation et de regroupement de marchés </a:t>
            </a:r>
          </a:p>
          <a:p>
            <a:pPr lvl="1"/>
            <a:r>
              <a:rPr lang="fr-BE" dirty="0"/>
              <a:t>Externalisation auprès d’un service spécialisé qui réalise des achats centralisés en permanence </a:t>
            </a:r>
          </a:p>
          <a:p>
            <a:pPr lvl="1"/>
            <a:r>
              <a:rPr lang="fr-BE" dirty="0"/>
              <a:t>Succès croissant</a:t>
            </a:r>
          </a:p>
          <a:p>
            <a:pPr lvl="1"/>
            <a:r>
              <a:rPr lang="fr-BE" dirty="0"/>
              <a:t>Avantages : </a:t>
            </a:r>
          </a:p>
          <a:p>
            <a:pPr lvl="2"/>
            <a:r>
              <a:rPr lang="fr-BE" dirty="0"/>
              <a:t>Réduction du nombre de marchés à gérer en interne</a:t>
            </a:r>
          </a:p>
          <a:p>
            <a:pPr lvl="2"/>
            <a:r>
              <a:rPr lang="fr-BE" dirty="0"/>
              <a:t>Centralisation des compétences et des connaissances </a:t>
            </a:r>
          </a:p>
          <a:p>
            <a:pPr lvl="2"/>
            <a:r>
              <a:rPr lang="fr-BE" dirty="0"/>
              <a:t>Économies de personnel + d’échelle</a:t>
            </a:r>
          </a:p>
          <a:p>
            <a:pPr marL="914400" lvl="2" indent="0">
              <a:buNone/>
            </a:pPr>
            <a:endParaRPr lang="fr-BE" dirty="0"/>
          </a:p>
          <a:p>
            <a:pPr marL="342900" lvl="2" indent="-342900"/>
            <a:r>
              <a:rPr lang="fr-BE" sz="2100" dirty="0"/>
              <a:t>Le marché conjoint occasionnel </a:t>
            </a:r>
          </a:p>
          <a:p>
            <a:pPr marL="342900" lvl="2" indent="-342900"/>
            <a:r>
              <a:rPr lang="fr-BE" sz="2100" dirty="0"/>
              <a:t>L’accord-cadre </a:t>
            </a:r>
          </a:p>
        </p:txBody>
      </p:sp>
    </p:spTree>
    <p:extLst>
      <p:ext uri="{BB962C8B-B14F-4D97-AF65-F5344CB8AC3E}">
        <p14:creationId xmlns:p14="http://schemas.microsoft.com/office/powerpoint/2010/main" val="2587501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71B86D-251F-B483-FDC2-80CFFD90DAFB}"/>
              </a:ext>
            </a:extLst>
          </p:cNvPr>
          <p:cNvSpPr>
            <a:spLocks noGrp="1"/>
          </p:cNvSpPr>
          <p:nvPr>
            <p:ph type="title"/>
          </p:nvPr>
        </p:nvSpPr>
        <p:spPr/>
        <p:txBody>
          <a:bodyPr/>
          <a:lstStyle/>
          <a:p>
            <a:r>
              <a:rPr lang="fr-BE" dirty="0"/>
              <a:t>ESTIMATION PREALABLE</a:t>
            </a:r>
          </a:p>
        </p:txBody>
      </p:sp>
      <p:sp>
        <p:nvSpPr>
          <p:cNvPr id="3" name="Espace réservé du contenu 2">
            <a:extLst>
              <a:ext uri="{FF2B5EF4-FFF2-40B4-BE49-F238E27FC236}">
                <a16:creationId xmlns:a16="http://schemas.microsoft.com/office/drawing/2014/main" id="{C6A0F7BF-9CE5-659E-4263-829F1F30C7B6}"/>
              </a:ext>
            </a:extLst>
          </p:cNvPr>
          <p:cNvSpPr>
            <a:spLocks noGrp="1"/>
          </p:cNvSpPr>
          <p:nvPr>
            <p:ph idx="1"/>
          </p:nvPr>
        </p:nvSpPr>
        <p:spPr/>
        <p:txBody>
          <a:bodyPr>
            <a:normAutofit fontScale="77500" lnSpcReduction="20000"/>
          </a:bodyPr>
          <a:lstStyle/>
          <a:p>
            <a:r>
              <a:rPr lang="fr-FR" sz="2600" dirty="0"/>
              <a:t>Art. 7 §5 AR Passation: </a:t>
            </a:r>
            <a:r>
              <a:rPr lang="fr-FR" sz="2600" i="1" dirty="0"/>
              <a:t>« valeur maximale estimée HTVA de l'ensemble des marchés envisagés pendant la durée totale de l'accord-cadre »</a:t>
            </a:r>
          </a:p>
          <a:p>
            <a:r>
              <a:rPr lang="it-IT" sz="2600" dirty="0"/>
              <a:t>CJUE , C-216/17, 19 décembre 2018 , Autorità Garante della Concorrenza e del Mercato:</a:t>
            </a:r>
          </a:p>
          <a:p>
            <a:pPr marL="182563" indent="0">
              <a:buNone/>
            </a:pPr>
            <a:r>
              <a:rPr lang="pt-BR" sz="2600" dirty="0"/>
              <a:t>CJUE, C‑23/20 Simonsen &amp; Weel A/S, 17 juin 2021:</a:t>
            </a:r>
          </a:p>
          <a:p>
            <a:pPr lvl="2">
              <a:buFontTx/>
              <a:buChar char="-"/>
            </a:pPr>
            <a:r>
              <a:rPr lang="fr-FR" dirty="0"/>
              <a:t>Estimation des AC sur la valeur maximale des MP subséquents</a:t>
            </a:r>
          </a:p>
          <a:p>
            <a:pPr lvl="2">
              <a:buFontTx/>
              <a:buChar char="-"/>
            </a:pPr>
            <a:r>
              <a:rPr lang="fr-FR" dirty="0"/>
              <a:t>Egalité et transparence: soumissionnaires doivent faire offre en connaissance de cause / PA ne peut pas étendre indéfiniment l’AC</a:t>
            </a:r>
          </a:p>
          <a:p>
            <a:pPr lvl="2">
              <a:buFontTx/>
              <a:buChar char="-"/>
            </a:pPr>
            <a:r>
              <a:rPr lang="fr-FR" dirty="0"/>
              <a:t>Obligation d’annoncer la quantité / valeur estimée ET la quantité et/ou valeur maximale de l’AC </a:t>
            </a:r>
          </a:p>
          <a:p>
            <a:pPr lvl="2">
              <a:buFontTx/>
              <a:buChar char="-"/>
            </a:pPr>
            <a:r>
              <a:rPr lang="fr-FR" dirty="0"/>
              <a:t>Obligation de moyen d’annoncer la valeur des MP subséquents et leur fréquence / quantités par PA subséquent</a:t>
            </a:r>
          </a:p>
          <a:p>
            <a:pPr lvl="2">
              <a:buFontTx/>
              <a:buChar char="-"/>
            </a:pPr>
            <a:r>
              <a:rPr lang="fr-FR" dirty="0"/>
              <a:t>Dans l’avis ou le CSC</a:t>
            </a:r>
          </a:p>
          <a:p>
            <a:pPr lvl="2">
              <a:buFontTx/>
              <a:buChar char="-"/>
            </a:pPr>
            <a:r>
              <a:rPr lang="fr-FR" dirty="0"/>
              <a:t>Lorsque quantité ou valeur maximale est atteinte: AC a épuisé ses effets </a:t>
            </a:r>
          </a:p>
          <a:p>
            <a:pPr lvl="2">
              <a:buFontTx/>
              <a:buChar char="-"/>
            </a:pPr>
            <a:r>
              <a:rPr lang="fr-FR" dirty="0"/>
              <a:t>Maximum n’interdit pas une modification non-substantielle du marché (art. 38 et </a:t>
            </a:r>
            <a:r>
              <a:rPr lang="fr-FR" dirty="0" err="1"/>
              <a:t>svts</a:t>
            </a:r>
            <a:r>
              <a:rPr lang="fr-FR" dirty="0"/>
              <a:t>)</a:t>
            </a:r>
          </a:p>
          <a:p>
            <a:endParaRPr lang="fr-BE" dirty="0"/>
          </a:p>
        </p:txBody>
      </p:sp>
    </p:spTree>
    <p:extLst>
      <p:ext uri="{BB962C8B-B14F-4D97-AF65-F5344CB8AC3E}">
        <p14:creationId xmlns:p14="http://schemas.microsoft.com/office/powerpoint/2010/main" val="281003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262F8-5303-A9B8-847E-891477B133A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15486EC-AC88-5D48-6593-9A54AD84A34E}"/>
              </a:ext>
            </a:extLst>
          </p:cNvPr>
          <p:cNvSpPr>
            <a:spLocks noGrp="1"/>
          </p:cNvSpPr>
          <p:nvPr>
            <p:ph type="title"/>
          </p:nvPr>
        </p:nvSpPr>
        <p:spPr/>
        <p:txBody>
          <a:bodyPr/>
          <a:lstStyle/>
          <a:p>
            <a:r>
              <a:rPr lang="fr-BE" dirty="0"/>
              <a:t>ESTIMATION PREALABLE</a:t>
            </a:r>
          </a:p>
        </p:txBody>
      </p:sp>
      <p:sp>
        <p:nvSpPr>
          <p:cNvPr id="3" name="Espace réservé du contenu 2">
            <a:extLst>
              <a:ext uri="{FF2B5EF4-FFF2-40B4-BE49-F238E27FC236}">
                <a16:creationId xmlns:a16="http://schemas.microsoft.com/office/drawing/2014/main" id="{75FD9C75-8BE2-4708-969A-88EEB149B0E1}"/>
              </a:ext>
            </a:extLst>
          </p:cNvPr>
          <p:cNvSpPr>
            <a:spLocks noGrp="1"/>
          </p:cNvSpPr>
          <p:nvPr>
            <p:ph idx="1"/>
          </p:nvPr>
        </p:nvSpPr>
        <p:spPr/>
        <p:txBody>
          <a:bodyPr>
            <a:normAutofit/>
          </a:bodyPr>
          <a:lstStyle/>
          <a:p>
            <a:r>
              <a:rPr lang="fr-BE" dirty="0"/>
              <a:t>Statistiques de marchés passés?</a:t>
            </a:r>
          </a:p>
          <a:p>
            <a:r>
              <a:rPr lang="fr-BE" dirty="0"/>
              <a:t>Interroger les besoins des PA bénéficiaires? (</a:t>
            </a:r>
            <a:r>
              <a:rPr lang="fr-BE" dirty="0" err="1"/>
              <a:t>reporting</a:t>
            </a:r>
            <a:r>
              <a:rPr lang="fr-BE" dirty="0"/>
              <a:t> </a:t>
            </a:r>
            <a:r>
              <a:rPr lang="fr-BE" dirty="0" err="1"/>
              <a:t>àpd</a:t>
            </a:r>
            <a:r>
              <a:rPr lang="fr-BE" dirty="0"/>
              <a:t> 2025)</a:t>
            </a:r>
          </a:p>
          <a:p>
            <a:r>
              <a:rPr lang="fr-BE" dirty="0"/>
              <a:t>Limite maximale souvent exagérée</a:t>
            </a:r>
          </a:p>
          <a:p>
            <a:r>
              <a:rPr lang="fr-BE" dirty="0"/>
              <a:t>Vérification des quantités commandées en cours d’exécution </a:t>
            </a:r>
          </a:p>
          <a:p>
            <a:r>
              <a:rPr lang="fr-BE" dirty="0"/>
              <a:t>Clause de résiliation permettant d’arrêter le marché si max atteint</a:t>
            </a:r>
          </a:p>
        </p:txBody>
      </p:sp>
    </p:spTree>
    <p:extLst>
      <p:ext uri="{BB962C8B-B14F-4D97-AF65-F5344CB8AC3E}">
        <p14:creationId xmlns:p14="http://schemas.microsoft.com/office/powerpoint/2010/main" val="28423145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0C8004-69BA-61CD-3661-46C4A6A42ED0}"/>
              </a:ext>
            </a:extLst>
          </p:cNvPr>
          <p:cNvSpPr>
            <a:spLocks noGrp="1"/>
          </p:cNvSpPr>
          <p:nvPr>
            <p:ph type="title"/>
          </p:nvPr>
        </p:nvSpPr>
        <p:spPr/>
        <p:txBody>
          <a:bodyPr/>
          <a:lstStyle/>
          <a:p>
            <a:r>
              <a:rPr lang="fr-FR" dirty="0"/>
              <a:t>EXECUTION DE l’ACCORD-CADRE</a:t>
            </a:r>
            <a:endParaRPr lang="fr-BE" dirty="0"/>
          </a:p>
        </p:txBody>
      </p:sp>
      <p:sp>
        <p:nvSpPr>
          <p:cNvPr id="3" name="Espace réservé du contenu 2">
            <a:extLst>
              <a:ext uri="{FF2B5EF4-FFF2-40B4-BE49-F238E27FC236}">
                <a16:creationId xmlns:a16="http://schemas.microsoft.com/office/drawing/2014/main" id="{8BBB87B8-4A5F-870A-B827-395BE6FB9BD4}"/>
              </a:ext>
            </a:extLst>
          </p:cNvPr>
          <p:cNvSpPr>
            <a:spLocks noGrp="1"/>
          </p:cNvSpPr>
          <p:nvPr>
            <p:ph idx="1"/>
          </p:nvPr>
        </p:nvSpPr>
        <p:spPr/>
        <p:txBody>
          <a:bodyPr/>
          <a:lstStyle/>
          <a:p>
            <a:r>
              <a:rPr lang="fr-FR" sz="2400" dirty="0"/>
              <a:t>Application limitée RGE</a:t>
            </a:r>
          </a:p>
          <a:p>
            <a:pPr lvl="1">
              <a:buFont typeface="Wingdings" panose="05000000000000000000" pitchFamily="2" charset="2"/>
              <a:buChar char="ü"/>
            </a:pPr>
            <a:r>
              <a:rPr lang="fr-FR" sz="2000" dirty="0"/>
              <a:t>dispositions générales</a:t>
            </a:r>
            <a:endParaRPr lang="fr-BE" sz="2000" dirty="0"/>
          </a:p>
          <a:p>
            <a:pPr lvl="1">
              <a:buFont typeface="Wingdings" panose="05000000000000000000" pitchFamily="2" charset="2"/>
              <a:buChar char="ü"/>
            </a:pPr>
            <a:r>
              <a:rPr lang="fr-BE" sz="2000" dirty="0"/>
              <a:t>12 §4: mention de l’action directe ST en travaux</a:t>
            </a:r>
          </a:p>
          <a:p>
            <a:pPr lvl="1">
              <a:buFont typeface="Wingdings" panose="05000000000000000000" pitchFamily="2" charset="2"/>
              <a:buChar char="ü"/>
            </a:pPr>
            <a:r>
              <a:rPr lang="fr-BE" sz="2000" dirty="0"/>
              <a:t> 37 – 38/19: modifications</a:t>
            </a:r>
          </a:p>
          <a:p>
            <a:pPr marL="722313" lvl="2">
              <a:buFont typeface="Wingdings" panose="05000000000000000000" pitchFamily="2" charset="2"/>
              <a:buChar char="ü"/>
            </a:pPr>
            <a:r>
              <a:rPr lang="fr-BE" dirty="0"/>
              <a:t>61 -63: résiliation (motifs d’exclusion, modification substantielle, …)</a:t>
            </a:r>
          </a:p>
          <a:p>
            <a:pPr lvl="3">
              <a:buFont typeface="Courier New" panose="02070309020205020404" pitchFamily="49" charset="0"/>
              <a:buChar char="o"/>
            </a:pPr>
            <a:r>
              <a:rPr lang="fr-BE" dirty="0"/>
              <a:t>	PA subséquent peut poursuivre exécution MP subséquent	</a:t>
            </a:r>
          </a:p>
          <a:p>
            <a:pPr marL="1371600" lvl="3" indent="0">
              <a:buNone/>
            </a:pPr>
            <a:endParaRPr lang="fr-FR" dirty="0"/>
          </a:p>
        </p:txBody>
      </p:sp>
    </p:spTree>
    <p:extLst>
      <p:ext uri="{BB962C8B-B14F-4D97-AF65-F5344CB8AC3E}">
        <p14:creationId xmlns:p14="http://schemas.microsoft.com/office/powerpoint/2010/main" val="40491641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FFF17F-6E4C-8204-067B-2EB7480D5816}"/>
              </a:ext>
            </a:extLst>
          </p:cNvPr>
          <p:cNvSpPr>
            <a:spLocks noGrp="1"/>
          </p:cNvSpPr>
          <p:nvPr>
            <p:ph type="title"/>
          </p:nvPr>
        </p:nvSpPr>
        <p:spPr/>
        <p:txBody>
          <a:bodyPr/>
          <a:lstStyle/>
          <a:p>
            <a:r>
              <a:rPr lang="fr-BE" dirty="0"/>
              <a:t>PASSATION DES MP SUBSEQUENTS</a:t>
            </a:r>
          </a:p>
        </p:txBody>
      </p:sp>
      <p:sp>
        <p:nvSpPr>
          <p:cNvPr id="3" name="Espace réservé du contenu 2">
            <a:extLst>
              <a:ext uri="{FF2B5EF4-FFF2-40B4-BE49-F238E27FC236}">
                <a16:creationId xmlns:a16="http://schemas.microsoft.com/office/drawing/2014/main" id="{718F8E1A-BECB-6BC5-8623-A929AF2894F0}"/>
              </a:ext>
            </a:extLst>
          </p:cNvPr>
          <p:cNvSpPr>
            <a:spLocks noGrp="1"/>
          </p:cNvSpPr>
          <p:nvPr>
            <p:ph idx="1"/>
          </p:nvPr>
        </p:nvSpPr>
        <p:spPr/>
        <p:txBody>
          <a:bodyPr>
            <a:normAutofit fontScale="85000" lnSpcReduction="20000"/>
          </a:bodyPr>
          <a:lstStyle/>
          <a:p>
            <a:r>
              <a:rPr lang="fr-BE" dirty="0"/>
              <a:t>Par chaque PA SUBSEQUENT</a:t>
            </a:r>
          </a:p>
          <a:p>
            <a:r>
              <a:rPr lang="fr-BE" dirty="0"/>
              <a:t>En fonction de ses besoins</a:t>
            </a:r>
          </a:p>
          <a:p>
            <a:r>
              <a:rPr lang="fr-BE" dirty="0"/>
              <a:t>Passation:</a:t>
            </a:r>
          </a:p>
          <a:p>
            <a:pPr marL="0" indent="0">
              <a:buNone/>
            </a:pPr>
            <a:r>
              <a:rPr lang="fr-BE" dirty="0"/>
              <a:t>	- si AC mono-attributaire: à l’adjudicataire désigné</a:t>
            </a:r>
          </a:p>
          <a:p>
            <a:pPr marL="1347788" indent="0">
              <a:buNone/>
            </a:pPr>
            <a:r>
              <a:rPr lang="fr-BE" sz="1700" dirty="0"/>
              <a:t>ttes conditions fixées dans l’AC (ou pas)</a:t>
            </a:r>
          </a:p>
          <a:p>
            <a:pPr marL="1347788" indent="0">
              <a:buNone/>
            </a:pPr>
            <a:r>
              <a:rPr lang="fr-BE" sz="1700" dirty="0"/>
              <a:t>Peut faire compléter l’offre</a:t>
            </a:r>
          </a:p>
          <a:p>
            <a:pPr marL="0" indent="0">
              <a:buNone/>
            </a:pPr>
            <a:endParaRPr lang="fr-BE" dirty="0"/>
          </a:p>
          <a:p>
            <a:pPr marL="0" indent="0">
              <a:buNone/>
            </a:pPr>
            <a:r>
              <a:rPr lang="fr-BE" dirty="0"/>
              <a:t>	- si AC pluri-attributaires: </a:t>
            </a:r>
          </a:p>
          <a:p>
            <a:pPr marL="1371600" lvl="3" indent="0">
              <a:buNone/>
            </a:pPr>
            <a:r>
              <a:rPr lang="fr-BE" sz="1600" dirty="0"/>
              <a:t>Ttes conditions fixées dans l’AC (ou pas)</a:t>
            </a:r>
          </a:p>
          <a:p>
            <a:pPr marL="1371600" lvl="3" indent="0">
              <a:buNone/>
            </a:pPr>
            <a:r>
              <a:rPr lang="fr-BE" sz="1600" dirty="0"/>
              <a:t>cascade ou remise en concurrence possible ou mixte</a:t>
            </a:r>
          </a:p>
          <a:p>
            <a:pPr marL="1371600" lvl="3" indent="0">
              <a:buNone/>
            </a:pPr>
            <a:r>
              <a:rPr lang="fr-FR" sz="1600" dirty="0"/>
              <a:t>Demander DUME (si &gt; UE) +  revérifier motifs exclusion, SQ</a:t>
            </a:r>
          </a:p>
          <a:p>
            <a:pPr marL="1371600" lvl="3" indent="0">
              <a:buNone/>
            </a:pPr>
            <a:endParaRPr lang="fr-FR" sz="1600" dirty="0"/>
          </a:p>
        </p:txBody>
      </p:sp>
    </p:spTree>
    <p:extLst>
      <p:ext uri="{BB962C8B-B14F-4D97-AF65-F5344CB8AC3E}">
        <p14:creationId xmlns:p14="http://schemas.microsoft.com/office/powerpoint/2010/main" val="10676420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8F101-918D-A1C2-1B69-6AF32117E1E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522180D-D468-D461-D4C5-78A35FD2CCAD}"/>
              </a:ext>
            </a:extLst>
          </p:cNvPr>
          <p:cNvSpPr>
            <a:spLocks noGrp="1"/>
          </p:cNvSpPr>
          <p:nvPr>
            <p:ph type="title"/>
          </p:nvPr>
        </p:nvSpPr>
        <p:spPr/>
        <p:txBody>
          <a:bodyPr/>
          <a:lstStyle/>
          <a:p>
            <a:r>
              <a:rPr lang="fr-BE" dirty="0"/>
              <a:t>PASSATION DES MP SUBSEQUENTS</a:t>
            </a:r>
          </a:p>
        </p:txBody>
      </p:sp>
      <p:sp>
        <p:nvSpPr>
          <p:cNvPr id="3" name="Espace réservé du contenu 2">
            <a:extLst>
              <a:ext uri="{FF2B5EF4-FFF2-40B4-BE49-F238E27FC236}">
                <a16:creationId xmlns:a16="http://schemas.microsoft.com/office/drawing/2014/main" id="{C399C3BC-6247-B1D8-5B51-08063EC6004B}"/>
              </a:ext>
            </a:extLst>
          </p:cNvPr>
          <p:cNvSpPr>
            <a:spLocks noGrp="1"/>
          </p:cNvSpPr>
          <p:nvPr>
            <p:ph idx="1"/>
          </p:nvPr>
        </p:nvSpPr>
        <p:spPr/>
        <p:txBody>
          <a:bodyPr>
            <a:normAutofit/>
          </a:bodyPr>
          <a:lstStyle/>
          <a:p>
            <a:pPr marL="1371600" lvl="3" indent="0">
              <a:buNone/>
            </a:pPr>
            <a:r>
              <a:rPr lang="fr-FR" sz="1600" dirty="0"/>
              <a:t>« MINI-COMPETITION »</a:t>
            </a:r>
          </a:p>
          <a:p>
            <a:pPr marL="285750" lvl="3" indent="-285750"/>
            <a:endParaRPr lang="fr-FR" sz="1600" dirty="0"/>
          </a:p>
          <a:p>
            <a:pPr marL="285750" lvl="3" indent="-285750"/>
            <a:r>
              <a:rPr lang="fr-FR" sz="1600" dirty="0"/>
              <a:t>Procédure « sui generis » régie par art.  43 §6 LMP et CSC  AC</a:t>
            </a:r>
          </a:p>
          <a:p>
            <a:pPr marL="285750" lvl="3" indent="-285750"/>
            <a:r>
              <a:rPr lang="fr-FR" sz="1600" dirty="0"/>
              <a:t>Offre écrite</a:t>
            </a:r>
          </a:p>
          <a:p>
            <a:pPr marL="285750" lvl="3" indent="-285750"/>
            <a:r>
              <a:rPr lang="fr-FR" sz="1600" dirty="0"/>
              <a:t>Pas de modifications substantielles CSC mais peut préciser / compléter termes et conditions</a:t>
            </a:r>
          </a:p>
          <a:p>
            <a:pPr marL="285750" lvl="3" indent="-285750"/>
            <a:r>
              <a:rPr lang="fr-FR" sz="1600" dirty="0"/>
              <a:t>Meilleure offre sur la base des critères d’attribution, sauf </a:t>
            </a:r>
            <a:r>
              <a:rPr lang="fr-FR" sz="1600"/>
              <a:t>faible montant</a:t>
            </a:r>
            <a:endParaRPr lang="fr-FR" sz="1600" dirty="0"/>
          </a:p>
          <a:p>
            <a:pPr marL="285750" lvl="3" indent="-285750"/>
            <a:r>
              <a:rPr lang="fr-FR" sz="1600" dirty="0"/>
              <a:t>Irrégularités?</a:t>
            </a:r>
          </a:p>
          <a:p>
            <a:pPr marL="285750" lvl="3" indent="-285750"/>
            <a:r>
              <a:rPr lang="fr-FR" sz="1600" dirty="0"/>
              <a:t>Négociation si AC négocié</a:t>
            </a:r>
          </a:p>
          <a:p>
            <a:pPr marL="285750" lvl="3" indent="-285750"/>
            <a:r>
              <a:rPr lang="fr-FR" sz="1600" dirty="0"/>
              <a:t>Décision motivée</a:t>
            </a:r>
          </a:p>
        </p:txBody>
      </p:sp>
    </p:spTree>
    <p:extLst>
      <p:ext uri="{BB962C8B-B14F-4D97-AF65-F5344CB8AC3E}">
        <p14:creationId xmlns:p14="http://schemas.microsoft.com/office/powerpoint/2010/main" val="5322725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64C7B-CE0A-E540-4577-104BE461205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76F4CAA-0CBE-7B99-A1A0-CFF5211695E2}"/>
              </a:ext>
            </a:extLst>
          </p:cNvPr>
          <p:cNvSpPr>
            <a:spLocks noGrp="1"/>
          </p:cNvSpPr>
          <p:nvPr>
            <p:ph type="title"/>
          </p:nvPr>
        </p:nvSpPr>
        <p:spPr/>
        <p:txBody>
          <a:bodyPr/>
          <a:lstStyle/>
          <a:p>
            <a:r>
              <a:rPr lang="fr-BE" dirty="0"/>
              <a:t>EXECUTION DES MP SUBSEQUENTS</a:t>
            </a:r>
          </a:p>
        </p:txBody>
      </p:sp>
      <p:sp>
        <p:nvSpPr>
          <p:cNvPr id="3" name="Espace réservé du contenu 2">
            <a:extLst>
              <a:ext uri="{FF2B5EF4-FFF2-40B4-BE49-F238E27FC236}">
                <a16:creationId xmlns:a16="http://schemas.microsoft.com/office/drawing/2014/main" id="{BF23670C-1D21-FB31-7A93-D1071EE7EA59}"/>
              </a:ext>
            </a:extLst>
          </p:cNvPr>
          <p:cNvSpPr>
            <a:spLocks noGrp="1"/>
          </p:cNvSpPr>
          <p:nvPr>
            <p:ph idx="1"/>
          </p:nvPr>
        </p:nvSpPr>
        <p:spPr>
          <a:xfrm>
            <a:off x="838200" y="2200398"/>
            <a:ext cx="10515600" cy="3813907"/>
          </a:xfrm>
        </p:spPr>
        <p:txBody>
          <a:bodyPr>
            <a:normAutofit fontScale="92500" lnSpcReduction="10000"/>
          </a:bodyPr>
          <a:lstStyle/>
          <a:p>
            <a:r>
              <a:rPr lang="fr-BE" dirty="0"/>
              <a:t>Durée max 4 ans</a:t>
            </a:r>
          </a:p>
          <a:p>
            <a:r>
              <a:rPr lang="fr-BE" dirty="0"/>
              <a:t>Application assouplie RGE </a:t>
            </a:r>
            <a:r>
              <a:rPr lang="fr-BE" sz="2400" dirty="0"/>
              <a:t>– voir art. 7 RGE</a:t>
            </a:r>
          </a:p>
          <a:p>
            <a:pPr lvl="1">
              <a:buFont typeface="Wingdings" panose="05000000000000000000" pitchFamily="2" charset="2"/>
              <a:buChar char="v"/>
            </a:pPr>
            <a:r>
              <a:rPr lang="fr-BE" dirty="0"/>
              <a:t> </a:t>
            </a:r>
            <a:r>
              <a:rPr lang="fr-BE" sz="1800" dirty="0"/>
              <a:t>RGE applicable sauf dérogations</a:t>
            </a:r>
          </a:p>
          <a:p>
            <a:pPr lvl="1">
              <a:buFont typeface="Wingdings" panose="05000000000000000000" pitchFamily="2" charset="2"/>
              <a:buChar char="v"/>
            </a:pPr>
            <a:r>
              <a:rPr lang="fr-BE" sz="1800" dirty="0"/>
              <a:t> quelques dispositions obligatoires</a:t>
            </a:r>
          </a:p>
          <a:p>
            <a:pPr lvl="1">
              <a:buFont typeface="Wingdings" panose="05000000000000000000" pitchFamily="2" charset="2"/>
              <a:buChar char="v"/>
            </a:pPr>
            <a:r>
              <a:rPr lang="fr-BE" sz="1800" dirty="0"/>
              <a:t> application dans le temps – RGE 2013</a:t>
            </a:r>
          </a:p>
          <a:p>
            <a:r>
              <a:rPr lang="fr-BE" dirty="0"/>
              <a:t>Cautionnement adapté (sauf dérogation CSC)</a:t>
            </a:r>
          </a:p>
          <a:p>
            <a:r>
              <a:rPr lang="fr-BE" dirty="0"/>
              <a:t>Agréation d’entrepreneur sur base du montant de chaque MP SUBSEQUENT</a:t>
            </a:r>
          </a:p>
          <a:p>
            <a:r>
              <a:rPr lang="fr-BE" dirty="0"/>
              <a:t>Révision des prix facultative (base = offre MP subséquent?)</a:t>
            </a:r>
          </a:p>
          <a:p>
            <a:r>
              <a:rPr lang="fr-BE" dirty="0"/>
              <a:t>Quid faute dans les CSC de la centrale: action en garantie?</a:t>
            </a:r>
          </a:p>
        </p:txBody>
      </p:sp>
    </p:spTree>
    <p:extLst>
      <p:ext uri="{BB962C8B-B14F-4D97-AF65-F5344CB8AC3E}">
        <p14:creationId xmlns:p14="http://schemas.microsoft.com/office/powerpoint/2010/main" val="35674934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A90C8A-9309-C953-472F-41598A032922}"/>
              </a:ext>
            </a:extLst>
          </p:cNvPr>
          <p:cNvSpPr>
            <a:spLocks noGrp="1"/>
          </p:cNvSpPr>
          <p:nvPr>
            <p:ph type="title"/>
          </p:nvPr>
        </p:nvSpPr>
        <p:spPr>
          <a:xfrm>
            <a:off x="838200" y="764544"/>
            <a:ext cx="10515600" cy="834550"/>
          </a:xfrm>
        </p:spPr>
        <p:txBody>
          <a:bodyPr>
            <a:normAutofit/>
          </a:bodyPr>
          <a:lstStyle/>
          <a:p>
            <a:pPr algn="just"/>
            <a:r>
              <a:rPr lang="fr-BE" sz="3200" dirty="0"/>
              <a:t>Obligation de </a:t>
            </a:r>
            <a:r>
              <a:rPr lang="fr-BE" sz="3200" dirty="0" err="1"/>
              <a:t>reporting</a:t>
            </a:r>
            <a:r>
              <a:rPr lang="fr-BE" sz="3200" dirty="0"/>
              <a:t> </a:t>
            </a:r>
            <a:r>
              <a:rPr lang="fr-FR" sz="2800" dirty="0"/>
              <a:t>(ART. 165 LMP)</a:t>
            </a:r>
            <a:endParaRPr lang="fr-BE" sz="2400" dirty="0"/>
          </a:p>
        </p:txBody>
      </p:sp>
      <p:sp>
        <p:nvSpPr>
          <p:cNvPr id="3" name="Espace réservé du contenu 2">
            <a:extLst>
              <a:ext uri="{FF2B5EF4-FFF2-40B4-BE49-F238E27FC236}">
                <a16:creationId xmlns:a16="http://schemas.microsoft.com/office/drawing/2014/main" id="{7B44623A-3F10-81F9-70FF-B68DC0D7EF2F}"/>
              </a:ext>
            </a:extLst>
          </p:cNvPr>
          <p:cNvSpPr>
            <a:spLocks noGrp="1"/>
          </p:cNvSpPr>
          <p:nvPr>
            <p:ph idx="1"/>
          </p:nvPr>
        </p:nvSpPr>
        <p:spPr/>
        <p:txBody>
          <a:bodyPr>
            <a:normAutofit/>
          </a:bodyPr>
          <a:lstStyle/>
          <a:p>
            <a:pPr algn="just"/>
            <a:r>
              <a:rPr lang="fr-FR" sz="2100" u="sng" dirty="0" err="1">
                <a:solidFill>
                  <a:schemeClr val="tx1"/>
                </a:solidFill>
              </a:rPr>
              <a:t>Apd</a:t>
            </a:r>
            <a:r>
              <a:rPr lang="fr-FR" sz="2100" u="sng" dirty="0">
                <a:solidFill>
                  <a:schemeClr val="tx1"/>
                </a:solidFill>
              </a:rPr>
              <a:t> 1/01/25:</a:t>
            </a:r>
          </a:p>
          <a:p>
            <a:pPr lvl="1" algn="just">
              <a:buFont typeface="Wingdings" panose="05000000000000000000" pitchFamily="2" charset="2"/>
              <a:buChar char="v"/>
            </a:pPr>
            <a:r>
              <a:rPr lang="fr-FR" sz="1800" dirty="0"/>
              <a:t>Donc déjà pour MP 2024</a:t>
            </a:r>
          </a:p>
          <a:p>
            <a:pPr lvl="1" algn="just">
              <a:buFont typeface="Wingdings" panose="05000000000000000000" pitchFamily="2" charset="2"/>
              <a:buChar char="v"/>
            </a:pPr>
            <a:r>
              <a:rPr lang="fr-FR" sz="1800" dirty="0"/>
              <a:t>Obligation de répondre aux demandes d’infos sur tous les MP (≥ 30.000 EUR HTVA)</a:t>
            </a:r>
          </a:p>
          <a:p>
            <a:pPr lvl="1" algn="just">
              <a:buFont typeface="Wingdings" panose="05000000000000000000" pitchFamily="2" charset="2"/>
              <a:buChar char="v"/>
            </a:pPr>
            <a:r>
              <a:rPr lang="fr-FR" sz="1800" dirty="0"/>
              <a:t>Tous les ans, avant le 15/02/25, obligation de </a:t>
            </a:r>
            <a:r>
              <a:rPr lang="fr-FR" sz="1800" dirty="0" err="1"/>
              <a:t>reporting</a:t>
            </a:r>
            <a:r>
              <a:rPr lang="fr-FR" sz="1800" dirty="0"/>
              <a:t> des marchés subséquents d’accords-cadres (art. 62 LMP)</a:t>
            </a:r>
          </a:p>
          <a:p>
            <a:pPr lvl="2" algn="just">
              <a:buFont typeface="Wingdings" panose="05000000000000000000" pitchFamily="2" charset="2"/>
              <a:buChar char="q"/>
            </a:pPr>
            <a:r>
              <a:rPr lang="fr-FR" sz="1400" dirty="0"/>
              <a:t>valeur totale ventilée T, F, S</a:t>
            </a:r>
          </a:p>
          <a:p>
            <a:pPr lvl="2" algn="just">
              <a:buFont typeface="Wingdings" panose="05000000000000000000" pitchFamily="2" charset="2"/>
              <a:buChar char="q"/>
            </a:pPr>
            <a:r>
              <a:rPr lang="fr-FR" sz="1400" dirty="0"/>
              <a:t>Valeur totale par entreprise (BCE)</a:t>
            </a:r>
          </a:p>
          <a:p>
            <a:pPr lvl="2" algn="just">
              <a:buFont typeface="Wingdings" panose="05000000000000000000" pitchFamily="2" charset="2"/>
              <a:buChar char="q"/>
            </a:pPr>
            <a:r>
              <a:rPr lang="fr-FR" sz="1400" dirty="0"/>
              <a:t>Via formulaire sur </a:t>
            </a:r>
            <a:r>
              <a:rPr lang="fr-FR" sz="1400" dirty="0">
                <a:hlinkClick r:id="rId2"/>
              </a:rPr>
              <a:t>www.publicprocurement.be</a:t>
            </a:r>
            <a:r>
              <a:rPr lang="fr-FR" sz="1400" dirty="0"/>
              <a:t> (AR à adopter)</a:t>
            </a:r>
          </a:p>
          <a:p>
            <a:pPr marL="0" indent="0" algn="just">
              <a:buNone/>
            </a:pPr>
            <a:endParaRPr lang="fr-BE" sz="1700" i="1" dirty="0"/>
          </a:p>
        </p:txBody>
      </p:sp>
    </p:spTree>
    <p:extLst>
      <p:ext uri="{BB962C8B-B14F-4D97-AF65-F5344CB8AC3E}">
        <p14:creationId xmlns:p14="http://schemas.microsoft.com/office/powerpoint/2010/main" val="36237069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4B97F53-3889-9548-B6EF-FB806B5ED701}"/>
              </a:ext>
            </a:extLst>
          </p:cNvPr>
          <p:cNvSpPr>
            <a:spLocks noGrp="1"/>
          </p:cNvSpPr>
          <p:nvPr>
            <p:ph type="ctrTitle"/>
          </p:nvPr>
        </p:nvSpPr>
        <p:spPr/>
        <p:txBody>
          <a:bodyPr/>
          <a:lstStyle/>
          <a:p>
            <a:r>
              <a:rPr lang="fr-FR" dirty="0"/>
              <a:t>Merci POUR VOTRE ATTENTION</a:t>
            </a:r>
          </a:p>
        </p:txBody>
      </p:sp>
      <p:sp>
        <p:nvSpPr>
          <p:cNvPr id="5" name="Sous-titre 4">
            <a:extLst>
              <a:ext uri="{FF2B5EF4-FFF2-40B4-BE49-F238E27FC236}">
                <a16:creationId xmlns:a16="http://schemas.microsoft.com/office/drawing/2014/main" id="{F65F98C2-FBBE-B745-BE75-A46235EA8B7F}"/>
              </a:ext>
            </a:extLst>
          </p:cNvPr>
          <p:cNvSpPr>
            <a:spLocks noGrp="1"/>
          </p:cNvSpPr>
          <p:nvPr>
            <p:ph type="subTitle" idx="1"/>
          </p:nvPr>
        </p:nvSpPr>
        <p:spPr/>
        <p:txBody>
          <a:bodyPr>
            <a:normAutofit fontScale="77500" lnSpcReduction="20000"/>
          </a:bodyPr>
          <a:lstStyle/>
          <a:p>
            <a:endParaRPr lang="fr-BE" dirty="0"/>
          </a:p>
          <a:p>
            <a:r>
              <a:rPr lang="fr-BE" dirty="0"/>
              <a:t>Matthieu LEYSEN &amp; Gauthier ERVYN – Avocats</a:t>
            </a:r>
          </a:p>
          <a:p>
            <a:r>
              <a:rPr lang="fr-BE" dirty="0" err="1">
                <a:hlinkClick r:id="rId3"/>
              </a:rPr>
              <a:t>ml@resolved.law</a:t>
            </a:r>
            <a:r>
              <a:rPr lang="fr-BE" dirty="0">
                <a:hlinkClick r:id="rId3"/>
              </a:rPr>
              <a:t> - </a:t>
            </a:r>
            <a:r>
              <a:rPr lang="fr-BE" dirty="0" err="1">
                <a:hlinkClick r:id="rId3"/>
              </a:rPr>
              <a:t>ge@resolved.law</a:t>
            </a:r>
            <a:endParaRPr lang="fr-BE" dirty="0"/>
          </a:p>
          <a:p>
            <a:r>
              <a:rPr lang="fr-BE" dirty="0">
                <a:hlinkClick r:id="rId4"/>
              </a:rPr>
              <a:t>www.resolved.law</a:t>
            </a:r>
            <a:endParaRPr lang="fr-BE" dirty="0"/>
          </a:p>
          <a:p>
            <a:r>
              <a:rPr lang="fr-BE" dirty="0">
                <a:hlinkClick r:id="rId5"/>
              </a:rPr>
              <a:t>www.marchéspublics.be</a:t>
            </a:r>
            <a:r>
              <a:rPr lang="fr-BE" dirty="0"/>
              <a:t> </a:t>
            </a:r>
          </a:p>
        </p:txBody>
      </p:sp>
    </p:spTree>
    <p:extLst>
      <p:ext uri="{BB962C8B-B14F-4D97-AF65-F5344CB8AC3E}">
        <p14:creationId xmlns:p14="http://schemas.microsoft.com/office/powerpoint/2010/main" val="1704147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C1C48B-D604-CAB5-1A51-151E1CDAA8D2}"/>
              </a:ext>
            </a:extLst>
          </p:cNvPr>
          <p:cNvSpPr>
            <a:spLocks noGrp="1"/>
          </p:cNvSpPr>
          <p:nvPr>
            <p:ph type="title"/>
          </p:nvPr>
        </p:nvSpPr>
        <p:spPr/>
        <p:txBody>
          <a:bodyPr/>
          <a:lstStyle/>
          <a:p>
            <a:r>
              <a:rPr lang="fr-FR" dirty="0"/>
              <a:t>RECOURS A LA </a:t>
            </a:r>
            <a:r>
              <a:rPr lang="fr-FR"/>
              <a:t>CENTRALE SANS MP</a:t>
            </a:r>
            <a:endParaRPr lang="fr-BE" dirty="0"/>
          </a:p>
        </p:txBody>
      </p:sp>
      <p:sp>
        <p:nvSpPr>
          <p:cNvPr id="3" name="Espace réservé du contenu 2">
            <a:extLst>
              <a:ext uri="{FF2B5EF4-FFF2-40B4-BE49-F238E27FC236}">
                <a16:creationId xmlns:a16="http://schemas.microsoft.com/office/drawing/2014/main" id="{B8150E76-FBDF-5C6C-5762-1C5D0F69C2B1}"/>
              </a:ext>
            </a:extLst>
          </p:cNvPr>
          <p:cNvSpPr>
            <a:spLocks noGrp="1"/>
          </p:cNvSpPr>
          <p:nvPr>
            <p:ph idx="1"/>
          </p:nvPr>
        </p:nvSpPr>
        <p:spPr/>
        <p:txBody>
          <a:bodyPr>
            <a:normAutofit/>
          </a:bodyPr>
          <a:lstStyle/>
          <a:p>
            <a:r>
              <a:rPr lang="fr-FR" dirty="0"/>
              <a:t>Liberté de recourir à une centrale d’achats</a:t>
            </a:r>
          </a:p>
          <a:p>
            <a:r>
              <a:rPr lang="fr-FR" dirty="0"/>
              <a:t>PA peut charger une centrale d’achats de services d’achats centralisés / auxiliaires, sans MP (art. 47 §4 LMP)</a:t>
            </a:r>
          </a:p>
          <a:p>
            <a:r>
              <a:rPr lang="fr-FR" dirty="0"/>
              <a:t>PA qui recourt à une centrale d'achat est dispensé de l'obligation d'organiser lui-même une procédure de passation (art. 47 § 2 LMP)</a:t>
            </a:r>
          </a:p>
        </p:txBody>
      </p:sp>
    </p:spTree>
    <p:extLst>
      <p:ext uri="{BB962C8B-B14F-4D97-AF65-F5344CB8AC3E}">
        <p14:creationId xmlns:p14="http://schemas.microsoft.com/office/powerpoint/2010/main" val="4071722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BECF2A-4E36-36D2-5C56-AF0BBD8DA1C7}"/>
              </a:ext>
            </a:extLst>
          </p:cNvPr>
          <p:cNvSpPr>
            <a:spLocks noGrp="1"/>
          </p:cNvSpPr>
          <p:nvPr>
            <p:ph type="title"/>
          </p:nvPr>
        </p:nvSpPr>
        <p:spPr/>
        <p:txBody>
          <a:bodyPr/>
          <a:lstStyle/>
          <a:p>
            <a:r>
              <a:rPr lang="fr-BE" dirty="0"/>
              <a:t>Centrale d’achat	</a:t>
            </a:r>
          </a:p>
        </p:txBody>
      </p:sp>
      <p:sp>
        <p:nvSpPr>
          <p:cNvPr id="3" name="Espace réservé du contenu 2">
            <a:extLst>
              <a:ext uri="{FF2B5EF4-FFF2-40B4-BE49-F238E27FC236}">
                <a16:creationId xmlns:a16="http://schemas.microsoft.com/office/drawing/2014/main" id="{4FDC7E3E-4014-5056-5EE6-484C76D94D9F}"/>
              </a:ext>
            </a:extLst>
          </p:cNvPr>
          <p:cNvSpPr>
            <a:spLocks noGrp="1"/>
          </p:cNvSpPr>
          <p:nvPr>
            <p:ph idx="1"/>
          </p:nvPr>
        </p:nvSpPr>
        <p:spPr/>
        <p:txBody>
          <a:bodyPr>
            <a:normAutofit/>
          </a:bodyPr>
          <a:lstStyle/>
          <a:p>
            <a:r>
              <a:rPr lang="fr-BE" dirty="0"/>
              <a:t>Centrale d’achat = pouvoir adjudicateur (art. 2, 6°, loi du 17/06/2016)</a:t>
            </a:r>
          </a:p>
          <a:p>
            <a:pPr marL="0" indent="0">
              <a:buNone/>
            </a:pPr>
            <a:r>
              <a:rPr lang="fr-BE" dirty="0"/>
              <a:t> </a:t>
            </a:r>
          </a:p>
          <a:p>
            <a:pPr lvl="1"/>
            <a:r>
              <a:rPr lang="fr-BE" dirty="0"/>
              <a:t>Activités d’achat centralisées (art. 2, 7°)</a:t>
            </a:r>
          </a:p>
          <a:p>
            <a:pPr lvl="1"/>
            <a:endParaRPr lang="fr-BE" dirty="0"/>
          </a:p>
          <a:p>
            <a:pPr lvl="1"/>
            <a:r>
              <a:rPr lang="fr-BE" dirty="0"/>
              <a:t>Activités d’achat auxiliaires (art. 2, 8°) </a:t>
            </a:r>
          </a:p>
        </p:txBody>
      </p:sp>
    </p:spTree>
    <p:extLst>
      <p:ext uri="{BB962C8B-B14F-4D97-AF65-F5344CB8AC3E}">
        <p14:creationId xmlns:p14="http://schemas.microsoft.com/office/powerpoint/2010/main" val="1291953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3CB64C-521B-A741-5951-D9897E8E687C}"/>
              </a:ext>
            </a:extLst>
          </p:cNvPr>
          <p:cNvSpPr>
            <a:spLocks noGrp="1"/>
          </p:cNvSpPr>
          <p:nvPr>
            <p:ph type="title"/>
          </p:nvPr>
        </p:nvSpPr>
        <p:spPr/>
        <p:txBody>
          <a:bodyPr>
            <a:normAutofit fontScale="90000"/>
          </a:bodyPr>
          <a:lstStyle/>
          <a:p>
            <a:r>
              <a:rPr lang="fr-BE" dirty="0"/>
              <a:t>Centrale d’achat : activités d’achat centralisées	</a:t>
            </a:r>
          </a:p>
        </p:txBody>
      </p:sp>
      <p:sp>
        <p:nvSpPr>
          <p:cNvPr id="3" name="Espace réservé du contenu 2">
            <a:extLst>
              <a:ext uri="{FF2B5EF4-FFF2-40B4-BE49-F238E27FC236}">
                <a16:creationId xmlns:a16="http://schemas.microsoft.com/office/drawing/2014/main" id="{0A73A10B-CCA3-E538-6D11-02CF6385B2D7}"/>
              </a:ext>
            </a:extLst>
          </p:cNvPr>
          <p:cNvSpPr>
            <a:spLocks noGrp="1"/>
          </p:cNvSpPr>
          <p:nvPr>
            <p:ph idx="1"/>
          </p:nvPr>
        </p:nvSpPr>
        <p:spPr/>
        <p:txBody>
          <a:bodyPr>
            <a:normAutofit fontScale="77500" lnSpcReduction="20000"/>
          </a:bodyPr>
          <a:lstStyle/>
          <a:p>
            <a:r>
              <a:rPr lang="fr-BE" b="1" u="sng" dirty="0"/>
              <a:t>1</a:t>
            </a:r>
            <a:r>
              <a:rPr lang="fr-BE" b="1" u="sng" baseline="30000" dirty="0"/>
              <a:t>re</a:t>
            </a:r>
            <a:r>
              <a:rPr lang="fr-BE" b="1" u="sng" dirty="0"/>
              <a:t> forme </a:t>
            </a:r>
            <a:r>
              <a:rPr lang="fr-BE" dirty="0"/>
              <a:t>= acquisition de fournitures et/ou de services (pas de travaux) pour des adjudicateurs</a:t>
            </a:r>
          </a:p>
          <a:p>
            <a:pPr lvl="1"/>
            <a:r>
              <a:rPr lang="fr-BE" dirty="0"/>
              <a:t>« Grossiste » </a:t>
            </a:r>
          </a:p>
          <a:p>
            <a:pPr lvl="1"/>
            <a:r>
              <a:rPr lang="fr-BE" dirty="0"/>
              <a:t>Passation + exécution</a:t>
            </a:r>
          </a:p>
          <a:p>
            <a:pPr lvl="1"/>
            <a:r>
              <a:rPr lang="fr-BE" dirty="0"/>
              <a:t>(« Centrale d’achat » selon la loi du 15/06/2006)</a:t>
            </a:r>
          </a:p>
          <a:p>
            <a:pPr lvl="1"/>
            <a:endParaRPr lang="fr-BE" dirty="0"/>
          </a:p>
          <a:p>
            <a:r>
              <a:rPr lang="fr-BE" b="1" u="sng" dirty="0"/>
              <a:t>2</a:t>
            </a:r>
            <a:r>
              <a:rPr lang="fr-BE" b="1" u="sng" baseline="30000" dirty="0"/>
              <a:t>e</a:t>
            </a:r>
            <a:r>
              <a:rPr lang="fr-BE" b="1" u="sng" dirty="0"/>
              <a:t> forme </a:t>
            </a:r>
            <a:r>
              <a:rPr lang="fr-BE" dirty="0"/>
              <a:t>= passation de marchés publics et d’accords-cadres de travaux, de fournitures ou de services pour des adjudicateurs </a:t>
            </a:r>
          </a:p>
          <a:p>
            <a:pPr lvl="1"/>
            <a:r>
              <a:rPr lang="fr-BE" dirty="0"/>
              <a:t>« Intermédiaire » qui mène des procédures de passation :</a:t>
            </a:r>
          </a:p>
          <a:p>
            <a:pPr lvl="2"/>
            <a:r>
              <a:rPr lang="fr-BE" dirty="0"/>
              <a:t>De manière autonome </a:t>
            </a:r>
          </a:p>
          <a:p>
            <a:pPr lvl="2"/>
            <a:r>
              <a:rPr lang="fr-BE" dirty="0"/>
              <a:t>Sur instructions de pouvoirs adjudicateurs </a:t>
            </a:r>
          </a:p>
          <a:p>
            <a:pPr lvl="1"/>
            <a:r>
              <a:rPr lang="fr-BE" dirty="0"/>
              <a:t>Passation</a:t>
            </a:r>
          </a:p>
          <a:p>
            <a:pPr lvl="1"/>
            <a:r>
              <a:rPr lang="fr-BE" dirty="0"/>
              <a:t>(« Centrale de marché » selon la loi du 15/06/2006)</a:t>
            </a:r>
          </a:p>
          <a:p>
            <a:endParaRPr lang="fr-BE" dirty="0"/>
          </a:p>
        </p:txBody>
      </p:sp>
    </p:spTree>
    <p:extLst>
      <p:ext uri="{BB962C8B-B14F-4D97-AF65-F5344CB8AC3E}">
        <p14:creationId xmlns:p14="http://schemas.microsoft.com/office/powerpoint/2010/main" val="933062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19A4D9-FA2F-9EF3-3DE4-9A116301A016}"/>
              </a:ext>
            </a:extLst>
          </p:cNvPr>
          <p:cNvSpPr>
            <a:spLocks noGrp="1"/>
          </p:cNvSpPr>
          <p:nvPr>
            <p:ph type="title"/>
          </p:nvPr>
        </p:nvSpPr>
        <p:spPr/>
        <p:txBody>
          <a:bodyPr/>
          <a:lstStyle/>
          <a:p>
            <a:r>
              <a:rPr lang="fr-BE" dirty="0"/>
              <a:t>Centrale d’achat : Activités d’achat auxiliaires</a:t>
            </a:r>
          </a:p>
        </p:txBody>
      </p:sp>
      <p:sp>
        <p:nvSpPr>
          <p:cNvPr id="3" name="Espace réservé du contenu 2">
            <a:extLst>
              <a:ext uri="{FF2B5EF4-FFF2-40B4-BE49-F238E27FC236}">
                <a16:creationId xmlns:a16="http://schemas.microsoft.com/office/drawing/2014/main" id="{A198299A-7F8F-C581-2F4D-1A23259841E9}"/>
              </a:ext>
            </a:extLst>
          </p:cNvPr>
          <p:cNvSpPr>
            <a:spLocks noGrp="1"/>
          </p:cNvSpPr>
          <p:nvPr>
            <p:ph idx="1"/>
          </p:nvPr>
        </p:nvSpPr>
        <p:spPr/>
        <p:txBody>
          <a:bodyPr>
            <a:normAutofit fontScale="85000" lnSpcReduction="20000"/>
          </a:bodyPr>
          <a:lstStyle/>
          <a:p>
            <a:r>
              <a:rPr lang="fr-FR" dirty="0"/>
              <a:t>« </a:t>
            </a:r>
            <a:r>
              <a:rPr lang="fr-FR" i="1" dirty="0"/>
              <a:t>activités d'achat auxiliaires: des activités qui consistent à fournir un appui aux activités d'achat, notamment sous les formes suivantes:</a:t>
            </a:r>
          </a:p>
          <a:p>
            <a:pPr lvl="1"/>
            <a:r>
              <a:rPr lang="fr-FR" i="1" dirty="0"/>
              <a:t>a) infrastructures techniques permettant aux adjudicateurs de passer des marchés publics ou des accords-cadres de travaux, de fournitures ou de services;</a:t>
            </a:r>
          </a:p>
          <a:p>
            <a:pPr lvl="1"/>
            <a:r>
              <a:rPr lang="fr-FR" i="1" dirty="0"/>
              <a:t>b) conseil sur le déroulement ou la conception des procédures de passation;</a:t>
            </a:r>
          </a:p>
          <a:p>
            <a:pPr lvl="1"/>
            <a:r>
              <a:rPr lang="fr-FR" i="1" dirty="0"/>
              <a:t>c) préparation et gestion des procédures de passation au nom de l'adjudicateur concerné et pour son compte; </a:t>
            </a:r>
            <a:r>
              <a:rPr lang="fr-FR" dirty="0"/>
              <a:t>»</a:t>
            </a:r>
          </a:p>
          <a:p>
            <a:pPr lvl="1"/>
            <a:endParaRPr lang="fr-FR" dirty="0"/>
          </a:p>
          <a:p>
            <a:pPr marL="0" lvl="1" indent="0">
              <a:buNone/>
            </a:pPr>
            <a:r>
              <a:rPr lang="fr-FR" dirty="0"/>
              <a:t>(art. 2, 8°, loi du 17/06/2016)</a:t>
            </a:r>
          </a:p>
          <a:p>
            <a:pPr marL="0" lvl="1" indent="0">
              <a:buNone/>
            </a:pPr>
            <a:endParaRPr lang="fr-FR" dirty="0"/>
          </a:p>
          <a:p>
            <a:pPr marL="342900" lvl="1" indent="-342900"/>
            <a:r>
              <a:rPr lang="fr-FR" dirty="0"/>
              <a:t>Ex. : assistance à la conception de la commande, assistance à l’attribution, assistance dans l’exécution. </a:t>
            </a:r>
          </a:p>
        </p:txBody>
      </p:sp>
    </p:spTree>
    <p:extLst>
      <p:ext uri="{BB962C8B-B14F-4D97-AF65-F5344CB8AC3E}">
        <p14:creationId xmlns:p14="http://schemas.microsoft.com/office/powerpoint/2010/main" val="2389453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92FF58-41E9-84A6-52DE-958C476E7678}"/>
              </a:ext>
            </a:extLst>
          </p:cNvPr>
          <p:cNvSpPr>
            <a:spLocks noGrp="1"/>
          </p:cNvSpPr>
          <p:nvPr>
            <p:ph type="title"/>
          </p:nvPr>
        </p:nvSpPr>
        <p:spPr/>
        <p:txBody>
          <a:bodyPr/>
          <a:lstStyle/>
          <a:p>
            <a:r>
              <a:rPr lang="fr-BE" dirty="0"/>
              <a:t>Centrale d’achat	</a:t>
            </a:r>
          </a:p>
        </p:txBody>
      </p:sp>
      <p:sp>
        <p:nvSpPr>
          <p:cNvPr id="3" name="Espace réservé du contenu 2">
            <a:extLst>
              <a:ext uri="{FF2B5EF4-FFF2-40B4-BE49-F238E27FC236}">
                <a16:creationId xmlns:a16="http://schemas.microsoft.com/office/drawing/2014/main" id="{7FA79852-D935-6C32-F686-E1D8439979BB}"/>
              </a:ext>
            </a:extLst>
          </p:cNvPr>
          <p:cNvSpPr>
            <a:spLocks noGrp="1"/>
          </p:cNvSpPr>
          <p:nvPr>
            <p:ph idx="1"/>
          </p:nvPr>
        </p:nvSpPr>
        <p:spPr/>
        <p:txBody>
          <a:bodyPr/>
          <a:lstStyle/>
          <a:p>
            <a:r>
              <a:rPr lang="fr-BE" b="1" u="sng" dirty="0"/>
              <a:t>Seul un pouvoir adjudicateur peut être une centrale d’achat !</a:t>
            </a:r>
          </a:p>
          <a:p>
            <a:pPr lvl="1"/>
            <a:r>
              <a:rPr lang="fr-BE" dirty="0"/>
              <a:t>Les adjudicateurs ne peuvent faire aucun achat auprès d’entités exclusivement privées qui auraient volontairement appliqué la législation sur les MP mais qui ne sont pas des pouvoirs adjudicateurs. </a:t>
            </a:r>
          </a:p>
          <a:p>
            <a:pPr lvl="1"/>
            <a:r>
              <a:rPr lang="fr-BE" dirty="0"/>
              <a:t>Conséquence d’une violation: nullité?</a:t>
            </a:r>
          </a:p>
          <a:p>
            <a:r>
              <a:rPr lang="fr-BE" dirty="0"/>
              <a:t>(Deux centrales d’achat peuvent réaliser un marché conjoint.) </a:t>
            </a:r>
          </a:p>
          <a:p>
            <a:endParaRPr lang="fr-BE" dirty="0"/>
          </a:p>
          <a:p>
            <a:r>
              <a:rPr lang="fr-BE" dirty="0"/>
              <a:t>(Possibilité de faire appel à une centrale d’achat située dans un autre EM.)</a:t>
            </a:r>
          </a:p>
          <a:p>
            <a:pPr lvl="1"/>
            <a:endParaRPr lang="fr-BE" dirty="0"/>
          </a:p>
          <a:p>
            <a:endParaRPr lang="fr-BE" dirty="0"/>
          </a:p>
        </p:txBody>
      </p:sp>
    </p:spTree>
    <p:extLst>
      <p:ext uri="{BB962C8B-B14F-4D97-AF65-F5344CB8AC3E}">
        <p14:creationId xmlns:p14="http://schemas.microsoft.com/office/powerpoint/2010/main" val="3628744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5C783D-9779-EE55-50B4-B85AB4103184}"/>
              </a:ext>
            </a:extLst>
          </p:cNvPr>
          <p:cNvSpPr>
            <a:spLocks noGrp="1"/>
          </p:cNvSpPr>
          <p:nvPr>
            <p:ph type="title"/>
          </p:nvPr>
        </p:nvSpPr>
        <p:spPr/>
        <p:txBody>
          <a:bodyPr/>
          <a:lstStyle/>
          <a:p>
            <a:r>
              <a:rPr lang="fr-BE" dirty="0"/>
              <a:t>Centrale d’achat = pouvoir adjudicateur </a:t>
            </a:r>
          </a:p>
        </p:txBody>
      </p:sp>
      <p:sp>
        <p:nvSpPr>
          <p:cNvPr id="3" name="Espace réservé du contenu 2">
            <a:extLst>
              <a:ext uri="{FF2B5EF4-FFF2-40B4-BE49-F238E27FC236}">
                <a16:creationId xmlns:a16="http://schemas.microsoft.com/office/drawing/2014/main" id="{F0533CA2-E786-B90A-90DB-49BB540826B7}"/>
              </a:ext>
            </a:extLst>
          </p:cNvPr>
          <p:cNvSpPr>
            <a:spLocks noGrp="1"/>
          </p:cNvSpPr>
          <p:nvPr>
            <p:ph idx="1"/>
          </p:nvPr>
        </p:nvSpPr>
        <p:spPr/>
        <p:txBody>
          <a:bodyPr>
            <a:normAutofit fontScale="70000" lnSpcReduction="20000"/>
          </a:bodyPr>
          <a:lstStyle/>
          <a:p>
            <a:pPr marL="0" indent="0">
              <a:buNone/>
            </a:pPr>
            <a:r>
              <a:rPr lang="fr-BE" dirty="0"/>
              <a:t>Selon l’art. 2, 1° de la loi du 17/06/2016, un pouvoir adjudicateur : </a:t>
            </a:r>
          </a:p>
          <a:p>
            <a:r>
              <a:rPr lang="fr-BE" dirty="0"/>
              <a:t>a) L’Etat </a:t>
            </a:r>
          </a:p>
          <a:p>
            <a:r>
              <a:rPr lang="fr-BE" dirty="0"/>
              <a:t>b) Les Régions, les Communautés et les autorités locales </a:t>
            </a:r>
          </a:p>
          <a:p>
            <a:r>
              <a:rPr lang="fr-BE" dirty="0"/>
              <a:t>c) Les organismes de droit public (catégorie « fourre-tout »)</a:t>
            </a:r>
          </a:p>
          <a:p>
            <a:pPr lvl="1"/>
            <a:r>
              <a:rPr lang="fr-BE" dirty="0"/>
              <a:t>Dotés de la PJ</a:t>
            </a:r>
          </a:p>
          <a:p>
            <a:pPr lvl="1"/>
            <a:r>
              <a:rPr lang="fr-BE" dirty="0"/>
              <a:t>Créés pour satisfaire spécifiquement des besoins d’intérêt général ayant un caractère autre qu’industriel ou commercial</a:t>
            </a:r>
          </a:p>
          <a:p>
            <a:pPr lvl="1"/>
            <a:r>
              <a:rPr lang="fr-BE" dirty="0"/>
              <a:t>Et qui dépendent étroitement de l’E, des R, des C, des AL ou d’autres ODP</a:t>
            </a:r>
          </a:p>
          <a:p>
            <a:pPr lvl="2"/>
            <a:r>
              <a:rPr lang="fr-BE" dirty="0"/>
              <a:t>Financement majoritaire </a:t>
            </a:r>
          </a:p>
          <a:p>
            <a:pPr lvl="2"/>
            <a:r>
              <a:rPr lang="fr-BE" dirty="0"/>
              <a:t>Contrôle de la gestion </a:t>
            </a:r>
          </a:p>
          <a:p>
            <a:pPr lvl="2"/>
            <a:r>
              <a:rPr lang="fr-BE" dirty="0"/>
              <a:t>Ou désignation de la majorité des membres du conseil d’administration </a:t>
            </a:r>
          </a:p>
          <a:p>
            <a:r>
              <a:rPr lang="fr-BE" dirty="0"/>
              <a:t>d) Les associations formées par un ou plusieurs pouvoirs adjudicateurs visés au a), b) ou c) (catégorie résiduelle) </a:t>
            </a:r>
          </a:p>
          <a:p>
            <a:pPr marL="457200" lvl="1" indent="0">
              <a:buNone/>
            </a:pPr>
            <a:endParaRPr lang="fr-BE" dirty="0"/>
          </a:p>
          <a:p>
            <a:pPr lvl="1"/>
            <a:endParaRPr lang="fr-BE" dirty="0"/>
          </a:p>
        </p:txBody>
      </p:sp>
    </p:spTree>
    <p:extLst>
      <p:ext uri="{BB962C8B-B14F-4D97-AF65-F5344CB8AC3E}">
        <p14:creationId xmlns:p14="http://schemas.microsoft.com/office/powerpoint/2010/main" val="2785827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F3F37C-4A22-0AE0-A803-3993DD25536E}"/>
              </a:ext>
            </a:extLst>
          </p:cNvPr>
          <p:cNvSpPr>
            <a:spLocks noGrp="1"/>
          </p:cNvSpPr>
          <p:nvPr>
            <p:ph type="title"/>
          </p:nvPr>
        </p:nvSpPr>
        <p:spPr/>
        <p:txBody>
          <a:bodyPr/>
          <a:lstStyle/>
          <a:p>
            <a:r>
              <a:rPr lang="fr-BE" dirty="0"/>
              <a:t>Exemples de centrales d’achat</a:t>
            </a:r>
          </a:p>
        </p:txBody>
      </p:sp>
      <p:sp>
        <p:nvSpPr>
          <p:cNvPr id="3" name="Espace réservé du contenu 2">
            <a:extLst>
              <a:ext uri="{FF2B5EF4-FFF2-40B4-BE49-F238E27FC236}">
                <a16:creationId xmlns:a16="http://schemas.microsoft.com/office/drawing/2014/main" id="{A5BDB8D8-7583-DC3F-2B61-05B3B2580A31}"/>
              </a:ext>
            </a:extLst>
          </p:cNvPr>
          <p:cNvSpPr>
            <a:spLocks noGrp="1"/>
          </p:cNvSpPr>
          <p:nvPr>
            <p:ph idx="1"/>
          </p:nvPr>
        </p:nvSpPr>
        <p:spPr/>
        <p:txBody>
          <a:bodyPr>
            <a:normAutofit fontScale="92500" lnSpcReduction="10000"/>
          </a:bodyPr>
          <a:lstStyle/>
          <a:p>
            <a:r>
              <a:rPr lang="fr-BE" dirty="0"/>
              <a:t>Ex. de centrale d’achat de l’Etat fédéral :</a:t>
            </a:r>
          </a:p>
          <a:p>
            <a:pPr lvl="1"/>
            <a:r>
              <a:rPr lang="fr-BE" dirty="0"/>
              <a:t>Le SPF BOSA</a:t>
            </a:r>
          </a:p>
          <a:p>
            <a:r>
              <a:rPr lang="fr-BE" dirty="0"/>
              <a:t>Ex. de centrale d’achat de la Région wallonne :</a:t>
            </a:r>
          </a:p>
          <a:p>
            <a:pPr lvl="1"/>
            <a:r>
              <a:rPr lang="fr-BE" dirty="0"/>
              <a:t>La centrale d’achat du SPW</a:t>
            </a:r>
          </a:p>
          <a:p>
            <a:r>
              <a:rPr lang="fr-BE" dirty="0"/>
              <a:t>Ex. de centrale d’achat d’organisme de droit public:</a:t>
            </a:r>
          </a:p>
          <a:p>
            <a:pPr lvl="1"/>
            <a:r>
              <a:rPr lang="fr-BE" dirty="0"/>
              <a:t>Bruxelles environnement : fournitures de bureau durables et de papier écologique, véhicules électriques en leasing </a:t>
            </a:r>
          </a:p>
          <a:p>
            <a:pPr lvl="1"/>
            <a:r>
              <a:rPr lang="fr-BE" dirty="0"/>
              <a:t>L’ASBL i-CITY (à Bruxelles) : fournitures et services informatiques </a:t>
            </a:r>
          </a:p>
          <a:p>
            <a:pPr lvl="1"/>
            <a:r>
              <a:rPr lang="fr-BE" dirty="0"/>
              <a:t>Iris-Achats: fournitures et services médicaux</a:t>
            </a:r>
          </a:p>
        </p:txBody>
      </p:sp>
    </p:spTree>
    <p:extLst>
      <p:ext uri="{BB962C8B-B14F-4D97-AF65-F5344CB8AC3E}">
        <p14:creationId xmlns:p14="http://schemas.microsoft.com/office/powerpoint/2010/main" val="1143816139"/>
      </p:ext>
    </p:extLst>
  </p:cSld>
  <p:clrMapOvr>
    <a:masterClrMapping/>
  </p:clrMapOvr>
</p:sld>
</file>

<file path=ppt/theme/theme1.xml><?xml version="1.0" encoding="utf-8"?>
<a:theme xmlns:a="http://schemas.openxmlformats.org/drawingml/2006/main" name="Thème Office">
  <a:themeElements>
    <a:clrScheme name="Personnalisé 3">
      <a:dk1>
        <a:srgbClr val="1C2A59"/>
      </a:dk1>
      <a:lt1>
        <a:srgbClr val="FFFFFF"/>
      </a:lt1>
      <a:dk2>
        <a:srgbClr val="1C2A59"/>
      </a:dk2>
      <a:lt2>
        <a:srgbClr val="E7E6E6"/>
      </a:lt2>
      <a:accent1>
        <a:srgbClr val="455DBE"/>
      </a:accent1>
      <a:accent2>
        <a:srgbClr val="DF191D"/>
      </a:accent2>
      <a:accent3>
        <a:srgbClr val="1671FF"/>
      </a:accent3>
      <a:accent4>
        <a:srgbClr val="FF8F2B"/>
      </a:accent4>
      <a:accent5>
        <a:srgbClr val="DF3889"/>
      </a:accent5>
      <a:accent6>
        <a:srgbClr val="FFCB26"/>
      </a:accent6>
      <a:hlink>
        <a:srgbClr val="0563C1"/>
      </a:hlink>
      <a:folHlink>
        <a:srgbClr val="DF191D"/>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solved_marches_publics" id="{91216544-05C4-EB4B-9645-4BB32AF9C603}" vid="{1FCBE8BE-035A-E744-88A8-3A3FE9D75BDC}"/>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Présentation Conférrence CJBB 26~11~2020</Template>
  <TotalTime>2942</TotalTime>
  <Words>2042</Words>
  <Application>Microsoft Office PowerPoint</Application>
  <PresentationFormat>Grand écran</PresentationFormat>
  <Paragraphs>228</Paragraphs>
  <Slides>27</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27</vt:i4>
      </vt:variant>
    </vt:vector>
  </HeadingPairs>
  <TitlesOfParts>
    <vt:vector size="33" baseType="lpstr">
      <vt:lpstr>Aptos</vt:lpstr>
      <vt:lpstr>Arial</vt:lpstr>
      <vt:lpstr>Calibri</vt:lpstr>
      <vt:lpstr>Courier New</vt:lpstr>
      <vt:lpstr>Wingdings</vt:lpstr>
      <vt:lpstr>Thème Office</vt:lpstr>
      <vt:lpstr>Présentation PowerPoint</vt:lpstr>
      <vt:lpstr>Comment acheter ensemble ? Le recours aux centrales d’achat</vt:lpstr>
      <vt:lpstr>RECOURS A LA CENTRALE SANS MP</vt:lpstr>
      <vt:lpstr>Centrale d’achat </vt:lpstr>
      <vt:lpstr>Centrale d’achat : activités d’achat centralisées </vt:lpstr>
      <vt:lpstr>Centrale d’achat : Activités d’achat auxiliaires</vt:lpstr>
      <vt:lpstr>Centrale d’achat </vt:lpstr>
      <vt:lpstr>Centrale d’achat = pouvoir adjudicateur </vt:lpstr>
      <vt:lpstr>Exemples de centrales d’achat</vt:lpstr>
      <vt:lpstr>contre-Exemple de centrale d’achat</vt:lpstr>
      <vt:lpstr>FIGURES SIMILAIRES : marché public conjoint </vt:lpstr>
      <vt:lpstr>AUTRES FIGURES SIMILAIRES ?</vt:lpstr>
      <vt:lpstr>1 POUR TOUS</vt:lpstr>
      <vt:lpstr>1 POUR TOUS</vt:lpstr>
      <vt:lpstr>1 POUR TOUS</vt:lpstr>
      <vt:lpstr>TYPES DE MARCHES PASSES PAR CENTRALE D’ACHATS</vt:lpstr>
      <vt:lpstr>TYPES DE MARCHES PASSES PAR CENTRALE D’ACHATS</vt:lpstr>
      <vt:lpstr>ACCORD-CADRE</vt:lpstr>
      <vt:lpstr>ACCORD-CADRE</vt:lpstr>
      <vt:lpstr>ESTIMATION PREALABLE</vt:lpstr>
      <vt:lpstr>ESTIMATION PREALABLE</vt:lpstr>
      <vt:lpstr>EXECUTION DE l’ACCORD-CADRE</vt:lpstr>
      <vt:lpstr>PASSATION DES MP SUBSEQUENTS</vt:lpstr>
      <vt:lpstr>PASSATION DES MP SUBSEQUENTS</vt:lpstr>
      <vt:lpstr>EXECUTION DES MP SUBSEQUENTS</vt:lpstr>
      <vt:lpstr>Obligation de reporting (ART. 165 LMP)</vt:lpstr>
      <vt:lpstr>Merci POUR VOTRE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Gauthier ERVYN</dc:creator>
  <cp:lastModifiedBy>Gauthier ERVYN</cp:lastModifiedBy>
  <cp:revision>48</cp:revision>
  <cp:lastPrinted>2023-03-21T10:26:38Z</cp:lastPrinted>
  <dcterms:created xsi:type="dcterms:W3CDTF">2020-11-16T20:21:47Z</dcterms:created>
  <dcterms:modified xsi:type="dcterms:W3CDTF">2024-11-19T12:38:34Z</dcterms:modified>
</cp:coreProperties>
</file>