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4"/>
  </p:sldMasterIdLst>
  <p:notesMasterIdLst>
    <p:notesMasterId r:id="rId36"/>
  </p:notesMasterIdLst>
  <p:sldIdLst>
    <p:sldId id="274" r:id="rId5"/>
    <p:sldId id="300" r:id="rId6"/>
    <p:sldId id="301" r:id="rId7"/>
    <p:sldId id="276" r:id="rId8"/>
    <p:sldId id="277" r:id="rId9"/>
    <p:sldId id="302" r:id="rId10"/>
    <p:sldId id="280" r:id="rId11"/>
    <p:sldId id="298" r:id="rId12"/>
    <p:sldId id="278" r:id="rId13"/>
    <p:sldId id="281" r:id="rId14"/>
    <p:sldId id="282" r:id="rId15"/>
    <p:sldId id="283" r:id="rId16"/>
    <p:sldId id="285" r:id="rId17"/>
    <p:sldId id="303" r:id="rId18"/>
    <p:sldId id="287" r:id="rId19"/>
    <p:sldId id="286" r:id="rId20"/>
    <p:sldId id="288" r:id="rId21"/>
    <p:sldId id="289" r:id="rId22"/>
    <p:sldId id="290" r:id="rId23"/>
    <p:sldId id="304" r:id="rId24"/>
    <p:sldId id="291" r:id="rId25"/>
    <p:sldId id="292" r:id="rId26"/>
    <p:sldId id="293" r:id="rId27"/>
    <p:sldId id="305" r:id="rId28"/>
    <p:sldId id="294" r:id="rId29"/>
    <p:sldId id="295" r:id="rId30"/>
    <p:sldId id="296" r:id="rId31"/>
    <p:sldId id="297" r:id="rId32"/>
    <p:sldId id="299" r:id="rId33"/>
    <p:sldId id="307" r:id="rId34"/>
    <p:sldId id="267" r:id="rId35"/>
  </p:sldIdLst>
  <p:sldSz cx="18288000" cy="10287000"/>
  <p:notesSz cx="6808788" cy="9940925"/>
  <p:embeddedFontLs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Bold" panose="00000800000000000000" charset="0"/>
      <p:regular r:id="rId41"/>
      <p:bold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258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82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uthier ERVYN" userId="97bd631b-180d-4837-a33d-564bee1167a1" providerId="ADAL" clId="{6C608376-8036-429E-B5D2-1CF8603351DA}"/>
    <pc:docChg chg="undo redo custSel modSld">
      <pc:chgData name="Gauthier ERVYN" userId="97bd631b-180d-4837-a33d-564bee1167a1" providerId="ADAL" clId="{6C608376-8036-429E-B5D2-1CF8603351DA}" dt="2025-09-30T08:56:17.300" v="967" actId="13926"/>
      <pc:docMkLst>
        <pc:docMk/>
      </pc:docMkLst>
      <pc:sldChg chg="modSp mod">
        <pc:chgData name="Gauthier ERVYN" userId="97bd631b-180d-4837-a33d-564bee1167a1" providerId="ADAL" clId="{6C608376-8036-429E-B5D2-1CF8603351DA}" dt="2025-09-30T07:48:55.069" v="7" actId="13926"/>
        <pc:sldMkLst>
          <pc:docMk/>
          <pc:sldMk cId="2862752710" sldId="276"/>
        </pc:sldMkLst>
        <pc:spChg chg="mod">
          <ac:chgData name="Gauthier ERVYN" userId="97bd631b-180d-4837-a33d-564bee1167a1" providerId="ADAL" clId="{6C608376-8036-429E-B5D2-1CF8603351DA}" dt="2025-09-30T07:48:55.069" v="7" actId="13926"/>
          <ac:spMkLst>
            <pc:docMk/>
            <pc:sldMk cId="2862752710" sldId="276"/>
            <ac:spMk id="3" creationId="{FE695F6A-A419-18D1-4B4D-ACD9FFE0F5EB}"/>
          </ac:spMkLst>
        </pc:spChg>
      </pc:sldChg>
      <pc:sldChg chg="modSp mod">
        <pc:chgData name="Gauthier ERVYN" userId="97bd631b-180d-4837-a33d-564bee1167a1" providerId="ADAL" clId="{6C608376-8036-429E-B5D2-1CF8603351DA}" dt="2025-09-30T07:53:10.900" v="322" actId="27636"/>
        <pc:sldMkLst>
          <pc:docMk/>
          <pc:sldMk cId="3644762101" sldId="277"/>
        </pc:sldMkLst>
        <pc:spChg chg="mod">
          <ac:chgData name="Gauthier ERVYN" userId="97bd631b-180d-4837-a33d-564bee1167a1" providerId="ADAL" clId="{6C608376-8036-429E-B5D2-1CF8603351DA}" dt="2025-09-30T07:53:10.900" v="322" actId="27636"/>
          <ac:spMkLst>
            <pc:docMk/>
            <pc:sldMk cId="3644762101" sldId="277"/>
            <ac:spMk id="3" creationId="{DB735186-3948-A0E7-FB53-DB3AA35057ED}"/>
          </ac:spMkLst>
        </pc:spChg>
      </pc:sldChg>
      <pc:sldChg chg="modSp mod">
        <pc:chgData name="Gauthier ERVYN" userId="97bd631b-180d-4837-a33d-564bee1167a1" providerId="ADAL" clId="{6C608376-8036-429E-B5D2-1CF8603351DA}" dt="2025-09-30T08:00:31.847" v="419" actId="13926"/>
        <pc:sldMkLst>
          <pc:docMk/>
          <pc:sldMk cId="1714267268" sldId="281"/>
        </pc:sldMkLst>
        <pc:spChg chg="mod">
          <ac:chgData name="Gauthier ERVYN" userId="97bd631b-180d-4837-a33d-564bee1167a1" providerId="ADAL" clId="{6C608376-8036-429E-B5D2-1CF8603351DA}" dt="2025-09-30T08:00:31.847" v="419" actId="13926"/>
          <ac:spMkLst>
            <pc:docMk/>
            <pc:sldMk cId="1714267268" sldId="281"/>
            <ac:spMk id="3" creationId="{228ABDAC-61EB-93BE-3810-9EDC1D483BEA}"/>
          </ac:spMkLst>
        </pc:spChg>
      </pc:sldChg>
      <pc:sldChg chg="modSp mod">
        <pc:chgData name="Gauthier ERVYN" userId="97bd631b-180d-4837-a33d-564bee1167a1" providerId="ADAL" clId="{6C608376-8036-429E-B5D2-1CF8603351DA}" dt="2025-09-30T08:46:42.809" v="862" actId="13926"/>
        <pc:sldMkLst>
          <pc:docMk/>
          <pc:sldMk cId="3867147432" sldId="283"/>
        </pc:sldMkLst>
        <pc:spChg chg="mod">
          <ac:chgData name="Gauthier ERVYN" userId="97bd631b-180d-4837-a33d-564bee1167a1" providerId="ADAL" clId="{6C608376-8036-429E-B5D2-1CF8603351DA}" dt="2025-09-30T08:46:42.809" v="862" actId="13926"/>
          <ac:spMkLst>
            <pc:docMk/>
            <pc:sldMk cId="3867147432" sldId="283"/>
            <ac:spMk id="3" creationId="{93C21B83-A364-E4DC-6CE6-8C608AB43279}"/>
          </ac:spMkLst>
        </pc:spChg>
      </pc:sldChg>
      <pc:sldChg chg="modSp mod">
        <pc:chgData name="Gauthier ERVYN" userId="97bd631b-180d-4837-a33d-564bee1167a1" providerId="ADAL" clId="{6C608376-8036-429E-B5D2-1CF8603351DA}" dt="2025-09-30T08:56:17.300" v="967" actId="13926"/>
        <pc:sldMkLst>
          <pc:docMk/>
          <pc:sldMk cId="3887861121" sldId="289"/>
        </pc:sldMkLst>
        <pc:spChg chg="mod">
          <ac:chgData name="Gauthier ERVYN" userId="97bd631b-180d-4837-a33d-564bee1167a1" providerId="ADAL" clId="{6C608376-8036-429E-B5D2-1CF8603351DA}" dt="2025-09-30T08:56:17.300" v="967" actId="13926"/>
          <ac:spMkLst>
            <pc:docMk/>
            <pc:sldMk cId="3887861121" sldId="289"/>
            <ac:spMk id="3" creationId="{AF659FD0-363E-1659-B528-E3DA2E65A7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4AA8A-56AB-48E6-BB78-DB649072BBE1}" type="datetimeFigureOut">
              <a:rPr lang="nl-BE" smtClean="0"/>
              <a:t>30/09/2025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-20638" y="714375"/>
            <a:ext cx="6900863" cy="3883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77395" y="4784070"/>
            <a:ext cx="6304433" cy="449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C4849-2C41-4F50-8F5B-BC597F819C75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344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E11F6-517D-4D94-8054-422F87331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2600" y="3238500"/>
            <a:ext cx="12287250" cy="2668108"/>
          </a:xfrm>
        </p:spPr>
        <p:txBody>
          <a:bodyPr anchor="b">
            <a:noAutofit/>
          </a:bodyPr>
          <a:lstStyle>
            <a:lvl1pPr algn="l">
              <a:defRPr sz="9000">
                <a:solidFill>
                  <a:srgbClr val="0C5742"/>
                </a:solidFill>
                <a:latin typeface="Montserrat" panose="00000500000000000000" pitchFamily="2" charset="0"/>
                <a:ea typeface="DengXian Light" panose="02010600030101010101" pitchFamily="2" charset="-122"/>
              </a:defRPr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E5F0-EBF1-4F57-AB51-6C0941904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2600" y="6134100"/>
            <a:ext cx="12287250" cy="2026443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l-NL" dirty="0"/>
              <a:t>Klikken om de ondertitelstijl van het model te bewerken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5C78A-E314-4BD3-A460-A0A04EAC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06325" y="9515477"/>
            <a:ext cx="411480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CDCC-01E4-423E-9200-73877CA3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2600" y="9515477"/>
            <a:ext cx="6172200" cy="547688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F8013-0929-4E10-96DA-13C558DE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97350" y="9515477"/>
            <a:ext cx="9525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E4061F-799A-5585-3D13-84185151A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r="33333"/>
          <a:stretch>
            <a:fillRect/>
          </a:stretch>
        </p:blipFill>
        <p:spPr>
          <a:xfrm>
            <a:off x="0" y="0"/>
            <a:ext cx="5372100" cy="10315575"/>
          </a:xfrm>
          <a:prstGeom prst="rect">
            <a:avLst/>
          </a:prstGeom>
        </p:spPr>
      </p:pic>
      <p:pic>
        <p:nvPicPr>
          <p:cNvPr id="23" name="Afbeelding 22" descr="Afbeelding met tekst, logo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D1C28728-7D2C-461A-989A-6773331D0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9" b="24801"/>
          <a:stretch>
            <a:fillRect/>
          </a:stretch>
        </p:blipFill>
        <p:spPr>
          <a:xfrm>
            <a:off x="11868115" y="834983"/>
            <a:ext cx="4762535" cy="1550220"/>
          </a:xfrm>
          <a:prstGeom prst="rect">
            <a:avLst/>
          </a:prstGeom>
        </p:spPr>
      </p:pic>
      <p:pic>
        <p:nvPicPr>
          <p:cNvPr id="24" name="Afbeelding 23" descr="Afbeelding met tekst, logo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4865B3CC-9B66-BDD7-1E39-363D1AEBFC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1" t="9700" r="39199" b="56751"/>
          <a:stretch>
            <a:fillRect/>
          </a:stretch>
        </p:blipFill>
        <p:spPr>
          <a:xfrm>
            <a:off x="16668749" y="834983"/>
            <a:ext cx="1066801" cy="15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EBF2-36C1-496B-88FA-6C40DA28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2D76-BA64-470E-85B2-1FFE982D9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793EF-6D86-4DA4-B61B-7501A4D92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1160E-D169-4056-9BE1-3E1651E03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FE2876-B1DB-4018-9B01-656E317B4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7225E-A01B-4A66-A2B4-9E0356F9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D70E8-3652-4449-9FBD-6FE3EE0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05F9C-A50B-46B3-88A3-2933EBC8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6" name="Afbeelding 15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00A16EDA-E72C-5450-E445-85B62FDBC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847850" cy="19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5F79-7141-4CEE-AB72-C8044412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E6EA7-BCC0-4F4C-A1F6-1F9883F93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725A5-F0D8-4D16-B23D-03EED2E8D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43826-8F4E-4D0D-82F4-BDA637AEB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2B2BE-DBAD-4860-B5DB-38DB42C4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DBFFC-C0D6-43A7-A359-796EACDB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4" name="Afbeelding 13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6806D2F7-EF33-4CFF-F6D3-120A36618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708914" cy="17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5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B5830-72F7-4873-BA41-1D6FA0AF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2FA2A-48A6-4D0E-96EF-F110B41F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241BB-7C93-46A7-ADB6-50D7AE99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9153D65-4B35-A538-E1E9-D1D37CF5F87E}"/>
              </a:ext>
            </a:extLst>
          </p:cNvPr>
          <p:cNvSpPr txBox="1"/>
          <p:nvPr userDrawn="1"/>
        </p:nvSpPr>
        <p:spPr>
          <a:xfrm>
            <a:off x="1143000" y="571500"/>
            <a:ext cx="4762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4000" b="1" i="0" dirty="0">
                <a:solidFill>
                  <a:srgbClr val="26554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Page</a:t>
            </a:r>
            <a:endParaRPr lang="en-US" sz="4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rtl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these elements in your presentation. Happy designing!</a:t>
            </a:r>
            <a:endParaRPr lang="en-US" sz="4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Afbeelding 15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BDD044E7-AE7D-66B0-079E-9782BE9E8A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708914" cy="178205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B0DA4D5-72A7-EFA1-FD22-31E1C11D4F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05413" y="1104900"/>
            <a:ext cx="8477487" cy="76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1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F3B9-C41A-4610-AEC9-314298B06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7E876-6CB4-4798-B6F1-C20CDD821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nl-NL" dirty="0"/>
              <a:t>Klik op het pictogram als u een afbeelding wilt toevoegen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F4469-50BB-4A46-9FEA-F3CB0E6AE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B36F3-1F50-48BD-A1F0-F8E19672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96AF0-C553-45BD-8400-6636412D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0604B-9E1E-4A6B-8004-7D642B0E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4" name="Afbeelding 13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CA6B61DF-9BC8-894B-0CDB-E7E93653F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708914" cy="17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79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2DB6-9F53-4D76-9738-6B8A8BB1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9CF8D-4EFB-426B-8D98-33350348B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C6DD8-E040-4058-A97A-E96A38C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303E7-76EC-4B82-85E3-9E441C8E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53426-D44C-4077-B5C6-92BA0C03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Afbeelding 6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14EA39E2-D9B3-EC97-F3C8-6FC6CF246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708914" cy="17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2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B1D81-1737-4F7D-99B7-4E8568A6E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081B3-8CBE-404F-88BA-0EE483644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7C4B7-E0A5-4772-8158-D922CC47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748DF-E61D-47E0-AD27-3CD8861D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5EB5-CF59-4B17-B475-9B1990B8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Afbeelding 6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574E52E7-3FA5-72D3-010B-5C0A343DF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708914" cy="17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33AF-C861-4619-87F3-F45114E00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6350" y="1445419"/>
            <a:ext cx="15773399" cy="1600200"/>
          </a:xfrm>
        </p:spPr>
        <p:txBody>
          <a:bodyPr anchor="t"/>
          <a:lstStyle>
            <a:lvl1pPr>
              <a:defRPr sz="9000"/>
            </a:lvl1pPr>
          </a:lstStyle>
          <a:p>
            <a:r>
              <a:rPr lang="nl-NL" dirty="0"/>
              <a:t>Sectiekop 1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178E9-BA5D-473A-A290-9DC68D342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48600" y="3619500"/>
            <a:ext cx="9172575" cy="495300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 van sectiekop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909AB-250F-4894-A9A8-DE83AF26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EEA3B-784C-4EB5-A463-74B58E7D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6FE79-E675-464D-9867-672B4239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6" name="Afbeelding 15" descr="Afbeelding met scène, plank, Winkelcentrum, overdekt&#10;&#10;Door AI gegenereerde inhoud is mogelijk onjuist.">
            <a:extLst>
              <a:ext uri="{FF2B5EF4-FFF2-40B4-BE49-F238E27FC236}">
                <a16:creationId xmlns:a16="http://schemas.microsoft.com/office/drawing/2014/main" id="{30C62FF2-1114-0509-171C-98C8AA1F03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3619500"/>
            <a:ext cx="7425875" cy="4953000"/>
          </a:xfrm>
          <a:prstGeom prst="rect">
            <a:avLst/>
          </a:prstGeom>
        </p:spPr>
      </p:pic>
      <p:pic>
        <p:nvPicPr>
          <p:cNvPr id="17" name="Afbeelding 16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1CEB49F7-9789-7475-46EA-55A6076A8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847850" cy="19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4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7E4A3-414A-461A-8438-8812538E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4AF30-DD67-46D8-A6E5-82CCDDD1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61434-A054-4CDD-B4DC-EC8DBA4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06450" y="9534526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9" name="Afbeelding 18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986C6D2C-51F8-7EB8-8E0F-F96167061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419100"/>
            <a:ext cx="1847850" cy="1926937"/>
          </a:xfrm>
          <a:prstGeom prst="rect">
            <a:avLst/>
          </a:prstGeom>
        </p:spPr>
      </p:pic>
      <p:sp>
        <p:nvSpPr>
          <p:cNvPr id="29" name="Titel 28">
            <a:extLst>
              <a:ext uri="{FF2B5EF4-FFF2-40B4-BE49-F238E27FC236}">
                <a16:creationId xmlns:a16="http://schemas.microsoft.com/office/drawing/2014/main" id="{AD0CD068-B4E5-A565-C721-CAFE79B05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90700"/>
            <a:ext cx="7010400" cy="3429000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nl-NL" dirty="0"/>
              <a:t>Klik om Agenda te bewerken</a:t>
            </a:r>
            <a:endParaRPr lang="nl-BE" dirty="0"/>
          </a:p>
        </p:txBody>
      </p:sp>
      <p:sp>
        <p:nvSpPr>
          <p:cNvPr id="37" name="Tijdelijke aanduiding voor tekst 34">
            <a:extLst>
              <a:ext uri="{FF2B5EF4-FFF2-40B4-BE49-F238E27FC236}">
                <a16:creationId xmlns:a16="http://schemas.microsoft.com/office/drawing/2014/main" id="{231F20A8-FDFE-1869-FD22-37167F6AF1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2450" y="1926937"/>
            <a:ext cx="1352550" cy="838200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rgbClr val="0C57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BE" dirty="0"/>
              <a:t>01</a:t>
            </a:r>
          </a:p>
        </p:txBody>
      </p:sp>
      <p:sp>
        <p:nvSpPr>
          <p:cNvPr id="39" name="Tijdelijke aanduiding voor tekst 34">
            <a:extLst>
              <a:ext uri="{FF2B5EF4-FFF2-40B4-BE49-F238E27FC236}">
                <a16:creationId xmlns:a16="http://schemas.microsoft.com/office/drawing/2014/main" id="{D25DEF14-CC67-DF13-1DFD-1BDB1E9699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72450" y="3411973"/>
            <a:ext cx="1352550" cy="838200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rgbClr val="0C57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BE" dirty="0"/>
              <a:t>02</a:t>
            </a:r>
          </a:p>
        </p:txBody>
      </p:sp>
      <p:sp>
        <p:nvSpPr>
          <p:cNvPr id="41" name="Tijdelijke aanduiding voor tekst 34">
            <a:extLst>
              <a:ext uri="{FF2B5EF4-FFF2-40B4-BE49-F238E27FC236}">
                <a16:creationId xmlns:a16="http://schemas.microsoft.com/office/drawing/2014/main" id="{625E0C0E-851F-BC3B-91E7-02DE8B96D3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2450" y="4872618"/>
            <a:ext cx="1352550" cy="838200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rgbClr val="0C57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BE" dirty="0"/>
              <a:t>03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826029D5-419F-14D2-A3CF-E9D1AF805F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06000" y="1926937"/>
            <a:ext cx="7467600" cy="838201"/>
          </a:xfrm>
        </p:spPr>
        <p:txBody>
          <a:bodyPr anchor="ctr"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nl-BE" dirty="0"/>
              <a:t>Agendapunt 1</a:t>
            </a:r>
          </a:p>
        </p:txBody>
      </p:sp>
      <p:sp>
        <p:nvSpPr>
          <p:cNvPr id="44" name="Tijdelijke aanduiding voor tekst 42">
            <a:extLst>
              <a:ext uri="{FF2B5EF4-FFF2-40B4-BE49-F238E27FC236}">
                <a16:creationId xmlns:a16="http://schemas.microsoft.com/office/drawing/2014/main" id="{EEA17081-AB73-9287-D063-C2B147B5A8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06000" y="3415724"/>
            <a:ext cx="7467600" cy="838201"/>
          </a:xfrm>
        </p:spPr>
        <p:txBody>
          <a:bodyPr anchor="ctr"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nl-BE" dirty="0"/>
              <a:t>Agendapunt 2</a:t>
            </a:r>
          </a:p>
        </p:txBody>
      </p:sp>
      <p:sp>
        <p:nvSpPr>
          <p:cNvPr id="45" name="Tijdelijke aanduiding voor tekst 42">
            <a:extLst>
              <a:ext uri="{FF2B5EF4-FFF2-40B4-BE49-F238E27FC236}">
                <a16:creationId xmlns:a16="http://schemas.microsoft.com/office/drawing/2014/main" id="{4960CD6E-D085-858A-EA60-FCA104606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0" y="4871754"/>
            <a:ext cx="7467600" cy="838201"/>
          </a:xfrm>
        </p:spPr>
        <p:txBody>
          <a:bodyPr anchor="ctr"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nl-BE" dirty="0"/>
              <a:t>Agendapunt 3</a:t>
            </a:r>
          </a:p>
        </p:txBody>
      </p:sp>
      <p:sp>
        <p:nvSpPr>
          <p:cNvPr id="46" name="Tijdelijke aanduiding voor tekst 34">
            <a:extLst>
              <a:ext uri="{FF2B5EF4-FFF2-40B4-BE49-F238E27FC236}">
                <a16:creationId xmlns:a16="http://schemas.microsoft.com/office/drawing/2014/main" id="{3B1C9C9C-FCD7-760E-DE36-2366242250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2450" y="6333263"/>
            <a:ext cx="1352550" cy="838200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rgbClr val="0C57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BE" dirty="0"/>
              <a:t>04</a:t>
            </a:r>
          </a:p>
        </p:txBody>
      </p:sp>
      <p:sp>
        <p:nvSpPr>
          <p:cNvPr id="47" name="Tijdelijke aanduiding voor tekst 42">
            <a:extLst>
              <a:ext uri="{FF2B5EF4-FFF2-40B4-BE49-F238E27FC236}">
                <a16:creationId xmlns:a16="http://schemas.microsoft.com/office/drawing/2014/main" id="{FA9CC901-8FC4-63F5-AFFB-E9A6B0C3C4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06000" y="6327785"/>
            <a:ext cx="7467600" cy="838200"/>
          </a:xfrm>
        </p:spPr>
        <p:txBody>
          <a:bodyPr anchor="ctr"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nl-BE" dirty="0"/>
              <a:t>Agendapunt 4</a:t>
            </a:r>
          </a:p>
        </p:txBody>
      </p:sp>
      <p:sp>
        <p:nvSpPr>
          <p:cNvPr id="48" name="Tijdelijke aanduiding voor tekst 34">
            <a:extLst>
              <a:ext uri="{FF2B5EF4-FFF2-40B4-BE49-F238E27FC236}">
                <a16:creationId xmlns:a16="http://schemas.microsoft.com/office/drawing/2014/main" id="{4EBB6268-F338-26E7-9BD5-F3D4F645C0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2450" y="7632116"/>
            <a:ext cx="1352550" cy="838200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solidFill>
                  <a:srgbClr val="0C57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BE" dirty="0"/>
              <a:t>05</a:t>
            </a:r>
          </a:p>
        </p:txBody>
      </p:sp>
      <p:sp>
        <p:nvSpPr>
          <p:cNvPr id="49" name="Tijdelijke aanduiding voor tekst 42">
            <a:extLst>
              <a:ext uri="{FF2B5EF4-FFF2-40B4-BE49-F238E27FC236}">
                <a16:creationId xmlns:a16="http://schemas.microsoft.com/office/drawing/2014/main" id="{02F2F5A1-0DB7-6D38-787C-37A7BC579C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06000" y="7626638"/>
            <a:ext cx="7467600" cy="838200"/>
          </a:xfrm>
        </p:spPr>
        <p:txBody>
          <a:bodyPr anchor="ctr"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nl-BE" dirty="0"/>
              <a:t>Agendapunt 5</a:t>
            </a:r>
          </a:p>
        </p:txBody>
      </p:sp>
      <p:sp>
        <p:nvSpPr>
          <p:cNvPr id="51" name="Tijdelijke aanduiding voor inhoud 50">
            <a:extLst>
              <a:ext uri="{FF2B5EF4-FFF2-40B4-BE49-F238E27FC236}">
                <a16:creationId xmlns:a16="http://schemas.microsoft.com/office/drawing/2014/main" id="{E07B38BF-B61E-9B10-8EB2-6F278561E15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9600" y="5670560"/>
            <a:ext cx="7010400" cy="1524000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nl-NL" dirty="0"/>
              <a:t>Subtitel voor agenda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411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04CA-E960-4CB3-8993-88D84FD3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1B70F-CC2B-4900-BCFE-71E72CCC0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8147-C2D5-43AB-84B7-A746660D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515DE-105A-4BBE-8978-EEAAC905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49614-1D99-4DF2-9EAF-FB4D9CB9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3" name="Afbeelding 12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D9A159B2-4C34-2EC4-E14D-76C3B8D07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847850" cy="19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8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2 key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7E4A3-414A-461A-8438-8812538E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61434-A054-4CDD-B4DC-EC8DBA4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611600" y="9534526"/>
            <a:ext cx="100965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9" name="Afbeelding 18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986C6D2C-51F8-7EB8-8E0F-F96167061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7607589"/>
            <a:ext cx="1847850" cy="1926937"/>
          </a:xfrm>
          <a:prstGeom prst="rect">
            <a:avLst/>
          </a:prstGeom>
        </p:spPr>
      </p:pic>
      <p:sp>
        <p:nvSpPr>
          <p:cNvPr id="29" name="Titel 28">
            <a:extLst>
              <a:ext uri="{FF2B5EF4-FFF2-40B4-BE49-F238E27FC236}">
                <a16:creationId xmlns:a16="http://schemas.microsoft.com/office/drawing/2014/main" id="{AD0CD068-B4E5-A565-C721-CAFE79B05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52500"/>
            <a:ext cx="5029200" cy="3663940"/>
          </a:xfrm>
        </p:spPr>
        <p:txBody>
          <a:bodyPr anchor="t">
            <a:noAutofit/>
          </a:bodyPr>
          <a:lstStyle>
            <a:lvl1pPr>
              <a:defRPr sz="7200"/>
            </a:lvl1pPr>
          </a:lstStyle>
          <a:p>
            <a:r>
              <a:rPr lang="nl-NL" dirty="0"/>
              <a:t>Klik om te bewerken</a:t>
            </a:r>
            <a:endParaRPr lang="nl-BE" dirty="0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826029D5-419F-14D2-A3CF-E9D1AF805F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597" y="4991100"/>
            <a:ext cx="4114801" cy="479570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1</a:t>
            </a:r>
          </a:p>
        </p:txBody>
      </p:sp>
      <p:sp>
        <p:nvSpPr>
          <p:cNvPr id="49" name="Tijdelijke aanduiding voor tekst 42">
            <a:extLst>
              <a:ext uri="{FF2B5EF4-FFF2-40B4-BE49-F238E27FC236}">
                <a16:creationId xmlns:a16="http://schemas.microsoft.com/office/drawing/2014/main" id="{02F2F5A1-0DB7-6D38-787C-37A7BC579C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67599" y="5829300"/>
            <a:ext cx="4114801" cy="4191000"/>
          </a:xfrm>
        </p:spPr>
        <p:txBody>
          <a:bodyPr anchor="t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</a:t>
            </a:r>
            <a:r>
              <a:rPr lang="nl-BE" b="1" i="0" dirty="0">
                <a:effectLst/>
              </a:rPr>
              <a:t>Ut </a:t>
            </a:r>
            <a:r>
              <a:rPr lang="nl-BE" b="1" i="0" dirty="0" err="1">
                <a:effectLst/>
              </a:rPr>
              <a:t>enim</a:t>
            </a:r>
            <a:r>
              <a:rPr lang="nl-BE" b="1" i="0" dirty="0">
                <a:effectLst/>
              </a:rPr>
              <a:t> ad </a:t>
            </a:r>
            <a:r>
              <a:rPr lang="nl-BE" b="1" i="0" dirty="0" err="1">
                <a:effectLst/>
              </a:rPr>
              <a:t>minim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veniam</a:t>
            </a:r>
            <a:r>
              <a:rPr lang="nl-BE" b="1" i="0" dirty="0">
                <a:effectLst/>
              </a:rPr>
              <a:t>,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quis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nostrum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5" name="Tijdelijke aanduiding voor tekst 42">
            <a:extLst>
              <a:ext uri="{FF2B5EF4-FFF2-40B4-BE49-F238E27FC236}">
                <a16:creationId xmlns:a16="http://schemas.microsoft.com/office/drawing/2014/main" id="{7740B45A-2BDC-06A1-97A6-0A0387B78C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82475" y="4991100"/>
            <a:ext cx="4114798" cy="479570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2</a:t>
            </a:r>
          </a:p>
        </p:txBody>
      </p:sp>
      <p:sp>
        <p:nvSpPr>
          <p:cNvPr id="6" name="Tijdelijke aanduiding voor tekst 42">
            <a:extLst>
              <a:ext uri="{FF2B5EF4-FFF2-40B4-BE49-F238E27FC236}">
                <a16:creationId xmlns:a16="http://schemas.microsoft.com/office/drawing/2014/main" id="{75008704-6123-5735-018E-F454503D75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182476" y="5829300"/>
            <a:ext cx="4114798" cy="4191000"/>
          </a:xfrm>
        </p:spPr>
        <p:txBody>
          <a:bodyPr anchor="t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</a:t>
            </a:r>
            <a:r>
              <a:rPr lang="nl-BE" b="1" i="0" dirty="0">
                <a:effectLst/>
              </a:rPr>
              <a:t>Ut </a:t>
            </a:r>
            <a:r>
              <a:rPr lang="nl-BE" b="1" i="0" dirty="0" err="1">
                <a:effectLst/>
              </a:rPr>
              <a:t>enim</a:t>
            </a:r>
            <a:r>
              <a:rPr lang="nl-BE" b="1" i="0" dirty="0">
                <a:effectLst/>
              </a:rPr>
              <a:t> ad </a:t>
            </a:r>
            <a:r>
              <a:rPr lang="nl-BE" b="1" i="0" dirty="0" err="1">
                <a:effectLst/>
              </a:rPr>
              <a:t>minim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veniam</a:t>
            </a:r>
            <a:r>
              <a:rPr lang="nl-BE" b="1" i="0" dirty="0">
                <a:effectLst/>
              </a:rPr>
              <a:t>,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quis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nostrum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89B7E8-28CD-AA32-B8EF-E7D160661E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4991100"/>
            <a:ext cx="5181600" cy="1676400"/>
          </a:xfrm>
        </p:spPr>
        <p:txBody>
          <a:bodyPr/>
          <a:lstStyle>
            <a:lvl1pPr marL="0" indent="0">
              <a:buNone/>
              <a:defRPr lang="nl-BE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53A12F0-B218-AD6B-5D02-4FA843115A3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67600" y="0"/>
            <a:ext cx="4114798" cy="4686300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afbeelding 9">
            <a:extLst>
              <a:ext uri="{FF2B5EF4-FFF2-40B4-BE49-F238E27FC236}">
                <a16:creationId xmlns:a16="http://schemas.microsoft.com/office/drawing/2014/main" id="{7DD7C30B-6790-3220-0FDD-6167CA6268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2182475" y="28575"/>
            <a:ext cx="4114798" cy="468630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97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3 key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04CA-E960-4CB3-8993-88D84FD3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689"/>
            <a:ext cx="15544800" cy="147161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8147-C2D5-43AB-84B7-A746660D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515DE-105A-4BBE-8978-EEAAC905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49614-1D99-4DF2-9EAF-FB4D9CB9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3" name="Afbeelding 12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D9A159B2-4C34-2EC4-E14D-76C3B8D07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847850" cy="1926937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7C42135F-3F30-95CA-1E9C-F64632FA0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6134100"/>
            <a:ext cx="5257800" cy="26670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8FD2DBB9-E3CD-E4A4-2D8A-CC3C49986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6134100"/>
            <a:ext cx="5257800" cy="26670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20" name="Tijdelijke aanduiding voor tekst 17">
            <a:extLst>
              <a:ext uri="{FF2B5EF4-FFF2-40B4-BE49-F238E27FC236}">
                <a16:creationId xmlns:a16="http://schemas.microsoft.com/office/drawing/2014/main" id="{A074489C-00B8-C0E2-56B4-90AC97297F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600" y="6103650"/>
            <a:ext cx="5257800" cy="26670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21" name="Tijdelijke aanduiding voor tekst 42">
            <a:extLst>
              <a:ext uri="{FF2B5EF4-FFF2-40B4-BE49-F238E27FC236}">
                <a16:creationId xmlns:a16="http://schemas.microsoft.com/office/drawing/2014/main" id="{A59C2781-56FD-92A1-5CAE-1779AD0E3E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3426" y="5242141"/>
            <a:ext cx="5210172" cy="479570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1</a:t>
            </a:r>
          </a:p>
        </p:txBody>
      </p:sp>
      <p:sp>
        <p:nvSpPr>
          <p:cNvPr id="22" name="Tijdelijke aanduiding voor tekst 42">
            <a:extLst>
              <a:ext uri="{FF2B5EF4-FFF2-40B4-BE49-F238E27FC236}">
                <a16:creationId xmlns:a16="http://schemas.microsoft.com/office/drawing/2014/main" id="{20C8A64B-51EF-0E7E-C38B-D756955D87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53199" y="5242141"/>
            <a:ext cx="5257799" cy="479570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2</a:t>
            </a:r>
          </a:p>
        </p:txBody>
      </p:sp>
      <p:sp>
        <p:nvSpPr>
          <p:cNvPr id="23" name="Tijdelijke aanduiding voor tekst 42">
            <a:extLst>
              <a:ext uri="{FF2B5EF4-FFF2-40B4-BE49-F238E27FC236}">
                <a16:creationId xmlns:a16="http://schemas.microsoft.com/office/drawing/2014/main" id="{8AE60DD4-93C5-DA34-C980-8C8B2B0682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20599" y="5242142"/>
            <a:ext cx="5257799" cy="479570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3</a:t>
            </a:r>
          </a:p>
        </p:txBody>
      </p:sp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22E10D75-0BFF-BDE4-1FCB-7220E2EB29B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538913" y="2444462"/>
            <a:ext cx="5210174" cy="2482850"/>
          </a:xfrm>
        </p:spPr>
        <p:txBody>
          <a:bodyPr/>
          <a:lstStyle/>
          <a:p>
            <a:endParaRPr lang="nl-BE"/>
          </a:p>
        </p:txBody>
      </p:sp>
      <p:sp>
        <p:nvSpPr>
          <p:cNvPr id="26" name="Tijdelijke aanduiding voor afbeelding 24">
            <a:extLst>
              <a:ext uri="{FF2B5EF4-FFF2-40B4-BE49-F238E27FC236}">
                <a16:creationId xmlns:a16="http://schemas.microsoft.com/office/drawing/2014/main" id="{F355FCE7-7752-5134-69DA-E10A7495F9A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426" y="2498725"/>
            <a:ext cx="5210172" cy="2482850"/>
          </a:xfrm>
        </p:spPr>
        <p:txBody>
          <a:bodyPr/>
          <a:lstStyle/>
          <a:p>
            <a:endParaRPr lang="nl-BE"/>
          </a:p>
        </p:txBody>
      </p:sp>
      <p:sp>
        <p:nvSpPr>
          <p:cNvPr id="27" name="Tijdelijke aanduiding voor afbeelding 24">
            <a:extLst>
              <a:ext uri="{FF2B5EF4-FFF2-40B4-BE49-F238E27FC236}">
                <a16:creationId xmlns:a16="http://schemas.microsoft.com/office/drawing/2014/main" id="{6608C267-23A6-8F93-83E4-5068E0BA9A6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2420599" y="2432555"/>
            <a:ext cx="5210174" cy="248285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262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 - 4 key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04CA-E960-4CB3-8993-88D84FD3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689"/>
            <a:ext cx="3962400" cy="7409004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8147-C2D5-43AB-84B7-A746660D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515DE-105A-4BBE-8978-EEAAC905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49614-1D99-4DF2-9EAF-FB4D9CB9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3" name="Afbeelding 12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D9A159B2-4C34-2EC4-E14D-76C3B8D07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708914" cy="1782055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7C42135F-3F30-95CA-1E9C-F64632FA0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3800" y="5837231"/>
            <a:ext cx="9372600" cy="9144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21" name="Tijdelijke aanduiding voor tekst 42">
            <a:extLst>
              <a:ext uri="{FF2B5EF4-FFF2-40B4-BE49-F238E27FC236}">
                <a16:creationId xmlns:a16="http://schemas.microsoft.com/office/drawing/2014/main" id="{A59C2781-56FD-92A1-5CAE-1779AD0E3E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3325" y="5154588"/>
            <a:ext cx="4818430" cy="319713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3</a:t>
            </a:r>
          </a:p>
        </p:txBody>
      </p:sp>
      <p:sp>
        <p:nvSpPr>
          <p:cNvPr id="26" name="Tijdelijke aanduiding voor afbeelding 24">
            <a:extLst>
              <a:ext uri="{FF2B5EF4-FFF2-40B4-BE49-F238E27FC236}">
                <a16:creationId xmlns:a16="http://schemas.microsoft.com/office/drawing/2014/main" id="{F355FCE7-7752-5134-69DA-E10A7495F9A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372100" y="5154588"/>
            <a:ext cx="1647251" cy="79798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nl-BE"/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1F66E41D-D7E0-210B-BE49-988BCC66CA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62850" y="1280256"/>
            <a:ext cx="9372600" cy="9144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7" name="Tijdelijke aanduiding voor tekst 42">
            <a:extLst>
              <a:ext uri="{FF2B5EF4-FFF2-40B4-BE49-F238E27FC236}">
                <a16:creationId xmlns:a16="http://schemas.microsoft.com/office/drawing/2014/main" id="{E631D404-1353-65FB-A3A6-81A1242307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53325" y="677070"/>
            <a:ext cx="4818430" cy="319713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1</a:t>
            </a:r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4A1E7B9B-819D-DE70-1003-2A181D42932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372100" y="714878"/>
            <a:ext cx="1647251" cy="79798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nl-BE"/>
          </a:p>
        </p:txBody>
      </p:sp>
      <p:sp>
        <p:nvSpPr>
          <p:cNvPr id="9" name="Tijdelijke aanduiding voor tekst 17">
            <a:extLst>
              <a:ext uri="{FF2B5EF4-FFF2-40B4-BE49-F238E27FC236}">
                <a16:creationId xmlns:a16="http://schemas.microsoft.com/office/drawing/2014/main" id="{4E284CC9-E794-F269-FCEC-CF469D30A38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53325" y="3420058"/>
            <a:ext cx="9372600" cy="9144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  <p:sp>
        <p:nvSpPr>
          <p:cNvPr id="10" name="Tijdelijke aanduiding voor tekst 42">
            <a:extLst>
              <a:ext uri="{FF2B5EF4-FFF2-40B4-BE49-F238E27FC236}">
                <a16:creationId xmlns:a16="http://schemas.microsoft.com/office/drawing/2014/main" id="{AD1874BC-23A1-79FD-4BE2-6A68382069C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53325" y="2816872"/>
            <a:ext cx="4818430" cy="319713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2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C11FD94F-0D41-7F50-73B7-7831D27CD7D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372100" y="2816872"/>
            <a:ext cx="1647251" cy="79798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nl-BE"/>
          </a:p>
        </p:txBody>
      </p:sp>
      <p:sp>
        <p:nvSpPr>
          <p:cNvPr id="12" name="Tijdelijke aanduiding voor tekst 42">
            <a:extLst>
              <a:ext uri="{FF2B5EF4-FFF2-40B4-BE49-F238E27FC236}">
                <a16:creationId xmlns:a16="http://schemas.microsoft.com/office/drawing/2014/main" id="{84620943-2D77-FD84-AFF3-927B5FBBDB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96175" y="7448857"/>
            <a:ext cx="4818430" cy="319713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rgbClr val="0C574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nl-BE" dirty="0"/>
              <a:t>Alinea 4</a:t>
            </a:r>
          </a:p>
        </p:txBody>
      </p:sp>
      <p:sp>
        <p:nvSpPr>
          <p:cNvPr id="14" name="Tijdelijke aanduiding voor afbeelding 24">
            <a:extLst>
              <a:ext uri="{FF2B5EF4-FFF2-40B4-BE49-F238E27FC236}">
                <a16:creationId xmlns:a16="http://schemas.microsoft.com/office/drawing/2014/main" id="{501882BB-C00F-297D-DC1D-A6C28EDADDF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314950" y="7448857"/>
            <a:ext cx="1647251" cy="79798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nl-BE"/>
          </a:p>
        </p:txBody>
      </p:sp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D29F075B-D495-5D10-C409-6CC9034AE3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96175" y="8194348"/>
            <a:ext cx="9372600" cy="9144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BE" b="0" i="0" dirty="0" err="1">
                <a:effectLst/>
              </a:rPr>
              <a:t>consectetur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adipisci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elit</a:t>
            </a:r>
            <a:r>
              <a:rPr lang="nl-BE" b="0" i="0" dirty="0">
                <a:effectLst/>
              </a:rPr>
              <a:t>, </a:t>
            </a:r>
            <a:r>
              <a:rPr lang="nl-BE" b="0" i="0" dirty="0" err="1">
                <a:effectLst/>
              </a:rPr>
              <a:t>sed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eiusmod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tempor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incidunt</a:t>
            </a:r>
            <a:r>
              <a:rPr lang="nl-BE" b="0" i="0" dirty="0">
                <a:effectLst/>
              </a:rPr>
              <a:t> ut </a:t>
            </a:r>
            <a:r>
              <a:rPr lang="nl-BE" b="0" i="0" dirty="0" err="1">
                <a:effectLst/>
              </a:rPr>
              <a:t>labore</a:t>
            </a:r>
            <a:r>
              <a:rPr lang="nl-BE" b="0" i="0" dirty="0">
                <a:effectLst/>
              </a:rPr>
              <a:t> et </a:t>
            </a:r>
            <a:r>
              <a:rPr lang="nl-BE" b="0" i="0" dirty="0" err="1">
                <a:effectLst/>
              </a:rPr>
              <a:t>dolore</a:t>
            </a:r>
            <a:r>
              <a:rPr lang="nl-BE" b="0" i="0" dirty="0">
                <a:effectLst/>
              </a:rPr>
              <a:t> magna </a:t>
            </a:r>
            <a:r>
              <a:rPr lang="nl-BE" b="0" i="0" dirty="0" err="1">
                <a:effectLst/>
              </a:rPr>
              <a:t>aliqua</a:t>
            </a:r>
            <a:r>
              <a:rPr lang="nl-BE" b="0" i="0" dirty="0">
                <a:effectLst/>
              </a:rPr>
              <a:t>. Ut </a:t>
            </a:r>
            <a:r>
              <a:rPr lang="nl-BE" b="0" i="0" dirty="0" err="1">
                <a:effectLst/>
              </a:rPr>
              <a:t>enim</a:t>
            </a:r>
            <a:r>
              <a:rPr lang="nl-BE" b="0" i="0" dirty="0">
                <a:effectLst/>
              </a:rPr>
              <a:t> ad </a:t>
            </a:r>
            <a:r>
              <a:rPr lang="nl-BE" b="0" i="0" dirty="0" err="1">
                <a:effectLst/>
              </a:rPr>
              <a:t>minim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veniam</a:t>
            </a:r>
            <a:r>
              <a:rPr lang="nl-BE" b="0" i="0" dirty="0">
                <a:effectLst/>
              </a:rPr>
              <a:t>, </a:t>
            </a:r>
            <a:r>
              <a:rPr lang="nl-BE" b="1" i="0" dirty="0" err="1">
                <a:effectLst/>
              </a:rPr>
              <a:t>quis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nostrum</a:t>
            </a:r>
            <a:r>
              <a:rPr lang="nl-BE" b="1" i="0" dirty="0">
                <a:effectLst/>
              </a:rPr>
              <a:t> </a:t>
            </a:r>
            <a:r>
              <a:rPr lang="nl-BE" b="1" i="0" dirty="0" err="1">
                <a:effectLst/>
              </a:rPr>
              <a:t>exercitationem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ullam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corporis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suscipit</a:t>
            </a:r>
            <a:r>
              <a:rPr lang="nl-BE" b="0" i="0" dirty="0">
                <a:effectLst/>
              </a:rPr>
              <a:t> </a:t>
            </a:r>
            <a:r>
              <a:rPr lang="nl-BE" b="0" i="0" dirty="0" err="1">
                <a:effectLst/>
              </a:rPr>
              <a:t>laboriosam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685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7E4A3-414A-461A-8438-8812538E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77873" y="9534526"/>
            <a:ext cx="2819400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61434-A054-4CDD-B4DC-EC8DBA4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611600" y="9534526"/>
            <a:ext cx="100965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AD0CD068-B4E5-A565-C721-CAFE79B05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952500"/>
            <a:ext cx="5181599" cy="3663940"/>
          </a:xfrm>
        </p:spPr>
        <p:txBody>
          <a:bodyPr anchor="t">
            <a:noAutofit/>
          </a:bodyPr>
          <a:lstStyle>
            <a:lvl1pPr>
              <a:defRPr sz="7200"/>
            </a:lvl1pPr>
          </a:lstStyle>
          <a:p>
            <a:r>
              <a:rPr lang="nl-NL" dirty="0"/>
              <a:t>Klik om titel van grafiek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89B7E8-28CD-AA32-B8EF-E7D160661E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4991100"/>
            <a:ext cx="5181600" cy="1676400"/>
          </a:xfrm>
        </p:spPr>
        <p:txBody>
          <a:bodyPr>
            <a:normAutofit/>
          </a:bodyPr>
          <a:lstStyle>
            <a:lvl1pPr marL="0" indent="0">
              <a:buNone/>
              <a:defRPr lang="nl-BE" sz="2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b="0" i="0" dirty="0">
                <a:effectLst/>
              </a:rPr>
              <a:t>Subheading that highlights the focus of the charts and sets context for the data presented. </a:t>
            </a:r>
            <a:endParaRPr lang="nl-BE" dirty="0"/>
          </a:p>
        </p:txBody>
      </p:sp>
      <p:sp>
        <p:nvSpPr>
          <p:cNvPr id="7" name="Tijdelijke aanduiding voor grafiek 6">
            <a:extLst>
              <a:ext uri="{FF2B5EF4-FFF2-40B4-BE49-F238E27FC236}">
                <a16:creationId xmlns:a16="http://schemas.microsoft.com/office/drawing/2014/main" id="{823C1C9C-528D-EA8F-000A-B868A8307D15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019800" y="952500"/>
            <a:ext cx="11658600" cy="83058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EB0E793-6EDF-4C5B-E2A9-C312EA2019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" y="7124700"/>
            <a:ext cx="5181600" cy="25146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NL" dirty="0" err="1"/>
              <a:t>Paragraph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explains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data sources, </a:t>
            </a:r>
            <a:r>
              <a:rPr lang="nl-NL" dirty="0" err="1"/>
              <a:t>outlines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chart</a:t>
            </a:r>
            <a:r>
              <a:rPr lang="nl-NL" dirty="0"/>
              <a:t> </a:t>
            </a:r>
            <a:r>
              <a:rPr lang="nl-NL" dirty="0" err="1"/>
              <a:t>illustrates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provides</a:t>
            </a:r>
            <a:r>
              <a:rPr lang="nl-NL" dirty="0"/>
              <a:t> </a:t>
            </a:r>
            <a:r>
              <a:rPr lang="nl-NL" dirty="0" err="1"/>
              <a:t>guidance</a:t>
            </a:r>
            <a:r>
              <a:rPr lang="nl-NL" dirty="0"/>
              <a:t> on </a:t>
            </a:r>
            <a:r>
              <a:rPr lang="nl-NL" dirty="0" err="1"/>
              <a:t>interpreting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visualizations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inform</a:t>
            </a:r>
            <a:r>
              <a:rPr lang="nl-NL" dirty="0"/>
              <a:t> </a:t>
            </a:r>
            <a:r>
              <a:rPr lang="nl-NL" dirty="0" err="1"/>
              <a:t>decision</a:t>
            </a:r>
            <a:r>
              <a:rPr lang="nl-NL" dirty="0"/>
              <a:t>-making.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174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9EE5-3B2B-4100-8CAF-6962454F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DB3AA-30CA-4E0A-841C-CE501B4F7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3062B-9702-4252-B898-0F1942195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6E34A-22C1-4217-B14D-76DEB60A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08E7F-DD85-4B66-9B41-AF73BDB9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26341-349A-4B10-8E74-23E911ED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4" name="Afbeelding 13" descr="Afbeelding met schets, clipart, tekening, ontwerp&#10;&#10;Door AI gegenereerde inhoud is mogelijk onjuist.">
            <a:extLst>
              <a:ext uri="{FF2B5EF4-FFF2-40B4-BE49-F238E27FC236}">
                <a16:creationId xmlns:a16="http://schemas.microsoft.com/office/drawing/2014/main" id="{F9A04476-BBDA-F86C-1F69-29CDFEDF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419100"/>
            <a:ext cx="1847850" cy="19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8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10928-EF70-49BD-A181-E361AD69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688"/>
            <a:ext cx="17068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EF389-14FC-4620-A84F-B35CD473D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738438"/>
            <a:ext cx="170688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33EC7-6FB5-4E11-8CFD-2D2CDBDA4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9534526"/>
            <a:ext cx="47625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F7BEA-D827-4900-8D44-A9C3A7DDA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9534526"/>
            <a:ext cx="76200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C191A-E4A6-4C60-96B6-2532B5619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5636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0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8" r:id="rId3"/>
    <p:sldLayoutId id="2147483663" r:id="rId4"/>
    <p:sldLayoutId id="2147483675" r:id="rId5"/>
    <p:sldLayoutId id="2147483674" r:id="rId6"/>
    <p:sldLayoutId id="2147483677" r:id="rId7"/>
    <p:sldLayoutId id="2147483676" r:id="rId8"/>
    <p:sldLayoutId id="2147483665" r:id="rId9"/>
    <p:sldLayoutId id="2147483666" r:id="rId10"/>
    <p:sldLayoutId id="2147483669" r:id="rId11"/>
    <p:sldLayoutId id="2147483678" r:id="rId12"/>
    <p:sldLayoutId id="2147483670" r:id="rId13"/>
    <p:sldLayoutId id="2147483671" r:id="rId14"/>
    <p:sldLayoutId id="2147483672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0C5742"/>
          </a:solidFill>
          <a:latin typeface="Montserrat" panose="00000500000000000000" pitchFamily="2" charset="0"/>
          <a:ea typeface="DengXian Light" panose="02010600030101010101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ge@resolved.law" TargetMode="External"/><Relationship Id="rId3" Type="http://schemas.openxmlformats.org/officeDocument/2006/relationships/hyperlink" Target="tel:+3226270090" TargetMode="External"/><Relationship Id="rId7" Type="http://schemas.openxmlformats.org/officeDocument/2006/relationships/image" Target="../media/image14.png"/><Relationship Id="rId2" Type="http://schemas.openxmlformats.org/officeDocument/2006/relationships/hyperlink" Target="mailto:rika@advocaatheijse.b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mailto:france.vlassembrouck@strelia.com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9F7E5-5862-A857-2A70-ADF55F39E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noProof="0" dirty="0"/>
              <a:t>Webinaire - Jurisprudence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C4D757-B2B3-1D48-5DD1-0A420D400C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noProof="0" dirty="0"/>
              <a:t>France Vlassembrouck</a:t>
            </a:r>
          </a:p>
          <a:p>
            <a:r>
              <a:rPr lang="fr-BE" noProof="0" dirty="0"/>
              <a:t>Rika Heijse</a:t>
            </a:r>
          </a:p>
          <a:p>
            <a:r>
              <a:rPr lang="fr-BE" noProof="0" dirty="0"/>
              <a:t>Gauthier Ervyn</a:t>
            </a:r>
          </a:p>
        </p:txBody>
      </p:sp>
    </p:spTree>
    <p:extLst>
      <p:ext uri="{BB962C8B-B14F-4D97-AF65-F5344CB8AC3E}">
        <p14:creationId xmlns:p14="http://schemas.microsoft.com/office/powerpoint/2010/main" val="3598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9E9BD-15D9-4CB7-BE20-F8E909BF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8ABDAC-61EB-93BE-3810-9EDC1D483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b="1" noProof="0" dirty="0"/>
              <a:t>CE, arrêt n°263.915 du 8 juillet 2025 </a:t>
            </a:r>
          </a:p>
          <a:p>
            <a:r>
              <a:rPr lang="fr-FR" dirty="0"/>
              <a:t>Procédure en extrême urgence – s</a:t>
            </a:r>
            <a:r>
              <a:rPr lang="fr-FR" noProof="0" dirty="0" err="1"/>
              <a:t>ecteurs</a:t>
            </a:r>
            <a:r>
              <a:rPr lang="fr-FR" noProof="0" dirty="0"/>
              <a:t> classiques – publicité européenne </a:t>
            </a:r>
          </a:p>
          <a:p>
            <a:r>
              <a:rPr lang="fr-FR" noProof="0" dirty="0"/>
              <a:t>MP de fourniture de matériel promotionnel</a:t>
            </a:r>
          </a:p>
          <a:p>
            <a:r>
              <a:rPr lang="fr-FR" noProof="0" dirty="0"/>
              <a:t>Exigence de sélection qualitative : au moins trois références pour des services similaires  </a:t>
            </a:r>
          </a:p>
          <a:p>
            <a:r>
              <a:rPr lang="fr-FR" noProof="0" dirty="0"/>
              <a:t>Précision complémentaire uniquement dans le CSC: services similaires = fourniture de matériel pour des salons professionnels avec au moins 70 stands  </a:t>
            </a:r>
          </a:p>
          <a:p>
            <a:r>
              <a:rPr lang="fr-FR" noProof="0" dirty="0"/>
              <a:t>Art. 65 de l’AR Passation : les critères de sélection doivent être mentionnés dans l’avis de marché, et seulement en l’absence d’un tel avis, dans les documents du marché  </a:t>
            </a:r>
          </a:p>
          <a:p>
            <a:r>
              <a:rPr lang="fr-FR" noProof="0" dirty="0"/>
              <a:t>Les critères de sélection peuvent éventuellement être répétés dans le CSC, mais ce dernier ne peut pas s’écarter de ce qui est repris dans l’avis de marché</a:t>
            </a:r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714267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F231-6AE9-0D7D-3A2C-526C7366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4967E4-C31A-FD01-8202-D5214C74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36034"/>
            <a:ext cx="17068800" cy="7027066"/>
          </a:xfrm>
        </p:spPr>
        <p:txBody>
          <a:bodyPr>
            <a:noAutofit/>
          </a:bodyPr>
          <a:lstStyle/>
          <a:p>
            <a:r>
              <a:rPr lang="fr-FR" sz="2400" b="1" noProof="0" dirty="0"/>
              <a:t>CE, arrêt n° 260.900 du 2 octobre 2024</a:t>
            </a:r>
          </a:p>
          <a:p>
            <a:r>
              <a:rPr lang="fr-FR" sz="2400" dirty="0"/>
              <a:t>Procédure en extrême urgence – s</a:t>
            </a:r>
            <a:r>
              <a:rPr lang="fr-FR" sz="2400" noProof="0" dirty="0" err="1"/>
              <a:t>ecteurs</a:t>
            </a:r>
            <a:r>
              <a:rPr lang="fr-FR" sz="2400" noProof="0" dirty="0"/>
              <a:t> classiques – Marché public de services intellectuels (mission d’étude pour un schéma d’orientation)  </a:t>
            </a:r>
          </a:p>
          <a:p>
            <a:r>
              <a:rPr lang="fr-FR" sz="2400" noProof="0" dirty="0"/>
              <a:t>2 soumissionnaires : SEN5 et PLURIS  </a:t>
            </a:r>
          </a:p>
          <a:p>
            <a:r>
              <a:rPr lang="fr-FR" sz="2400" noProof="0" dirty="0"/>
              <a:t>Les fondateurs de SEN5 </a:t>
            </a:r>
            <a:r>
              <a:rPr lang="fr-FR" sz="2400" dirty="0"/>
              <a:t>sont les </a:t>
            </a:r>
            <a:r>
              <a:rPr lang="fr-FR" sz="2400" noProof="0" dirty="0"/>
              <a:t>anciens collaborateurs de PLURIS et ont utilisé d’anciennes références personnelles acquises chez PLURIS, comme expérience pour la sélection qualitative de SEN5.  </a:t>
            </a:r>
          </a:p>
          <a:p>
            <a:r>
              <a:rPr lang="fr-FR" sz="2400" noProof="0" dirty="0"/>
              <a:t>L’objectif de la phase de sélection qualitative est de vérifier si le soumissionnaire dispose de la compétence technique et des moyens suffisants.  </a:t>
            </a:r>
          </a:p>
          <a:p>
            <a:r>
              <a:rPr lang="fr-FR" sz="2400" noProof="0" dirty="0"/>
              <a:t>L’article 68 de l’AR Passation ne s’oppose pas à ce qu’un soumissionnaire se prévale de l’expérience acquise par les personnes physiques qui composent la personne morale, à une époque où elles travaillaient pour une autre personne morale, lorsque cette expérience participe, voire constitue, la capacité du soumissionnaire à exécuter le marché.  </a:t>
            </a:r>
          </a:p>
          <a:p>
            <a:r>
              <a:rPr lang="fr-FR" sz="2400" noProof="0" dirty="0"/>
              <a:t>Pas de recours à la capacité de tiers : les administrateurs de SEN5 sont considérés comme des organes de la nouvelle personne morale, de sorte qu’aucun engagement de tiers n’est requis.  </a:t>
            </a:r>
          </a:p>
          <a:p>
            <a:r>
              <a:rPr lang="fr-FR" sz="2400" noProof="0" dirty="0"/>
              <a:t>Pas de distorsion de concurrence au motif que les références invoquées appartiennent à un autre soumissionnaire.  </a:t>
            </a:r>
          </a:p>
          <a:p>
            <a:r>
              <a:rPr lang="fr-FR" sz="2400" noProof="0" dirty="0"/>
              <a:t>NB : Décision : le CE a finalement suspendu l’attribution car les références ne satisfaisaient pas aux exigences formelles du CSC (</a:t>
            </a:r>
            <a:r>
              <a:rPr lang="fr-FR" sz="2400" dirty="0"/>
              <a:t>montants par mission manquants).</a:t>
            </a:r>
            <a:endParaRPr lang="fr-FR" sz="2400" noProof="0" dirty="0"/>
          </a:p>
        </p:txBody>
      </p:sp>
    </p:spTree>
    <p:extLst>
      <p:ext uri="{BB962C8B-B14F-4D97-AF65-F5344CB8AC3E}">
        <p14:creationId xmlns:p14="http://schemas.microsoft.com/office/powerpoint/2010/main" val="144111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4F291-F1FE-2289-0A66-4C2FB192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C21B83-A364-E4DC-6CE6-8C608AB43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258.676 du 2 février 2024</a:t>
            </a:r>
          </a:p>
          <a:p>
            <a:r>
              <a:rPr lang="fr-FR" dirty="0"/>
              <a:t>Procédure en annulation – s</a:t>
            </a:r>
            <a:r>
              <a:rPr lang="fr-FR" noProof="0" dirty="0" err="1"/>
              <a:t>ecteurs</a:t>
            </a:r>
            <a:r>
              <a:rPr lang="fr-FR" noProof="0" dirty="0"/>
              <a:t> classiques – services d’étude géophysique du sol  </a:t>
            </a:r>
          </a:p>
          <a:p>
            <a:r>
              <a:rPr lang="fr-FR" noProof="0" dirty="0"/>
              <a:t>Le CSC exige, à titre de critère de </a:t>
            </a:r>
            <a:r>
              <a:rPr lang="fr-FR" dirty="0"/>
              <a:t>SQ, le dépôt de </a:t>
            </a:r>
            <a:r>
              <a:rPr lang="fr-FR" noProof="0" dirty="0"/>
              <a:t>références de projets passés (portfolio) exécutés par le soumissionnaire - personne morale.  </a:t>
            </a:r>
          </a:p>
          <a:p>
            <a:r>
              <a:rPr lang="fr-FR" dirty="0"/>
              <a:t>Refus de prendre en compte des références incluses dans les CV des experts proposés, exécutées au sein d’autres sociétés</a:t>
            </a:r>
            <a:endParaRPr lang="fr-FR" noProof="0" dirty="0"/>
          </a:p>
          <a:p>
            <a:r>
              <a:rPr lang="fr-FR" noProof="0" dirty="0"/>
              <a:t>Une telle exigence n’est pas appropriée pour évaluer le « savoir-faire, l’efficacité, l’expérience et la fiabilité » du prestataire de services conformément à l’article 68, § 2, 1°, de l’Arrêté Royal Passation 2017.  </a:t>
            </a:r>
          </a:p>
          <a:p>
            <a:r>
              <a:rPr lang="fr-FR" noProof="0" dirty="0"/>
              <a:t>La capacité de l’adjudicataire à pouvoir appliquer au moins les quatre techniques demandées ne peut, en réalité, être évaluée qu’en fonction de la formation et de l’expérience des personnes physiques employées par l’adjudicataire.  </a:t>
            </a:r>
          </a:p>
          <a:p>
            <a:r>
              <a:rPr lang="fr-FR" noProof="0" dirty="0"/>
              <a:t>La présentation d’un portfolio de projets réalisés dans le passé par l’adjudicataire en tant que personne morale ne constitue donc pas une preuve pertinente à cet égard. Cela pourrait aboutir au fait que des personnes morales puissent invoquer des références passées, sans disposer des experts encore en leur sein.</a:t>
            </a:r>
          </a:p>
        </p:txBody>
      </p:sp>
    </p:spTree>
    <p:extLst>
      <p:ext uri="{BB962C8B-B14F-4D97-AF65-F5344CB8AC3E}">
        <p14:creationId xmlns:p14="http://schemas.microsoft.com/office/powerpoint/2010/main" val="386714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89BD0-E845-FB1B-A25D-9AE6D921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619525-B8DD-D952-E1AB-2F96E02D8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b="1" dirty="0"/>
              <a:t>C.E., arrêt n° 258.578 du 25 </a:t>
            </a:r>
            <a:r>
              <a:rPr lang="nl-BE" b="1" dirty="0" err="1"/>
              <a:t>janvier</a:t>
            </a:r>
            <a:r>
              <a:rPr lang="nl-BE" b="1" dirty="0"/>
              <a:t> 2024 </a:t>
            </a:r>
          </a:p>
          <a:p>
            <a:r>
              <a:rPr lang="fr-BE" sz="4000" dirty="0"/>
              <a:t>Procédure en extrême urgence</a:t>
            </a:r>
            <a:r>
              <a:rPr lang="nl-BE" dirty="0"/>
              <a:t> 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 travaux de </a:t>
            </a:r>
            <a:r>
              <a:rPr lang="nl-BE" dirty="0" err="1"/>
              <a:t>rénovation</a:t>
            </a:r>
            <a:r>
              <a:rPr lang="nl-BE" dirty="0"/>
              <a:t> « </a:t>
            </a:r>
            <a:r>
              <a:rPr lang="nl-BE" dirty="0" err="1"/>
              <a:t>toiture</a:t>
            </a:r>
            <a:r>
              <a:rPr lang="nl-BE" dirty="0"/>
              <a:t> et </a:t>
            </a:r>
            <a:r>
              <a:rPr lang="nl-BE" dirty="0" err="1"/>
              <a:t>égouts</a:t>
            </a:r>
            <a:r>
              <a:rPr lang="nl-BE" dirty="0"/>
              <a:t> » </a:t>
            </a:r>
          </a:p>
          <a:p>
            <a:r>
              <a:rPr lang="nl-BE" dirty="0"/>
              <a:t>Détermination de </a:t>
            </a:r>
            <a:r>
              <a:rPr lang="nl-BE" dirty="0" err="1"/>
              <a:t>l'agréation</a:t>
            </a:r>
            <a:r>
              <a:rPr lang="nl-BE" dirty="0"/>
              <a:t> </a:t>
            </a:r>
            <a:r>
              <a:rPr lang="nl-BE" dirty="0" err="1"/>
              <a:t>requise</a:t>
            </a:r>
            <a:r>
              <a:rPr lang="nl-BE" dirty="0"/>
              <a:t> en fonction de </a:t>
            </a:r>
            <a:r>
              <a:rPr lang="nl-BE" dirty="0" err="1"/>
              <a:t>l'objet</a:t>
            </a:r>
            <a:r>
              <a:rPr lang="nl-BE" dirty="0"/>
              <a:t> réel et de </a:t>
            </a:r>
            <a:r>
              <a:rPr lang="nl-BE" dirty="0" err="1"/>
              <a:t>l'étendue</a:t>
            </a:r>
            <a:r>
              <a:rPr lang="nl-BE" dirty="0"/>
              <a:t> réelle du marché-&gt; travaux de </a:t>
            </a:r>
            <a:r>
              <a:rPr lang="nl-BE" dirty="0" err="1"/>
              <a:t>rénovation</a:t>
            </a:r>
            <a:r>
              <a:rPr lang="nl-BE" dirty="0"/>
              <a:t> plus </a:t>
            </a:r>
            <a:r>
              <a:rPr lang="nl-BE" dirty="0" err="1"/>
              <a:t>larges</a:t>
            </a:r>
            <a:r>
              <a:rPr lang="nl-BE" dirty="0"/>
              <a:t> que les travaux de </a:t>
            </a:r>
            <a:r>
              <a:rPr lang="nl-BE" dirty="0" err="1"/>
              <a:t>toiture</a:t>
            </a:r>
            <a:r>
              <a:rPr lang="nl-BE" dirty="0"/>
              <a:t> </a:t>
            </a:r>
          </a:p>
          <a:p>
            <a:r>
              <a:rPr lang="nl-BE" dirty="0"/>
              <a:t>Distinction entre catégorie/sous-catégorie </a:t>
            </a:r>
            <a:r>
              <a:rPr lang="nl-BE" dirty="0" err="1"/>
              <a:t>d'agréation</a:t>
            </a: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Sous-catégorie : pour les travaux d'une spécialité </a:t>
            </a:r>
            <a:r>
              <a:rPr lang="nl-BE" dirty="0" err="1"/>
              <a:t>particulière</a:t>
            </a:r>
            <a:r>
              <a:rPr lang="nl-BE" dirty="0"/>
              <a:t> OU </a:t>
            </a:r>
            <a:r>
              <a:rPr lang="nl-BE" dirty="0" err="1"/>
              <a:t>qui</a:t>
            </a:r>
            <a:r>
              <a:rPr lang="nl-BE" dirty="0"/>
              <a:t> font partie d'une catégorie </a:t>
            </a:r>
            <a:r>
              <a:rPr lang="nl-BE" dirty="0" err="1"/>
              <a:t>lorsqu'ils</a:t>
            </a:r>
            <a:r>
              <a:rPr lang="nl-BE" dirty="0"/>
              <a:t> font </a:t>
            </a:r>
            <a:r>
              <a:rPr lang="nl-BE" dirty="0" err="1"/>
              <a:t>l'objet</a:t>
            </a:r>
            <a:r>
              <a:rPr lang="nl-BE" dirty="0"/>
              <a:t> </a:t>
            </a:r>
            <a:r>
              <a:rPr lang="nl-BE" dirty="0" err="1"/>
              <a:t>d'un</a:t>
            </a:r>
            <a:r>
              <a:rPr lang="nl-BE" dirty="0"/>
              <a:t> marché </a:t>
            </a:r>
            <a:r>
              <a:rPr lang="nl-BE" dirty="0" err="1"/>
              <a:t>distinct</a:t>
            </a: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Catégorie : pour les marchés </a:t>
            </a:r>
            <a:r>
              <a:rPr lang="nl-BE" dirty="0" err="1"/>
              <a:t>complexes</a:t>
            </a:r>
            <a:r>
              <a:rPr lang="nl-BE" dirty="0"/>
              <a:t> </a:t>
            </a:r>
            <a:r>
              <a:rPr lang="nl-BE" dirty="0" err="1"/>
              <a:t>comprenant</a:t>
            </a:r>
            <a:r>
              <a:rPr lang="nl-BE" dirty="0"/>
              <a:t> des travaux de nature différente </a:t>
            </a:r>
            <a:r>
              <a:rPr lang="nl-BE" dirty="0" err="1"/>
              <a:t>qui</a:t>
            </a:r>
            <a:r>
              <a:rPr lang="nl-BE" dirty="0"/>
              <a:t> </a:t>
            </a:r>
            <a:r>
              <a:rPr lang="nl-BE" dirty="0" err="1"/>
              <a:t>nécessitent</a:t>
            </a:r>
            <a:r>
              <a:rPr lang="nl-BE" dirty="0"/>
              <a:t> une </a:t>
            </a:r>
            <a:r>
              <a:rPr lang="nl-BE" dirty="0" err="1"/>
              <a:t>coordination</a:t>
            </a:r>
            <a:r>
              <a:rPr lang="nl-BE" dirty="0"/>
              <a:t> OU des travaux </a:t>
            </a:r>
            <a:r>
              <a:rPr lang="nl-BE" dirty="0" err="1"/>
              <a:t>qui</a:t>
            </a:r>
            <a:r>
              <a:rPr lang="nl-BE" dirty="0"/>
              <a:t> ne font pas </a:t>
            </a:r>
            <a:r>
              <a:rPr lang="nl-BE" dirty="0" err="1"/>
              <a:t>l'objet</a:t>
            </a:r>
            <a:r>
              <a:rPr lang="nl-BE" dirty="0"/>
              <a:t> d'une sous-catégorie spécifique -&gt; in casu, marché complexe </a:t>
            </a:r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290023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547B7-5265-B1BB-6FAB-47D3697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FFC029D4-690E-2F5D-5C8E-DAF5AC660E17}"/>
              </a:ext>
            </a:extLst>
          </p:cNvPr>
          <p:cNvSpPr txBox="1">
            <a:spLocks/>
          </p:cNvSpPr>
          <p:nvPr/>
        </p:nvSpPr>
        <p:spPr>
          <a:xfrm>
            <a:off x="1179871" y="3809446"/>
            <a:ext cx="12287250" cy="2668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fr-BE" sz="9600" b="1" i="1" noProof="0" dirty="0">
                <a:solidFill>
                  <a:srgbClr val="0C5742"/>
                </a:solidFill>
                <a:latin typeface="Montserrat" panose="00000500000000000000" pitchFamily="2" charset="0"/>
              </a:rPr>
              <a:t>Régularité</a:t>
            </a:r>
            <a:endParaRPr lang="fr-BE" sz="9000" b="1" i="1" noProof="0" dirty="0">
              <a:solidFill>
                <a:srgbClr val="0C5742"/>
              </a:solidFill>
              <a:latin typeface="Montserrat" panose="00000500000000000000" pitchFamily="2" charset="0"/>
              <a:ea typeface="DengXian Light" panose="02010600030101010101" pitchFamily="2" charset="-122"/>
              <a:cs typeface="+mj-cs"/>
            </a:endParaRP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72605484-F5F9-61A5-37D6-657D1C9E3A4C}"/>
              </a:ext>
            </a:extLst>
          </p:cNvPr>
          <p:cNvSpPr txBox="1">
            <a:spLocks/>
          </p:cNvSpPr>
          <p:nvPr/>
        </p:nvSpPr>
        <p:spPr>
          <a:xfrm>
            <a:off x="1143000" y="1893180"/>
            <a:ext cx="12287250" cy="2026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6600" noProof="0" dirty="0">
                <a:solidFill>
                  <a:schemeClr val="bg1">
                    <a:lumMod val="75000"/>
                  </a:schemeClr>
                </a:solidFill>
              </a:rPr>
              <a:t>03</a:t>
            </a:r>
            <a:endParaRPr lang="fr-BE" sz="22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B3043708-902F-D2CF-FA82-16FA6D71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fr-BE" noProof="0" smtClean="0"/>
              <a:pPr>
                <a:spcAft>
                  <a:spcPts val="600"/>
                </a:spcAft>
              </a:pPr>
              <a:t>14</a:t>
            </a:fld>
            <a:endParaRPr lang="fr-BE" noProof="0" dirty="0"/>
          </a:p>
        </p:txBody>
      </p:sp>
      <p:pic>
        <p:nvPicPr>
          <p:cNvPr id="21" name="Tijdelijke aanduiding voor afbeelding 20" descr="Stapels documenten">
            <a:extLst>
              <a:ext uri="{FF2B5EF4-FFF2-40B4-BE49-F238E27FC236}">
                <a16:creationId xmlns:a16="http://schemas.microsoft.com/office/drawing/2014/main" id="{0F1CC805-278F-B337-22DB-F0ED6946E1F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50990"/>
          <a:stretch>
            <a:fillRect/>
          </a:stretch>
        </p:blipFill>
        <p:spPr>
          <a:xfrm>
            <a:off x="13503992" y="0"/>
            <a:ext cx="4114800" cy="10286999"/>
          </a:xfrm>
        </p:spPr>
      </p:pic>
    </p:spTree>
    <p:extLst>
      <p:ext uri="{BB962C8B-B14F-4D97-AF65-F5344CB8AC3E}">
        <p14:creationId xmlns:p14="http://schemas.microsoft.com/office/powerpoint/2010/main" val="1844623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D09D8-A472-89C3-6752-4F6E3024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Régularité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055AF0-5BEF-979E-5218-E11264575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260.520 du 22 août 2024</a:t>
            </a:r>
          </a:p>
          <a:p>
            <a:r>
              <a:rPr lang="fr-FR" noProof="0" dirty="0"/>
              <a:t>Secteurs classiques – marché concernant la location et l’entretien de matériel de lutte contre l’incendie  </a:t>
            </a:r>
          </a:p>
          <a:p>
            <a:r>
              <a:rPr lang="fr-FR" noProof="0" dirty="0"/>
              <a:t>L’offre de la requérante a été déclarée irrégulière en raison d’un prix anormalement bas pour un poste concernant un support de fixation pour extincteur.  </a:t>
            </a:r>
          </a:p>
          <a:p>
            <a:r>
              <a:rPr lang="fr-FR" noProof="0" dirty="0"/>
              <a:t>Selon la requérante, ce poste était mineur et donc négligeable.  </a:t>
            </a:r>
          </a:p>
          <a:p>
            <a:r>
              <a:rPr lang="fr-FR" noProof="0" dirty="0"/>
              <a:t>Selon l’article 36 de l’AR Passation, un poste avec un prix anormal ne peut justifier l’exclusion de l’offre que si ce poste est négligeable.  </a:t>
            </a:r>
          </a:p>
          <a:p>
            <a:r>
              <a:rPr lang="fr-FR" noProof="0" dirty="0"/>
              <a:t>Suivant le CE, la décision n’est pas adéquatement motivée car il n’a pas été examiné que le poste concerné était effectivement négligeable.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B8C7549-41D5-06E8-838E-93143D84A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471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8420B-B842-BBFF-99DE-0434E174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Régularité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F54837-6FD7-0E42-0486-F4FC255E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259.159 du 18 mars 2024</a:t>
            </a:r>
          </a:p>
          <a:p>
            <a:r>
              <a:rPr lang="fr-FR" noProof="0" dirty="0"/>
              <a:t>Secteurs spéciaux – accord-cadre pour les travaux d’entretien et de réparation des bâtiments d’un Port</a:t>
            </a:r>
          </a:p>
          <a:p>
            <a:r>
              <a:rPr lang="fr-FR" noProof="0" dirty="0"/>
              <a:t>Procédure ouverte avec comme seul critère d’attribution le prix  </a:t>
            </a:r>
          </a:p>
          <a:p>
            <a:r>
              <a:rPr lang="fr-FR" noProof="0" dirty="0"/>
              <a:t>Le pouvoir adjudicateur effectue la vérification des prix prévue à l’article 35 de l’AR Passation, uniquement sur les postes non-négligeables  </a:t>
            </a:r>
          </a:p>
          <a:p>
            <a:r>
              <a:rPr lang="fr-FR" noProof="0" dirty="0"/>
              <a:t>Sont considérés comme non-négligeables les postes représentant plus de 3 % de la valeur moyenne des offres. En l’occurrence, cela ne concerne que 3 postes sur 292  </a:t>
            </a:r>
          </a:p>
          <a:p>
            <a:r>
              <a:rPr lang="fr-FR" noProof="0" dirty="0"/>
              <a:t>Plus de 99 % des postes sont donc exclus de la vérification des prix  </a:t>
            </a:r>
          </a:p>
          <a:p>
            <a:r>
              <a:rPr lang="fr-FR" noProof="0" dirty="0"/>
              <a:t>Le CE confirme que le pouvoir adjudicateur est obligé de vérifier tous les prix, conformément à l’article 35 de l’AR Passation, y compris les postes négligeables. Une sélection de postes, basée uniquement sur un seuil de 3 %, ne suffit pas à démontrer une vérification effective des prix de l’offre.</a:t>
            </a:r>
          </a:p>
        </p:txBody>
      </p:sp>
    </p:spTree>
    <p:extLst>
      <p:ext uri="{BB962C8B-B14F-4D97-AF65-F5344CB8AC3E}">
        <p14:creationId xmlns:p14="http://schemas.microsoft.com/office/powerpoint/2010/main" val="253924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16D2B-F2D1-5BD1-F5D8-E6A7F1F3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Régularité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041E81-C509-1984-061C-B68643259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400" b="1" noProof="0" dirty="0"/>
          </a:p>
          <a:p>
            <a:r>
              <a:rPr lang="fr-FR" sz="2400" b="1" noProof="0" dirty="0"/>
              <a:t>CE, arrêt n° 259.192 du 19 mars 2024</a:t>
            </a:r>
          </a:p>
          <a:p>
            <a:r>
              <a:rPr lang="fr-FR" sz="2400" dirty="0"/>
              <a:t>Procédure en extrême urgence – s</a:t>
            </a:r>
            <a:r>
              <a:rPr lang="fr-FR" sz="2400" noProof="0" dirty="0" err="1"/>
              <a:t>ecteurs</a:t>
            </a:r>
            <a:r>
              <a:rPr lang="fr-FR" sz="2400" noProof="0" dirty="0"/>
              <a:t> classiques – marché public de travaux ayant pour objet la démolition de 192 appartements  </a:t>
            </a:r>
          </a:p>
          <a:p>
            <a:r>
              <a:rPr lang="fr-FR" sz="2400" noProof="0" dirty="0"/>
              <a:t>Procédure ouverte  </a:t>
            </a:r>
          </a:p>
          <a:p>
            <a:r>
              <a:rPr lang="fr-FR" sz="2400" dirty="0"/>
              <a:t>Délai contractuel maximal : 180 jours calendrier</a:t>
            </a:r>
          </a:p>
          <a:p>
            <a:r>
              <a:rPr lang="fr-FR" sz="2400" noProof="0" dirty="0"/>
              <a:t>3 critères d’attribution, dont la méthodologie  </a:t>
            </a:r>
          </a:p>
          <a:p>
            <a:r>
              <a:rPr lang="fr-FR" sz="2400" noProof="0" dirty="0"/>
              <a:t>Le planning soumis par la requérante pour la méthodologie : 154 jours ouvrables = +/- 215 jours calendrier</a:t>
            </a:r>
          </a:p>
          <a:p>
            <a:r>
              <a:rPr lang="fr-FR" sz="2400" noProof="0" dirty="0"/>
              <a:t>Le pouvoir adjudicateur exclut le soumissionnaire pour irrégularité substantielle  </a:t>
            </a:r>
          </a:p>
          <a:p>
            <a:r>
              <a:rPr lang="fr-FR" sz="2400" noProof="0" dirty="0"/>
              <a:t>CE : le non-respect d’une exigence minimale = irrégularité substantielle (art. 76 §1, al.4, 3° AR Passation)  </a:t>
            </a:r>
          </a:p>
          <a:p>
            <a:r>
              <a:rPr lang="fr-FR" sz="2400" noProof="0" dirty="0"/>
              <a:t>Le délai « de rigueur » est une exigence minimale  </a:t>
            </a:r>
          </a:p>
          <a:p>
            <a:r>
              <a:rPr lang="fr-FR" sz="2400" noProof="0" dirty="0"/>
              <a:t>Le dépassement du délai donne également à l’offrant un avantage discriminatoire → irrégularité substantielle (art. 76 §1, al. 3 AR Passation)</a:t>
            </a:r>
          </a:p>
        </p:txBody>
      </p:sp>
    </p:spTree>
    <p:extLst>
      <p:ext uri="{BB962C8B-B14F-4D97-AF65-F5344CB8AC3E}">
        <p14:creationId xmlns:p14="http://schemas.microsoft.com/office/powerpoint/2010/main" val="3094851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3EB05-33FE-61E5-2662-4F45915F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Régularité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59FD0-363E-1659-B528-E3DA2E65A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dirty="0"/>
              <a:t>CE, arrêt n°</a:t>
            </a:r>
            <a:r>
              <a:rPr lang="nn-NO" b="1" dirty="0"/>
              <a:t>260.322 d.d. 28 juin 2024 </a:t>
            </a:r>
          </a:p>
          <a:p>
            <a:r>
              <a:rPr lang="fr-FR" dirty="0"/>
              <a:t>Procédure en extrême urgence – secteurs classiques – Marché public de services de dépannage sur autoroute</a:t>
            </a:r>
          </a:p>
          <a:p>
            <a:r>
              <a:rPr lang="fr-FR" dirty="0"/>
              <a:t>Marché basé sur une liste de prix avec des tarifs maximaux fixés par le PA (tarifs partiellement identiques aux prix fixés en 2013)</a:t>
            </a:r>
          </a:p>
          <a:p>
            <a:r>
              <a:rPr lang="fr-FR" dirty="0"/>
              <a:t>L’adjudicataire peut offrir une remise sur les tarifs maximaux</a:t>
            </a:r>
          </a:p>
          <a:p>
            <a:r>
              <a:rPr lang="fr-FR" dirty="0"/>
              <a:t>Application du principe de minutie: le PA doit, lors de la rédaction du CSC, s’assurer avec soin que ses tarifs maximaux sont des prix réalistes, permettant à un soumissionnaire d’exécuter le marché de manière normale et rentable, en tenant compte de toutes les données pertinentes. Cette analyse doit ressortir du dossier administratif.  </a:t>
            </a:r>
          </a:p>
          <a:p>
            <a:r>
              <a:rPr lang="fr-FR" dirty="0"/>
              <a:t>Lors de l’examen des prix, le pouvoir adjudicateur doit vérifier si la remise proposée par un soumissionnaire conduit à des prix permettant une rentabilité normale.</a:t>
            </a:r>
          </a:p>
        </p:txBody>
      </p:sp>
    </p:spTree>
    <p:extLst>
      <p:ext uri="{BB962C8B-B14F-4D97-AF65-F5344CB8AC3E}">
        <p14:creationId xmlns:p14="http://schemas.microsoft.com/office/powerpoint/2010/main" val="388786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D31B81-C479-D6F5-65F3-25DC2122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Régularité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C8D5A3-D715-FD36-74B8-98D9DBDF7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263.234 du 8 mai 2025</a:t>
            </a:r>
          </a:p>
          <a:p>
            <a:r>
              <a:rPr lang="fr-FR" noProof="0" dirty="0"/>
              <a:t>Procédure en extrême urgence </a:t>
            </a:r>
            <a:r>
              <a:rPr lang="fr-FR" dirty="0"/>
              <a:t>–  s</a:t>
            </a:r>
            <a:r>
              <a:rPr lang="fr-FR" noProof="0" dirty="0" err="1"/>
              <a:t>ecteurs</a:t>
            </a:r>
            <a:r>
              <a:rPr lang="fr-FR" noProof="0" dirty="0"/>
              <a:t> classiques – Marché public de services de dépannage/remorquage sur autoroute</a:t>
            </a:r>
          </a:p>
          <a:p>
            <a:r>
              <a:rPr lang="fr-FR" noProof="0" dirty="0"/>
              <a:t>Marché basé sur une liste de prix avec des tarifs maximaux fixés par le PA  – l’adjudicataire peut offrir une remise  </a:t>
            </a:r>
          </a:p>
          <a:p>
            <a:r>
              <a:rPr lang="fr-FR" noProof="0" dirty="0"/>
              <a:t>Tarifs datant de 2013 – identiques dans le CSC 2020 – et dans le CSC 2024  </a:t>
            </a:r>
          </a:p>
          <a:p>
            <a:r>
              <a:rPr lang="fr-FR" noProof="0" dirty="0"/>
              <a:t>Remise proposée pour le MP 2024 = 15 %, soit un prix légèrement supérieur aux prix non-indexés du CSC 2020  </a:t>
            </a:r>
          </a:p>
          <a:p>
            <a:r>
              <a:rPr lang="fr-FR" noProof="0" dirty="0"/>
              <a:t>Recours : rentabilité insuffisante avec la remise, prix anormal  </a:t>
            </a:r>
          </a:p>
          <a:p>
            <a:r>
              <a:rPr lang="fr-FR" noProof="0" dirty="0"/>
              <a:t>Les motifs selon lesquels les prix proposés ne sont pas anormaux doivent ressortir du dossier administratif, afin de pouvoir être contrôlés par le Conseil d’État  </a:t>
            </a:r>
          </a:p>
          <a:p>
            <a:r>
              <a:rPr lang="fr-FR" noProof="0" dirty="0"/>
              <a:t>S’il existe d’autres remises plus élevées qui n’ont pas été contrôlées quant à leur normalité, ce motif n’est qu’une simple comparaison mathématique, qui ne permet pas de conclure au caractère réaliste de la remise proposée</a:t>
            </a:r>
          </a:p>
          <a:p>
            <a:endParaRPr lang="fr-BE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363103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0DD02-7BAA-5BD1-9216-94F3F27B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Agenda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6B6E982E-C861-C3E8-B78A-51519E611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 noProof="0" dirty="0"/>
              <a:t>01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6F2E81B4-0397-39DE-E342-81994AC639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 noProof="0" dirty="0"/>
              <a:t>02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22C6C51D-82D1-BF0E-4DA1-49D53AF4BA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 noProof="0" dirty="0"/>
              <a:t>03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515757F-431B-57EC-E418-04F296C5A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BE" noProof="0" dirty="0"/>
              <a:t>Préparation du marché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8504DC4-438F-F8FB-35D8-E9598B7C61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8201975-328A-F089-92ED-9613A55989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BE" noProof="0" dirty="0"/>
              <a:t>Régularité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54386E49-9142-C612-5203-E2B79830D01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BE" noProof="0" dirty="0"/>
              <a:t>04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5DE7E15-7CC0-1FE8-AA6A-D9AA841637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BE" dirty="0"/>
              <a:t>Négociations</a:t>
            </a:r>
            <a:endParaRPr lang="fr-BE" noProof="0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56EEB5B9-A372-1414-4198-B9D86E78B3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BE" noProof="0" dirty="0"/>
              <a:t>05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86A0094-661A-EFB5-2AE1-81C7498514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BE" noProof="0" dirty="0"/>
              <a:t>Attribution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F7BBCE6E-0B73-DBB9-D595-4E0734775E7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09600" y="3319486"/>
            <a:ext cx="7010400" cy="1524000"/>
          </a:xfrm>
        </p:spPr>
        <p:txBody>
          <a:bodyPr>
            <a:normAutofit/>
          </a:bodyPr>
          <a:lstStyle/>
          <a:p>
            <a:r>
              <a:rPr lang="fr-BE" sz="4400" noProof="0" dirty="0"/>
              <a:t>Jurisprudence 2024-2025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FBDDB23E-EE59-ADA6-0F0F-48782BD03CB5}"/>
              </a:ext>
            </a:extLst>
          </p:cNvPr>
          <p:cNvCxnSpPr/>
          <p:nvPr/>
        </p:nvCxnSpPr>
        <p:spPr>
          <a:xfrm>
            <a:off x="8839200" y="3009900"/>
            <a:ext cx="777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2D114F25-0051-1AB1-157D-264EB109640E}"/>
              </a:ext>
            </a:extLst>
          </p:cNvPr>
          <p:cNvCxnSpPr/>
          <p:nvPr/>
        </p:nvCxnSpPr>
        <p:spPr>
          <a:xfrm>
            <a:off x="8839200" y="4533900"/>
            <a:ext cx="777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FB220390-4580-FF6C-03F5-FFF70C9C4C96}"/>
              </a:ext>
            </a:extLst>
          </p:cNvPr>
          <p:cNvCxnSpPr/>
          <p:nvPr/>
        </p:nvCxnSpPr>
        <p:spPr>
          <a:xfrm>
            <a:off x="8839200" y="5981700"/>
            <a:ext cx="777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51BC71BE-BE7D-F5A7-F6BC-3BF789B9BE04}"/>
              </a:ext>
            </a:extLst>
          </p:cNvPr>
          <p:cNvCxnSpPr/>
          <p:nvPr/>
        </p:nvCxnSpPr>
        <p:spPr>
          <a:xfrm>
            <a:off x="8839200" y="7353300"/>
            <a:ext cx="777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9146D0B-075E-18A7-72E5-084EAD1B3D01}"/>
              </a:ext>
            </a:extLst>
          </p:cNvPr>
          <p:cNvCxnSpPr/>
          <p:nvPr/>
        </p:nvCxnSpPr>
        <p:spPr>
          <a:xfrm>
            <a:off x="8839200" y="8724900"/>
            <a:ext cx="777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F3F6575A-D13B-056B-1863-952DF734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BE" noProof="0" smtClean="0"/>
              <a:pPr/>
              <a:t>2</a:t>
            </a:fld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072075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16194-DF71-90DE-B844-670B0C0E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B977B35-7A7A-3454-75CD-7B38039577FE}"/>
              </a:ext>
            </a:extLst>
          </p:cNvPr>
          <p:cNvSpPr txBox="1">
            <a:spLocks/>
          </p:cNvSpPr>
          <p:nvPr/>
        </p:nvSpPr>
        <p:spPr>
          <a:xfrm>
            <a:off x="1179871" y="3809446"/>
            <a:ext cx="12287250" cy="2668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fr-BE" sz="9600" b="1" noProof="0" dirty="0">
                <a:solidFill>
                  <a:srgbClr val="0C5742"/>
                </a:solidFill>
                <a:latin typeface="Montserrat" panose="00000500000000000000" pitchFamily="2" charset="0"/>
              </a:rPr>
              <a:t>Négociations</a:t>
            </a:r>
            <a:endParaRPr lang="fr-BE" sz="9000" b="1" i="1" noProof="0" dirty="0">
              <a:solidFill>
                <a:srgbClr val="0C5742"/>
              </a:solidFill>
              <a:latin typeface="Montserrat" panose="00000500000000000000" pitchFamily="2" charset="0"/>
              <a:ea typeface="DengXian Light" panose="02010600030101010101" pitchFamily="2" charset="-122"/>
              <a:cs typeface="+mj-cs"/>
            </a:endParaRP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83585B32-6EAE-2785-0914-04ED3588D90F}"/>
              </a:ext>
            </a:extLst>
          </p:cNvPr>
          <p:cNvSpPr txBox="1">
            <a:spLocks/>
          </p:cNvSpPr>
          <p:nvPr/>
        </p:nvSpPr>
        <p:spPr>
          <a:xfrm>
            <a:off x="1143000" y="1893180"/>
            <a:ext cx="12287250" cy="2026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6600" noProof="0" dirty="0">
                <a:solidFill>
                  <a:schemeClr val="bg1">
                    <a:lumMod val="75000"/>
                  </a:schemeClr>
                </a:solidFill>
              </a:rPr>
              <a:t>04</a:t>
            </a:r>
            <a:endParaRPr lang="fr-BE" sz="22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F54D40DD-3544-35A9-0D1C-AAEC6771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fr-BE" noProof="0" smtClean="0"/>
              <a:pPr>
                <a:spcAft>
                  <a:spcPts val="600"/>
                </a:spcAft>
              </a:pPr>
              <a:t>20</a:t>
            </a:fld>
            <a:endParaRPr lang="fr-BE" noProof="0" dirty="0"/>
          </a:p>
        </p:txBody>
      </p:sp>
      <p:pic>
        <p:nvPicPr>
          <p:cNvPr id="21" name="Tijdelijke aanduiding voor afbeelding 20" descr="Groep mensen die met elkaar praten aan een tafel">
            <a:extLst>
              <a:ext uri="{FF2B5EF4-FFF2-40B4-BE49-F238E27FC236}">
                <a16:creationId xmlns:a16="http://schemas.microsoft.com/office/drawing/2014/main" id="{9217DBBE-39FD-C8BB-20CC-F791577C7AFA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 r="54511"/>
          <a:stretch>
            <a:fillRect/>
          </a:stretch>
        </p:blipFill>
        <p:spPr>
          <a:xfrm>
            <a:off x="13258800" y="1"/>
            <a:ext cx="4114800" cy="10286999"/>
          </a:xfrm>
        </p:spPr>
      </p:pic>
    </p:spTree>
    <p:extLst>
      <p:ext uri="{BB962C8B-B14F-4D97-AF65-F5344CB8AC3E}">
        <p14:creationId xmlns:p14="http://schemas.microsoft.com/office/powerpoint/2010/main" val="24984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EF429-ABB9-0457-2328-1AB1E004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noProof="0" dirty="0"/>
              <a:t>Négociations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5AB6DE-E846-958F-B54B-22FD89101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b="1" dirty="0"/>
              <a:t>C.E., arrêt n° 258.822 du 14 </a:t>
            </a:r>
            <a:r>
              <a:rPr lang="nl-BE" b="1" dirty="0" err="1"/>
              <a:t>février</a:t>
            </a:r>
            <a:r>
              <a:rPr lang="nl-BE" b="1" dirty="0"/>
              <a:t> 2024 </a:t>
            </a:r>
          </a:p>
          <a:p>
            <a:r>
              <a:rPr lang="fr-BE" sz="4000" dirty="0"/>
              <a:t>Procédure en extrême urgence</a:t>
            </a:r>
            <a:r>
              <a:rPr lang="nl-BE" dirty="0"/>
              <a:t> </a:t>
            </a:r>
            <a:r>
              <a:rPr lang="nl-NL" sz="4400" dirty="0"/>
              <a:t>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 marché de travaux</a:t>
            </a:r>
          </a:p>
          <a:p>
            <a:r>
              <a:rPr lang="nl-BE" dirty="0" err="1"/>
              <a:t>Soumission</a:t>
            </a:r>
            <a:r>
              <a:rPr lang="nl-BE" dirty="0"/>
              <a:t> obligatoire des offres, y </a:t>
            </a:r>
            <a:r>
              <a:rPr lang="nl-BE" dirty="0" err="1"/>
              <a:t>compris</a:t>
            </a:r>
            <a:r>
              <a:rPr lang="nl-BE" dirty="0"/>
              <a:t> les BAFO, via e-tendering (art. 14, loi et cahier des charges)</a:t>
            </a:r>
          </a:p>
          <a:p>
            <a:r>
              <a:rPr lang="nl-BE" dirty="0" err="1"/>
              <a:t>Plateforme</a:t>
            </a:r>
            <a:r>
              <a:rPr lang="nl-BE" dirty="0"/>
              <a:t> </a:t>
            </a:r>
            <a:r>
              <a:rPr lang="nl-BE" dirty="0" err="1"/>
              <a:t>d'e</a:t>
            </a:r>
            <a:r>
              <a:rPr lang="nl-BE" dirty="0"/>
              <a:t>-tendering </a:t>
            </a:r>
            <a:r>
              <a:rPr lang="nl-BE" dirty="0" err="1"/>
              <a:t>indisponible</a:t>
            </a:r>
            <a:r>
              <a:rPr lang="nl-BE" dirty="0"/>
              <a:t> -&gt; </a:t>
            </a:r>
            <a:r>
              <a:rPr lang="nl-BE" dirty="0" err="1"/>
              <a:t>invitation</a:t>
            </a:r>
            <a:r>
              <a:rPr lang="nl-BE" dirty="0"/>
              <a:t> à </a:t>
            </a:r>
            <a:r>
              <a:rPr lang="nl-BE" dirty="0" err="1"/>
              <a:t>soumettre</a:t>
            </a:r>
            <a:r>
              <a:rPr lang="nl-BE" dirty="0"/>
              <a:t> les BAFO par e-mail – tous les </a:t>
            </a:r>
            <a:r>
              <a:rPr lang="nl-BE" dirty="0" err="1"/>
              <a:t>soumissionnaires</a:t>
            </a:r>
            <a:r>
              <a:rPr lang="nl-BE" dirty="0"/>
              <a:t> le font sans réserve  </a:t>
            </a:r>
          </a:p>
          <a:p>
            <a:r>
              <a:rPr lang="nl-BE" dirty="0" err="1"/>
              <a:t>Obligation</a:t>
            </a:r>
            <a:r>
              <a:rPr lang="nl-BE" dirty="0"/>
              <a:t> pour le pouvoir adjudicateur de reporter la date et </a:t>
            </a:r>
            <a:r>
              <a:rPr lang="nl-BE" dirty="0" err="1"/>
              <a:t>l'heure</a:t>
            </a:r>
            <a:r>
              <a:rPr lang="nl-BE" dirty="0"/>
              <a:t> de dépôt  ?</a:t>
            </a:r>
          </a:p>
          <a:p>
            <a:r>
              <a:rPr lang="nl-BE" dirty="0"/>
              <a:t>Aucun intérêt pour un soumissionnaire ayant </a:t>
            </a:r>
            <a:r>
              <a:rPr lang="nl-BE" dirty="0" err="1"/>
              <a:t>soumis</a:t>
            </a:r>
            <a:r>
              <a:rPr lang="nl-BE" dirty="0"/>
              <a:t> une </a:t>
            </a:r>
            <a:r>
              <a:rPr lang="nl-BE" dirty="0" err="1"/>
              <a:t>offre</a:t>
            </a:r>
            <a:r>
              <a:rPr lang="nl-BE" dirty="0"/>
              <a:t> par e-mail à </a:t>
            </a:r>
            <a:r>
              <a:rPr lang="nl-BE" dirty="0" err="1"/>
              <a:t>invoquer</a:t>
            </a:r>
            <a:r>
              <a:rPr lang="nl-BE" dirty="0"/>
              <a:t> ce </a:t>
            </a:r>
            <a:r>
              <a:rPr lang="nl-BE" dirty="0" err="1"/>
              <a:t>moyen</a:t>
            </a:r>
            <a:r>
              <a:rPr lang="nl-BE" dirty="0"/>
              <a:t>. </a:t>
            </a:r>
            <a:r>
              <a:rPr lang="nl-BE" dirty="0" err="1"/>
              <a:t>Raisons</a:t>
            </a:r>
            <a:r>
              <a:rPr lang="nl-BE" dirty="0"/>
              <a:t>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Pas de </a:t>
            </a:r>
            <a:r>
              <a:rPr lang="nl-BE" dirty="0" err="1"/>
              <a:t>préjudice</a:t>
            </a:r>
            <a:r>
              <a:rPr lang="nl-BE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La possibilité </a:t>
            </a:r>
            <a:r>
              <a:rPr lang="nl-BE" dirty="0" err="1"/>
              <a:t>d'irrégularités</a:t>
            </a:r>
            <a:r>
              <a:rPr lang="nl-BE" dirty="0"/>
              <a:t> ne </a:t>
            </a:r>
            <a:r>
              <a:rPr lang="nl-BE" dirty="0" err="1"/>
              <a:t>suffit</a:t>
            </a:r>
            <a:r>
              <a:rPr lang="nl-BE" dirty="0"/>
              <a:t> pas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Accessoire : les </a:t>
            </a:r>
            <a:r>
              <a:rPr lang="nl-BE" dirty="0" err="1"/>
              <a:t>irrégularités</a:t>
            </a:r>
            <a:r>
              <a:rPr lang="nl-BE" dirty="0"/>
              <a:t> </a:t>
            </a:r>
            <a:r>
              <a:rPr lang="nl-BE" dirty="0" err="1"/>
              <a:t>n'ont</a:t>
            </a:r>
            <a:r>
              <a:rPr lang="nl-BE" dirty="0"/>
              <a:t> pas </a:t>
            </a:r>
            <a:r>
              <a:rPr lang="nl-BE" dirty="0" err="1"/>
              <a:t>pu</a:t>
            </a:r>
            <a:r>
              <a:rPr lang="nl-BE" dirty="0"/>
              <a:t> </a:t>
            </a:r>
            <a:r>
              <a:rPr lang="nl-BE" dirty="0" err="1"/>
              <a:t>influencer</a:t>
            </a:r>
            <a:r>
              <a:rPr lang="nl-BE" dirty="0"/>
              <a:t> la décision </a:t>
            </a:r>
            <a:r>
              <a:rPr lang="nl-BE" dirty="0" err="1"/>
              <a:t>d'attribution</a:t>
            </a:r>
            <a:r>
              <a:rPr lang="nl-BE" dirty="0"/>
              <a:t> </a:t>
            </a:r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2581552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4BF7E-5A20-A6AF-E541-18EEB741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noProof="0" dirty="0"/>
              <a:t>Négociations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C4D56E-A9E5-5227-9AF2-3821FA227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b="1" dirty="0"/>
              <a:t>C.E., arrêt n° 258.496 du 18 </a:t>
            </a:r>
            <a:r>
              <a:rPr lang="nl-BE" b="1" dirty="0" err="1"/>
              <a:t>janvier</a:t>
            </a:r>
            <a:r>
              <a:rPr lang="nl-BE" b="1" dirty="0"/>
              <a:t> 2024 </a:t>
            </a:r>
          </a:p>
          <a:p>
            <a:r>
              <a:rPr lang="fr-BE" sz="4000" dirty="0"/>
              <a:t>Procédure en extrême urgence</a:t>
            </a:r>
            <a:r>
              <a:rPr lang="nl-BE" dirty="0"/>
              <a:t> 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–D&amp;B</a:t>
            </a:r>
          </a:p>
          <a:p>
            <a:r>
              <a:rPr lang="nl-BE" dirty="0"/>
              <a:t>Principes des art. 38 et 80 de la loi</a:t>
            </a:r>
          </a:p>
          <a:p>
            <a:r>
              <a:rPr lang="nl-BE" dirty="0"/>
              <a:t>Le cahier des charges </a:t>
            </a:r>
            <a:r>
              <a:rPr lang="nl-BE" dirty="0" err="1"/>
              <a:t>prévoyait</a:t>
            </a:r>
            <a:r>
              <a:rPr lang="nl-BE" dirty="0"/>
              <a:t> notamment la possibilité de </a:t>
            </a:r>
            <a:r>
              <a:rPr lang="nl-BE" dirty="0" err="1"/>
              <a:t>négocier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le soumissionnaire le </a:t>
            </a:r>
            <a:r>
              <a:rPr lang="nl-BE" dirty="0" err="1"/>
              <a:t>mieux</a:t>
            </a:r>
            <a:r>
              <a:rPr lang="nl-BE" dirty="0"/>
              <a:t> </a:t>
            </a:r>
            <a:r>
              <a:rPr lang="nl-BE" dirty="0" err="1"/>
              <a:t>classé</a:t>
            </a:r>
            <a:r>
              <a:rPr lang="nl-BE" dirty="0"/>
              <a:t> (les autres </a:t>
            </a:r>
            <a:r>
              <a:rPr lang="nl-BE" dirty="0" err="1"/>
              <a:t>soumissionnaires</a:t>
            </a:r>
            <a:r>
              <a:rPr lang="nl-BE" dirty="0"/>
              <a:t> étant mis en attente)</a:t>
            </a:r>
          </a:p>
          <a:p>
            <a:r>
              <a:rPr lang="nl-BE" dirty="0" err="1"/>
              <a:t>Il</a:t>
            </a:r>
            <a:r>
              <a:rPr lang="nl-BE" dirty="0"/>
              <a:t> </a:t>
            </a:r>
            <a:r>
              <a:rPr lang="nl-BE" dirty="0" err="1"/>
              <a:t>doit</a:t>
            </a:r>
            <a:r>
              <a:rPr lang="nl-BE" dirty="0"/>
              <a:t> y avoir une </a:t>
            </a:r>
            <a:r>
              <a:rPr lang="nl-BE" dirty="0" err="1"/>
              <a:t>justification</a:t>
            </a:r>
            <a:r>
              <a:rPr lang="nl-BE" dirty="0"/>
              <a:t> </a:t>
            </a:r>
            <a:r>
              <a:rPr lang="nl-BE" dirty="0" err="1"/>
              <a:t>objective</a:t>
            </a:r>
            <a:r>
              <a:rPr lang="nl-BE" dirty="0"/>
              <a:t> pour </a:t>
            </a:r>
            <a:r>
              <a:rPr lang="nl-BE" dirty="0" err="1"/>
              <a:t>inviter</a:t>
            </a:r>
            <a:r>
              <a:rPr lang="nl-BE" dirty="0"/>
              <a:t> “un” soumissionnaire (soumissionnaire </a:t>
            </a:r>
            <a:r>
              <a:rPr lang="nl-BE" dirty="0" err="1"/>
              <a:t>préférentiel</a:t>
            </a:r>
            <a:r>
              <a:rPr lang="nl-BE" dirty="0"/>
              <a:t>) à </a:t>
            </a:r>
            <a:r>
              <a:rPr lang="nl-BE" dirty="0" err="1"/>
              <a:t>négocier</a:t>
            </a:r>
            <a:r>
              <a:rPr lang="nl-BE" dirty="0"/>
              <a:t> sur la base des premières offres, en </a:t>
            </a:r>
            <a:r>
              <a:rPr lang="nl-BE" dirty="0" err="1"/>
              <a:t>appliquant</a:t>
            </a:r>
            <a:r>
              <a:rPr lang="nl-BE" dirty="0"/>
              <a:t> les </a:t>
            </a:r>
            <a:r>
              <a:rPr lang="nl-BE" dirty="0" err="1"/>
              <a:t>critères</a:t>
            </a:r>
            <a:r>
              <a:rPr lang="nl-BE" dirty="0"/>
              <a:t> </a:t>
            </a:r>
            <a:r>
              <a:rPr lang="nl-BE" dirty="0" err="1"/>
              <a:t>d'attribution</a:t>
            </a:r>
            <a:endParaRPr lang="nl-BE" dirty="0"/>
          </a:p>
          <a:p>
            <a:r>
              <a:rPr lang="nl-BE" dirty="0" err="1"/>
              <a:t>Difficulté</a:t>
            </a:r>
            <a:r>
              <a:rPr lang="nl-BE" dirty="0"/>
              <a:t> de </a:t>
            </a:r>
            <a:r>
              <a:rPr lang="nl-BE" dirty="0" err="1"/>
              <a:t>transformer</a:t>
            </a:r>
            <a:r>
              <a:rPr lang="nl-BE" dirty="0"/>
              <a:t> le </a:t>
            </a:r>
            <a:r>
              <a:rPr lang="nl-BE" dirty="0" err="1"/>
              <a:t>projet</a:t>
            </a:r>
            <a:r>
              <a:rPr lang="nl-BE" dirty="0"/>
              <a:t> du soumissionnaire en un </a:t>
            </a:r>
            <a:r>
              <a:rPr lang="nl-BE" dirty="0" err="1"/>
              <a:t>projet</a:t>
            </a:r>
            <a:r>
              <a:rPr lang="nl-BE" dirty="0"/>
              <a:t> </a:t>
            </a:r>
            <a:r>
              <a:rPr lang="nl-BE" dirty="0" err="1"/>
              <a:t>réalisable</a:t>
            </a:r>
            <a:r>
              <a:rPr lang="nl-BE" dirty="0"/>
              <a:t> sans </a:t>
            </a:r>
            <a:r>
              <a:rPr lang="nl-BE" dirty="0" err="1"/>
              <a:t>modifications</a:t>
            </a:r>
            <a:r>
              <a:rPr lang="nl-BE" dirty="0"/>
              <a:t> </a:t>
            </a:r>
            <a:r>
              <a:rPr lang="nl-BE" dirty="0" err="1"/>
              <a:t>essentielles</a:t>
            </a:r>
            <a:r>
              <a:rPr lang="nl-BE" dirty="0"/>
              <a:t> ≠ pas de </a:t>
            </a:r>
            <a:r>
              <a:rPr lang="nl-BE" dirty="0" err="1"/>
              <a:t>justification</a:t>
            </a:r>
            <a:r>
              <a:rPr lang="nl-BE" dirty="0"/>
              <a:t> </a:t>
            </a:r>
            <a:r>
              <a:rPr lang="nl-BE" dirty="0" err="1"/>
              <a:t>objective</a:t>
            </a:r>
            <a:endParaRPr lang="nl-BE" dirty="0"/>
          </a:p>
          <a:p>
            <a:endParaRPr lang="fr-BE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3533051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F5708-2091-CCE8-7E0F-A1486710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noProof="0" dirty="0"/>
              <a:t>Négociations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91CCA5-3BBA-495E-B09F-BD364823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/>
              <a:t>Décision du tribunal de première instance (référés) de Bruxelles du 6 mars 2024</a:t>
            </a:r>
            <a:endParaRPr lang="nl-BE" b="1" dirty="0"/>
          </a:p>
          <a:p>
            <a:r>
              <a:rPr lang="nl-BE" dirty="0"/>
              <a:t>Référé 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 logiciels</a:t>
            </a:r>
          </a:p>
          <a:p>
            <a:r>
              <a:rPr lang="nl-BE" dirty="0"/>
              <a:t>Cahier des charges : </a:t>
            </a:r>
            <a:r>
              <a:rPr lang="nl-BE" dirty="0" err="1"/>
              <a:t>droit</a:t>
            </a:r>
            <a:r>
              <a:rPr lang="nl-BE" dirty="0"/>
              <a:t> du pouvoir adjudicateur de ne </a:t>
            </a:r>
            <a:r>
              <a:rPr lang="nl-BE" dirty="0" err="1"/>
              <a:t>négocier</a:t>
            </a:r>
            <a:r>
              <a:rPr lang="nl-BE" dirty="0"/>
              <a:t> </a:t>
            </a:r>
            <a:r>
              <a:rPr lang="nl-BE" dirty="0" err="1"/>
              <a:t>qu'avec</a:t>
            </a:r>
            <a:r>
              <a:rPr lang="nl-BE" dirty="0"/>
              <a:t> les </a:t>
            </a:r>
            <a:r>
              <a:rPr lang="nl-BE" dirty="0" err="1"/>
              <a:t>trois</a:t>
            </a:r>
            <a:r>
              <a:rPr lang="nl-BE" dirty="0"/>
              <a:t> premiers classés</a:t>
            </a:r>
          </a:p>
          <a:p>
            <a:r>
              <a:rPr lang="nl-BE" dirty="0"/>
              <a:t>4 </a:t>
            </a:r>
            <a:r>
              <a:rPr lang="nl-BE" dirty="0" err="1"/>
              <a:t>soumissionnaires</a:t>
            </a:r>
            <a:r>
              <a:rPr lang="nl-BE" dirty="0"/>
              <a:t> classés -&gt; </a:t>
            </a:r>
            <a:r>
              <a:rPr lang="nl-BE" dirty="0" err="1"/>
              <a:t>négociation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3 seulement, mais 4</a:t>
            </a:r>
            <a:r>
              <a:rPr lang="nl-BE" baseline="30000" dirty="0"/>
              <a:t>e</a:t>
            </a:r>
            <a:r>
              <a:rPr lang="nl-BE" dirty="0"/>
              <a:t> </a:t>
            </a:r>
            <a:r>
              <a:rPr lang="nl-BE" dirty="0" err="1"/>
              <a:t>inclus</a:t>
            </a:r>
            <a:r>
              <a:rPr lang="nl-BE" dirty="0"/>
              <a:t> dans </a:t>
            </a:r>
            <a:r>
              <a:rPr lang="nl-BE" dirty="0" err="1"/>
              <a:t>l'évaluation</a:t>
            </a:r>
            <a:r>
              <a:rPr lang="nl-BE" dirty="0"/>
              <a:t> finale des offres - </a:t>
            </a:r>
            <a:r>
              <a:rPr lang="nl-BE" dirty="0" err="1"/>
              <a:t>influence</a:t>
            </a:r>
            <a:r>
              <a:rPr lang="nl-BE" dirty="0"/>
              <a:t> sur le </a:t>
            </a:r>
            <a:r>
              <a:rPr lang="nl-BE" dirty="0" err="1"/>
              <a:t>classement</a:t>
            </a:r>
            <a:r>
              <a:rPr lang="nl-BE" dirty="0"/>
              <a:t> -&gt; NON </a:t>
            </a:r>
            <a:r>
              <a:rPr lang="nl-BE" dirty="0" err="1"/>
              <a:t>autorisé</a:t>
            </a:r>
            <a:endParaRPr lang="nl-BE" dirty="0"/>
          </a:p>
          <a:p>
            <a:r>
              <a:rPr lang="nl-BE" dirty="0"/>
              <a:t>Suspension de la décision </a:t>
            </a:r>
            <a:r>
              <a:rPr lang="nl-BE" dirty="0" err="1"/>
              <a:t>d'attribution</a:t>
            </a:r>
            <a:r>
              <a:rPr lang="nl-BE" dirty="0"/>
              <a:t>, mais aussi de la décision de ne pas </a:t>
            </a:r>
            <a:r>
              <a:rPr lang="nl-BE" dirty="0" err="1"/>
              <a:t>attribuer</a:t>
            </a:r>
            <a:r>
              <a:rPr lang="nl-BE" dirty="0"/>
              <a:t> à « x ». </a:t>
            </a:r>
            <a:r>
              <a:rPr lang="nl-BE" dirty="0" err="1"/>
              <a:t>Motifs</a:t>
            </a:r>
            <a:r>
              <a:rPr lang="nl-BE" dirty="0"/>
              <a:t>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les </a:t>
            </a:r>
            <a:r>
              <a:rPr lang="nl-BE" dirty="0" err="1"/>
              <a:t>motifs</a:t>
            </a:r>
            <a:r>
              <a:rPr lang="nl-BE" dirty="0"/>
              <a:t> </a:t>
            </a:r>
            <a:r>
              <a:rPr lang="nl-BE" dirty="0" err="1"/>
              <a:t>d’arrêt</a:t>
            </a:r>
            <a:r>
              <a:rPr lang="nl-BE" dirty="0"/>
              <a:t> de la procédure ne sont pas </a:t>
            </a:r>
            <a:r>
              <a:rPr lang="nl-BE" dirty="0" err="1"/>
              <a:t>valables</a:t>
            </a:r>
            <a:r>
              <a:rPr lang="nl-BE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</a:t>
            </a:r>
            <a:r>
              <a:rPr lang="nl-BE" dirty="0" err="1"/>
              <a:t>volonté</a:t>
            </a:r>
            <a:r>
              <a:rPr lang="nl-BE" dirty="0"/>
              <a:t> du pouvoir adjudicateur </a:t>
            </a:r>
            <a:r>
              <a:rPr lang="nl-BE" dirty="0" err="1"/>
              <a:t>d'exécuter</a:t>
            </a:r>
            <a:r>
              <a:rPr lang="nl-BE" dirty="0"/>
              <a:t> le marché</a:t>
            </a:r>
          </a:p>
          <a:p>
            <a:pPr marL="685800" lvl="1" indent="0">
              <a:buNone/>
            </a:pPr>
            <a:endParaRPr lang="fr-BE" noProof="0" dirty="0"/>
          </a:p>
          <a:p>
            <a:endParaRPr lang="fr-BE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524818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A5898-1F20-6190-A909-E602F9DE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05AA3D72-4309-17D6-F44B-BEA4E098B23D}"/>
              </a:ext>
            </a:extLst>
          </p:cNvPr>
          <p:cNvSpPr txBox="1">
            <a:spLocks/>
          </p:cNvSpPr>
          <p:nvPr/>
        </p:nvSpPr>
        <p:spPr>
          <a:xfrm>
            <a:off x="1179871" y="3809446"/>
            <a:ext cx="12287250" cy="2668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fr-BE" sz="9600" b="1" noProof="0" dirty="0">
                <a:solidFill>
                  <a:srgbClr val="0C5742"/>
                </a:solidFill>
                <a:latin typeface="Montserrat" panose="00000500000000000000" pitchFamily="2" charset="0"/>
              </a:rPr>
              <a:t>Attribution</a:t>
            </a:r>
            <a:endParaRPr lang="fr-BE" sz="9000" b="1" i="1" noProof="0" dirty="0">
              <a:solidFill>
                <a:srgbClr val="0C5742"/>
              </a:solidFill>
              <a:latin typeface="Montserrat" panose="00000500000000000000" pitchFamily="2" charset="0"/>
              <a:ea typeface="DengXian Light" panose="02010600030101010101" pitchFamily="2" charset="-122"/>
              <a:cs typeface="+mj-cs"/>
            </a:endParaRP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53901F16-BAB7-6F9B-4AD4-A63D8C20FF7D}"/>
              </a:ext>
            </a:extLst>
          </p:cNvPr>
          <p:cNvSpPr txBox="1">
            <a:spLocks/>
          </p:cNvSpPr>
          <p:nvPr/>
        </p:nvSpPr>
        <p:spPr>
          <a:xfrm>
            <a:off x="1143000" y="1893180"/>
            <a:ext cx="12287250" cy="2026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6600" noProof="0" dirty="0">
                <a:solidFill>
                  <a:schemeClr val="bg1">
                    <a:lumMod val="75000"/>
                  </a:schemeClr>
                </a:solidFill>
              </a:rPr>
              <a:t>05 </a:t>
            </a:r>
            <a:endParaRPr lang="fr-BE" sz="22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2E8C02D5-1EBE-5A78-F697-6E851D38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fr-BE" noProof="0" smtClean="0"/>
              <a:pPr>
                <a:spcAft>
                  <a:spcPts val="600"/>
                </a:spcAft>
              </a:pPr>
              <a:t>24</a:t>
            </a:fld>
            <a:endParaRPr lang="fr-BE" noProof="0" dirty="0"/>
          </a:p>
        </p:txBody>
      </p:sp>
      <p:pic>
        <p:nvPicPr>
          <p:cNvPr id="21" name="Tijdelijke aanduiding voor afbeelding 20" descr="3D-kubus in blokken getekend op een schoolbord">
            <a:extLst>
              <a:ext uri="{FF2B5EF4-FFF2-40B4-BE49-F238E27FC236}">
                <a16:creationId xmlns:a16="http://schemas.microsoft.com/office/drawing/2014/main" id="{84EE164A-1739-2CC3-33D3-747A4C7FA7A2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222" r="42563" b="-222"/>
          <a:stretch>
            <a:fillRect/>
          </a:stretch>
        </p:blipFill>
        <p:spPr>
          <a:xfrm>
            <a:off x="13503992" y="0"/>
            <a:ext cx="4114800" cy="10286999"/>
          </a:xfrm>
        </p:spPr>
      </p:pic>
    </p:spTree>
    <p:extLst>
      <p:ext uri="{BB962C8B-B14F-4D97-AF65-F5344CB8AC3E}">
        <p14:creationId xmlns:p14="http://schemas.microsoft.com/office/powerpoint/2010/main" val="329451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40477-068B-B0B3-9675-E744BA6E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Attribution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0969D-86F7-4E72-5C09-8AAA4E004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259.552 du 19 avril 2024</a:t>
            </a:r>
          </a:p>
          <a:p>
            <a:r>
              <a:rPr lang="fr-FR" dirty="0"/>
              <a:t>Procédure en extrême urgence –  s</a:t>
            </a:r>
            <a:r>
              <a:rPr lang="fr-FR" noProof="0" dirty="0" err="1"/>
              <a:t>ecteurs</a:t>
            </a:r>
            <a:r>
              <a:rPr lang="fr-FR" noProof="0" dirty="0"/>
              <a:t> classiques – marché public de services de collecte et traitement de matelas</a:t>
            </a:r>
          </a:p>
          <a:p>
            <a:r>
              <a:rPr lang="fr-FR" noProof="0" dirty="0"/>
              <a:t>Critère d’attribution qualité : pourcentage de matelas recyclés, sur l’ensemble des matelas collectés par l’adjudicataire au cours de l’année précédant la date de l’offre.</a:t>
            </a:r>
          </a:p>
          <a:p>
            <a:r>
              <a:rPr lang="fr-FR" noProof="0" dirty="0"/>
              <a:t>Ce critère n’est pas approprié pour évaluer la qualité intrinsèque de l’offre :  </a:t>
            </a:r>
          </a:p>
          <a:p>
            <a:pPr marL="2114550" lvl="2" indent="-742950">
              <a:buFont typeface="+mj-lt"/>
              <a:buAutoNum type="arabicPeriod"/>
            </a:pPr>
            <a:r>
              <a:rPr lang="fr-FR" noProof="0" dirty="0"/>
              <a:t>Il ne donne des informations que sur les performances passées.  </a:t>
            </a:r>
          </a:p>
          <a:p>
            <a:pPr marL="2114550" lvl="2" indent="-742950">
              <a:buFont typeface="+mj-lt"/>
              <a:buAutoNum type="arabicPeriod"/>
            </a:pPr>
            <a:r>
              <a:rPr lang="fr-FR" noProof="0" dirty="0"/>
              <a:t>Il ne fournit aucune information sur les éventuelles innovations développées par l’adjudicataire (par exemple, nouvelles techniques, nouveaux débouchés).</a:t>
            </a:r>
          </a:p>
          <a:p>
            <a:endParaRPr lang="fr-BE" noProof="0" dirty="0"/>
          </a:p>
          <a:p>
            <a:endParaRPr lang="fr-BE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53556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3D314-DA71-B958-6BE7-ECBFF278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Attribution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0436FC-4DB1-9893-09E3-CECC79678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81300"/>
            <a:ext cx="17068800" cy="6527007"/>
          </a:xfrm>
        </p:spPr>
        <p:txBody>
          <a:bodyPr>
            <a:normAutofit fontScale="70000" lnSpcReduction="2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263.800 du 27 juin 2025</a:t>
            </a:r>
          </a:p>
          <a:p>
            <a:r>
              <a:rPr lang="fr-FR" dirty="0"/>
              <a:t>Procédure en extrême urgence – s</a:t>
            </a:r>
            <a:r>
              <a:rPr lang="fr-FR" noProof="0" dirty="0" err="1"/>
              <a:t>ecteurs</a:t>
            </a:r>
            <a:r>
              <a:rPr lang="fr-FR" noProof="0" dirty="0"/>
              <a:t> classiques – Marché public pour la fourniture de chèques-repas (PNSPP)</a:t>
            </a:r>
          </a:p>
          <a:p>
            <a:r>
              <a:rPr lang="fr-FR" noProof="0" dirty="0"/>
              <a:t>5 critères d’attribution, dont le prix, calculé via la « règle de trois »  </a:t>
            </a:r>
          </a:p>
          <a:p>
            <a:r>
              <a:rPr lang="fr-FR" noProof="0" dirty="0"/>
              <a:t>La requérante a introduit un prix de 0 → application de la méthode d’évaluation mathématiquement impossible  </a:t>
            </a:r>
          </a:p>
          <a:p>
            <a:r>
              <a:rPr lang="fr-FR" noProof="0" dirty="0"/>
              <a:t>Le pouvoir adjudicateur a modifié la méthode d’évaluation et a attribué le maximum de points aux deux soumissionnaires  </a:t>
            </a:r>
          </a:p>
          <a:p>
            <a:r>
              <a:rPr lang="fr-FR" noProof="0" dirty="0"/>
              <a:t>Exception d’irrecevabilité (en raison de l’irrégularité de l’offre du requérant vu le prix 0) rejetée : l’offre a été considérée comme régulière par le PA  </a:t>
            </a:r>
          </a:p>
          <a:p>
            <a:r>
              <a:rPr lang="fr-FR" noProof="0" dirty="0"/>
              <a:t>Conseil d’État : la décision est illégale en raison du non-respect de la méthode d’évaluation fixée dans le cahier des charges  </a:t>
            </a:r>
          </a:p>
          <a:p>
            <a:r>
              <a:rPr lang="fr-FR" noProof="0" dirty="0"/>
              <a:t>Attribuer le même nombre de points à des offres avec des prix différents </a:t>
            </a:r>
            <a:r>
              <a:rPr lang="fr-FR" noProof="0" dirty="0" err="1"/>
              <a:t>dénatur</a:t>
            </a:r>
            <a:r>
              <a:rPr lang="fr-FR" dirty="0"/>
              <a:t>e le critère d’attribution</a:t>
            </a:r>
            <a:endParaRPr lang="fr-FR" noProof="0" dirty="0"/>
          </a:p>
          <a:p>
            <a:endParaRPr lang="fr-BE" b="1" noProof="0" dirty="0"/>
          </a:p>
          <a:p>
            <a:endParaRPr lang="fr-BE" b="1" noProof="0" dirty="0"/>
          </a:p>
          <a:p>
            <a:endParaRPr lang="fr-BE" b="1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088607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3DDF0-A6AF-774B-6242-8B9A7619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Attribution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C44AE4-5D40-EEBE-A68B-89CC7ECB4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b="1" dirty="0"/>
              <a:t>C.E., n° 262.713 du 21 mars 2025</a:t>
            </a:r>
          </a:p>
          <a:p>
            <a:r>
              <a:rPr lang="fr-BE" sz="4000" dirty="0"/>
              <a:t>Procédure en extrême urgence</a:t>
            </a:r>
            <a:r>
              <a:rPr lang="nl-BE" dirty="0"/>
              <a:t> 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 Contrat </a:t>
            </a:r>
            <a:r>
              <a:rPr lang="nl-BE" dirty="0" err="1"/>
              <a:t>cadre</a:t>
            </a:r>
            <a:r>
              <a:rPr lang="nl-BE" dirty="0"/>
              <a:t> </a:t>
            </a:r>
            <a:r>
              <a:rPr lang="nl-BE" dirty="0" err="1"/>
              <a:t>appareils</a:t>
            </a:r>
            <a:r>
              <a:rPr lang="nl-BE" dirty="0"/>
              <a:t> de </a:t>
            </a:r>
            <a:r>
              <a:rPr lang="nl-BE" dirty="0" err="1"/>
              <a:t>mesure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maintenance</a:t>
            </a:r>
          </a:p>
          <a:p>
            <a:r>
              <a:rPr lang="nl-BE" dirty="0"/>
              <a:t>La méthode </a:t>
            </a:r>
            <a:r>
              <a:rPr lang="nl-BE" dirty="0" err="1"/>
              <a:t>d'évaluation</a:t>
            </a:r>
            <a:r>
              <a:rPr lang="nl-BE" dirty="0"/>
              <a:t> ne </a:t>
            </a:r>
            <a:r>
              <a:rPr lang="nl-BE" dirty="0" err="1"/>
              <a:t>doit</a:t>
            </a:r>
            <a:r>
              <a:rPr lang="nl-BE" dirty="0"/>
              <a:t> pas être </a:t>
            </a:r>
            <a:r>
              <a:rPr lang="nl-BE" dirty="0" err="1"/>
              <a:t>annoncée</a:t>
            </a:r>
            <a:r>
              <a:rPr lang="nl-BE" dirty="0"/>
              <a:t> dans les documents du marché, mais </a:t>
            </a:r>
            <a:r>
              <a:rPr lang="nl-BE" dirty="0" err="1"/>
              <a:t>doit</a:t>
            </a:r>
            <a:r>
              <a:rPr lang="nl-BE" dirty="0"/>
              <a:t> être </a:t>
            </a:r>
            <a:r>
              <a:rPr lang="nl-BE" dirty="0" err="1"/>
              <a:t>déterminée</a:t>
            </a:r>
            <a:r>
              <a:rPr lang="nl-BE" dirty="0"/>
              <a:t> </a:t>
            </a:r>
            <a:r>
              <a:rPr lang="nl-BE" dirty="0" err="1"/>
              <a:t>avant</a:t>
            </a:r>
            <a:r>
              <a:rPr lang="nl-BE" dirty="0"/>
              <a:t> </a:t>
            </a:r>
            <a:r>
              <a:rPr lang="nl-BE" dirty="0" err="1"/>
              <a:t>l'ouverture</a:t>
            </a:r>
            <a:r>
              <a:rPr lang="nl-BE" dirty="0"/>
              <a:t> des offres</a:t>
            </a:r>
          </a:p>
          <a:p>
            <a:r>
              <a:rPr lang="nl-BE" dirty="0"/>
              <a:t>À moins que le pouvoir adjudicateur ne </a:t>
            </a:r>
            <a:r>
              <a:rPr lang="nl-BE" dirty="0" err="1"/>
              <a:t>démontre</a:t>
            </a:r>
            <a:r>
              <a:rPr lang="nl-BE" dirty="0"/>
              <a:t> qu'il lui </a:t>
            </a:r>
            <a:r>
              <a:rPr lang="nl-BE" dirty="0" err="1"/>
              <a:t>était</a:t>
            </a:r>
            <a:r>
              <a:rPr lang="nl-BE" dirty="0"/>
              <a:t> </a:t>
            </a:r>
            <a:r>
              <a:rPr lang="nl-BE" dirty="0" err="1"/>
              <a:t>impossible</a:t>
            </a:r>
            <a:r>
              <a:rPr lang="nl-BE" dirty="0"/>
              <a:t> de </a:t>
            </a:r>
            <a:r>
              <a:rPr lang="nl-BE" dirty="0" err="1"/>
              <a:t>déterminer</a:t>
            </a:r>
            <a:r>
              <a:rPr lang="nl-BE" dirty="0"/>
              <a:t> cette méthode à </a:t>
            </a:r>
            <a:r>
              <a:rPr lang="nl-BE" dirty="0" err="1"/>
              <a:t>l'avance</a:t>
            </a:r>
            <a:r>
              <a:rPr lang="nl-BE" dirty="0"/>
              <a:t> – ce </a:t>
            </a:r>
            <a:r>
              <a:rPr lang="nl-BE" dirty="0" err="1"/>
              <a:t>qui</a:t>
            </a:r>
            <a:r>
              <a:rPr lang="nl-BE" dirty="0"/>
              <a:t> n'est pas le cas en </a:t>
            </a:r>
            <a:r>
              <a:rPr lang="nl-BE" dirty="0" err="1"/>
              <a:t>l'espèce</a:t>
            </a:r>
            <a:endParaRPr lang="nl-BE" dirty="0"/>
          </a:p>
          <a:p>
            <a:r>
              <a:rPr lang="nl-BE" dirty="0"/>
              <a:t>Accessoire : </a:t>
            </a:r>
            <a:r>
              <a:rPr lang="nl-BE" dirty="0" err="1"/>
              <a:t>aucune</a:t>
            </a:r>
            <a:r>
              <a:rPr lang="nl-BE" dirty="0"/>
              <a:t> méthode </a:t>
            </a:r>
            <a:r>
              <a:rPr lang="nl-BE" dirty="0" err="1"/>
              <a:t>d'évaluation</a:t>
            </a:r>
            <a:r>
              <a:rPr lang="nl-BE" dirty="0"/>
              <a:t> évidente n'a été </a:t>
            </a:r>
            <a:r>
              <a:rPr lang="nl-BE" dirty="0" err="1"/>
              <a:t>utilisée</a:t>
            </a:r>
            <a:endParaRPr lang="nl-BE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200384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4E46E-4787-CEA8-6A99-232268D60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C52CF-4D01-53F5-0257-85943994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Attribution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52BC34-B191-7B7A-0BC9-054098245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b="1" dirty="0"/>
              <a:t>C.E., arrêt n° 263.012 du 17 </a:t>
            </a:r>
            <a:r>
              <a:rPr lang="nl-BE" b="1" dirty="0" err="1"/>
              <a:t>avril</a:t>
            </a:r>
            <a:r>
              <a:rPr lang="nl-BE" b="1" dirty="0"/>
              <a:t> 2025</a:t>
            </a:r>
          </a:p>
          <a:p>
            <a:r>
              <a:rPr lang="fr-BE" sz="4000" dirty="0"/>
              <a:t>Procédure en extrême urgence</a:t>
            </a:r>
            <a:r>
              <a:rPr lang="nl-BE" dirty="0"/>
              <a:t> – </a:t>
            </a:r>
            <a:r>
              <a:rPr lang="nl-BE" dirty="0" err="1"/>
              <a:t>secteurs</a:t>
            </a:r>
            <a:r>
              <a:rPr lang="nl-BE" dirty="0"/>
              <a:t> particuliers (SNCB) – rames de train</a:t>
            </a:r>
          </a:p>
          <a:p>
            <a:r>
              <a:rPr lang="nl-BE" dirty="0"/>
              <a:t>Pouvoir discrétionnaire de </a:t>
            </a:r>
            <a:r>
              <a:rPr lang="nl-BE" dirty="0" err="1"/>
              <a:t>déterminer</a:t>
            </a:r>
            <a:r>
              <a:rPr lang="nl-BE" dirty="0"/>
              <a:t> la méthode </a:t>
            </a:r>
            <a:r>
              <a:rPr lang="nl-BE" dirty="0" err="1"/>
              <a:t>d'évaluation</a:t>
            </a:r>
            <a:r>
              <a:rPr lang="nl-BE" dirty="0"/>
              <a:t> ≠ arbitraire/incohérent</a:t>
            </a:r>
          </a:p>
          <a:p>
            <a:r>
              <a:rPr lang="nl-BE" dirty="0"/>
              <a:t>La méthode </a:t>
            </a:r>
            <a:r>
              <a:rPr lang="nl-BE" dirty="0" err="1"/>
              <a:t>doit</a:t>
            </a:r>
            <a:r>
              <a:rPr lang="nl-BE" dirty="0"/>
              <a:t> être </a:t>
            </a:r>
            <a:r>
              <a:rPr lang="nl-BE" dirty="0" err="1"/>
              <a:t>compréhensible</a:t>
            </a:r>
            <a:r>
              <a:rPr lang="nl-BE" dirty="0"/>
              <a:t> sur la base de la décision </a:t>
            </a:r>
            <a:r>
              <a:rPr lang="nl-BE" dirty="0" err="1"/>
              <a:t>d'attribution</a:t>
            </a:r>
            <a:endParaRPr lang="nl-BE" dirty="0"/>
          </a:p>
          <a:p>
            <a:r>
              <a:rPr lang="nl-BE" dirty="0"/>
              <a:t>Guide </a:t>
            </a:r>
            <a:r>
              <a:rPr lang="nl-BE" dirty="0" err="1"/>
              <a:t>d'attribution</a:t>
            </a:r>
            <a:r>
              <a:rPr lang="nl-BE" dirty="0"/>
              <a:t> : </a:t>
            </a:r>
            <a:r>
              <a:rPr lang="nl-BE" dirty="0" err="1"/>
              <a:t>évaluation</a:t>
            </a:r>
            <a:r>
              <a:rPr lang="nl-BE" dirty="0"/>
              <a:t> du </a:t>
            </a:r>
            <a:r>
              <a:rPr lang="nl-BE" dirty="0" err="1"/>
              <a:t>critère</a:t>
            </a:r>
            <a:r>
              <a:rPr lang="nl-BE" dirty="0"/>
              <a:t> </a:t>
            </a:r>
            <a:r>
              <a:rPr lang="nl-BE" dirty="0" err="1"/>
              <a:t>d'attribution</a:t>
            </a:r>
            <a:r>
              <a:rPr lang="nl-BE" dirty="0"/>
              <a:t> « </a:t>
            </a:r>
            <a:r>
              <a:rPr lang="nl-BE" dirty="0" err="1"/>
              <a:t>qualité</a:t>
            </a:r>
            <a:r>
              <a:rPr lang="nl-BE" dirty="0"/>
              <a:t> </a:t>
            </a:r>
            <a:r>
              <a:rPr lang="nl-BE" dirty="0" err="1"/>
              <a:t>technique</a:t>
            </a:r>
            <a:r>
              <a:rPr lang="nl-BE" dirty="0"/>
              <a:t> des </a:t>
            </a:r>
            <a:r>
              <a:rPr lang="nl-BE" dirty="0" err="1"/>
              <a:t>solutions</a:t>
            </a:r>
            <a:r>
              <a:rPr lang="nl-BE" dirty="0"/>
              <a:t> </a:t>
            </a:r>
            <a:r>
              <a:rPr lang="nl-BE" dirty="0" err="1"/>
              <a:t>proposées</a:t>
            </a:r>
            <a:r>
              <a:rPr lang="nl-BE" dirty="0"/>
              <a:t> », dans le </a:t>
            </a:r>
            <a:r>
              <a:rPr lang="nl-BE" dirty="0" err="1"/>
              <a:t>cadre</a:t>
            </a:r>
            <a:r>
              <a:rPr lang="nl-BE" dirty="0"/>
              <a:t> de </a:t>
            </a:r>
            <a:r>
              <a:rPr lang="nl-BE" dirty="0" err="1"/>
              <a:t>laquelle</a:t>
            </a:r>
            <a:r>
              <a:rPr lang="nl-BE" dirty="0"/>
              <a:t> les plus-</a:t>
            </a:r>
            <a:r>
              <a:rPr lang="nl-BE" dirty="0" err="1"/>
              <a:t>values</a:t>
            </a:r>
            <a:r>
              <a:rPr lang="nl-BE" dirty="0"/>
              <a:t> et moins-</a:t>
            </a:r>
            <a:r>
              <a:rPr lang="nl-BE" dirty="0" err="1"/>
              <a:t>values</a:t>
            </a:r>
            <a:r>
              <a:rPr lang="nl-BE" dirty="0"/>
              <a:t> des offres sont </a:t>
            </a:r>
            <a:r>
              <a:rPr lang="nl-BE" dirty="0" err="1"/>
              <a:t>évaluées</a:t>
            </a:r>
            <a:r>
              <a:rPr lang="nl-BE" dirty="0"/>
              <a:t> par rapport </a:t>
            </a:r>
            <a:r>
              <a:rPr lang="nl-BE" dirty="0" err="1"/>
              <a:t>aux</a:t>
            </a:r>
            <a:r>
              <a:rPr lang="nl-BE" dirty="0"/>
              <a:t> </a:t>
            </a:r>
            <a:r>
              <a:rPr lang="nl-BE" dirty="0" err="1"/>
              <a:t>exigences</a:t>
            </a:r>
            <a:r>
              <a:rPr lang="nl-BE" dirty="0"/>
              <a:t> de la </a:t>
            </a:r>
            <a:r>
              <a:rPr lang="nl-BE" dirty="0" err="1"/>
              <a:t>spécification</a:t>
            </a:r>
            <a:r>
              <a:rPr lang="nl-BE" dirty="0"/>
              <a:t> </a:t>
            </a:r>
            <a:r>
              <a:rPr lang="nl-BE" dirty="0" err="1"/>
              <a:t>technique</a:t>
            </a:r>
            <a:r>
              <a:rPr lang="nl-BE" dirty="0"/>
              <a:t> sur la base de </a:t>
            </a:r>
            <a:r>
              <a:rPr lang="nl-BE" dirty="0" err="1"/>
              <a:t>cinq</a:t>
            </a:r>
            <a:r>
              <a:rPr lang="nl-BE" dirty="0"/>
              <a:t> éléments </a:t>
            </a:r>
            <a:r>
              <a:rPr lang="nl-BE" dirty="0" err="1"/>
              <a:t>d'évaluation</a:t>
            </a:r>
            <a:r>
              <a:rPr lang="nl-BE" dirty="0"/>
              <a:t> (non </a:t>
            </a:r>
            <a:r>
              <a:rPr lang="nl-BE" dirty="0" err="1"/>
              <a:t>limitativement</a:t>
            </a:r>
            <a:r>
              <a:rPr lang="nl-BE" dirty="0"/>
              <a:t> </a:t>
            </a:r>
            <a:r>
              <a:rPr lang="nl-BE" dirty="0" err="1"/>
              <a:t>énumérés</a:t>
            </a:r>
            <a:r>
              <a:rPr lang="nl-BE" dirty="0"/>
              <a:t>). </a:t>
            </a:r>
            <a:r>
              <a:rPr lang="nl-BE" dirty="0" err="1"/>
              <a:t>Ensuite</a:t>
            </a:r>
            <a:r>
              <a:rPr lang="nl-BE" dirty="0"/>
              <a:t>, </a:t>
            </a:r>
            <a:r>
              <a:rPr lang="nl-BE" dirty="0" err="1"/>
              <a:t>attribution</a:t>
            </a:r>
            <a:r>
              <a:rPr lang="nl-BE" dirty="0"/>
              <a:t> d'une note globale</a:t>
            </a:r>
          </a:p>
          <a:p>
            <a:r>
              <a:rPr lang="nl-BE" dirty="0"/>
              <a:t>La décision </a:t>
            </a:r>
            <a:r>
              <a:rPr lang="nl-BE" dirty="0" err="1"/>
              <a:t>d'attribution</a:t>
            </a:r>
            <a:r>
              <a:rPr lang="nl-BE" dirty="0"/>
              <a:t> </a:t>
            </a:r>
            <a:r>
              <a:rPr lang="nl-BE" dirty="0" err="1"/>
              <a:t>utilise</a:t>
            </a:r>
            <a:r>
              <a:rPr lang="nl-BE" dirty="0"/>
              <a:t> la méthode </a:t>
            </a:r>
            <a:r>
              <a:rPr lang="nl-BE" dirty="0" err="1"/>
              <a:t>suivante</a:t>
            </a:r>
            <a:r>
              <a:rPr lang="nl-BE" dirty="0"/>
              <a:t> : plus-</a:t>
            </a:r>
            <a:r>
              <a:rPr lang="nl-BE" dirty="0" err="1"/>
              <a:t>value</a:t>
            </a:r>
            <a:r>
              <a:rPr lang="nl-BE" dirty="0"/>
              <a:t>/moins-</a:t>
            </a:r>
            <a:r>
              <a:rPr lang="nl-BE" dirty="0" err="1"/>
              <a:t>value</a:t>
            </a:r>
            <a:r>
              <a:rPr lang="nl-BE" dirty="0"/>
              <a:t> importante, normale ou limitée -&gt; </a:t>
            </a:r>
            <a:r>
              <a:rPr lang="nl-BE" dirty="0" err="1"/>
              <a:t>évaluation</a:t>
            </a:r>
            <a:r>
              <a:rPr lang="nl-BE" dirty="0"/>
              <a:t> en </a:t>
            </a:r>
            <a:r>
              <a:rPr lang="nl-BE" dirty="0" err="1"/>
              <a:t>termes</a:t>
            </a:r>
            <a:r>
              <a:rPr lang="nl-BE" dirty="0"/>
              <a:t> </a:t>
            </a:r>
            <a:r>
              <a:rPr lang="nl-BE" dirty="0" err="1"/>
              <a:t>génériques</a:t>
            </a:r>
            <a:r>
              <a:rPr lang="nl-BE" dirty="0"/>
              <a:t> (</a:t>
            </a:r>
            <a:r>
              <a:rPr lang="nl-BE" dirty="0" err="1"/>
              <a:t>bonne</a:t>
            </a:r>
            <a:r>
              <a:rPr lang="nl-BE" dirty="0"/>
              <a:t> </a:t>
            </a:r>
            <a:r>
              <a:rPr lang="nl-BE" dirty="0" err="1"/>
              <a:t>qualité</a:t>
            </a:r>
            <a:r>
              <a:rPr lang="nl-BE" dirty="0"/>
              <a:t>/plus que </a:t>
            </a:r>
            <a:r>
              <a:rPr lang="nl-BE" dirty="0" err="1"/>
              <a:t>suffisante</a:t>
            </a:r>
            <a:r>
              <a:rPr lang="nl-BE" dirty="0"/>
              <a:t>/sous-optimale/</a:t>
            </a:r>
            <a:r>
              <a:rPr lang="nl-BE" dirty="0" err="1"/>
              <a:t>suffisante</a:t>
            </a:r>
            <a:r>
              <a:rPr lang="nl-BE" dirty="0"/>
              <a:t>/faible) -&gt; le </a:t>
            </a:r>
            <a:r>
              <a:rPr lang="nl-BE" dirty="0" err="1"/>
              <a:t>lien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les points </a:t>
            </a:r>
            <a:r>
              <a:rPr lang="nl-BE" dirty="0" err="1"/>
              <a:t>attribués</a:t>
            </a:r>
            <a:r>
              <a:rPr lang="nl-BE" dirty="0"/>
              <a:t> ne peut être </a:t>
            </a:r>
            <a:r>
              <a:rPr lang="nl-BE" dirty="0" err="1"/>
              <a:t>établi</a:t>
            </a:r>
            <a:r>
              <a:rPr lang="nl-BE" dirty="0"/>
              <a:t> -&gt; suspension</a:t>
            </a:r>
          </a:p>
          <a:p>
            <a:endParaRPr lang="fr-BE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134086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EC733-099F-9436-FD29-E3BB16CA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Attribution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077F43-4111-EAD4-C5D2-A2041819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sz="4000" b="1" dirty="0"/>
              <a:t>C.E., arrêt n° 264.231 du 19 </a:t>
            </a:r>
            <a:r>
              <a:rPr lang="nl-BE" sz="4000" b="1" dirty="0" err="1"/>
              <a:t>septembre</a:t>
            </a:r>
            <a:r>
              <a:rPr lang="nl-BE" sz="4000" b="1" dirty="0"/>
              <a:t> 2025</a:t>
            </a:r>
            <a:endParaRPr lang="fr-BE" sz="4000" dirty="0"/>
          </a:p>
          <a:p>
            <a:r>
              <a:rPr lang="fr-BE" sz="4000" dirty="0"/>
              <a:t>Procédure en extrême urgence</a:t>
            </a:r>
            <a:r>
              <a:rPr lang="nl-BE" dirty="0"/>
              <a:t> – </a:t>
            </a:r>
            <a:r>
              <a:rPr lang="nl-BE" dirty="0" err="1"/>
              <a:t>secteurs</a:t>
            </a:r>
            <a:r>
              <a:rPr lang="nl-BE" dirty="0"/>
              <a:t> particuliers (SNCB) – rames (suite)</a:t>
            </a:r>
          </a:p>
          <a:p>
            <a:r>
              <a:rPr lang="nl-BE" dirty="0"/>
              <a:t>Le guide </a:t>
            </a:r>
            <a:r>
              <a:rPr lang="nl-BE" dirty="0" err="1"/>
              <a:t>d'attribution</a:t>
            </a:r>
            <a:r>
              <a:rPr lang="nl-BE" dirty="0"/>
              <a:t> (</a:t>
            </a:r>
            <a:r>
              <a:rPr lang="nl-BE" dirty="0" err="1"/>
              <a:t>voir</a:t>
            </a:r>
            <a:r>
              <a:rPr lang="nl-BE" dirty="0"/>
              <a:t> slide précédent) fait </a:t>
            </a:r>
            <a:r>
              <a:rPr lang="nl-BE" dirty="0" err="1"/>
              <a:t>apparaître</a:t>
            </a:r>
            <a:r>
              <a:rPr lang="nl-BE" dirty="0"/>
              <a:t> le principe des </a:t>
            </a:r>
            <a:r>
              <a:rPr lang="nl-BE" dirty="0" err="1"/>
              <a:t>gradations</a:t>
            </a:r>
            <a:r>
              <a:rPr lang="nl-BE" dirty="0"/>
              <a:t> selon les plus-</a:t>
            </a:r>
            <a:r>
              <a:rPr lang="nl-BE" dirty="0" err="1"/>
              <a:t>values</a:t>
            </a:r>
            <a:r>
              <a:rPr lang="nl-BE" dirty="0"/>
              <a:t> et moins-</a:t>
            </a:r>
            <a:r>
              <a:rPr lang="nl-BE" dirty="0" err="1"/>
              <a:t>values</a:t>
            </a:r>
            <a:r>
              <a:rPr lang="nl-BE" dirty="0"/>
              <a:t> -&gt; peut (ultérieurement) </a:t>
            </a:r>
            <a:r>
              <a:rPr lang="nl-BE" dirty="0" err="1"/>
              <a:t>déterminer</a:t>
            </a:r>
            <a:r>
              <a:rPr lang="nl-BE" dirty="0"/>
              <a:t> qu'une plus-</a:t>
            </a:r>
            <a:r>
              <a:rPr lang="nl-BE" dirty="0" err="1"/>
              <a:t>value</a:t>
            </a:r>
            <a:r>
              <a:rPr lang="nl-BE" dirty="0"/>
              <a:t> ou moins-</a:t>
            </a:r>
            <a:r>
              <a:rPr lang="nl-BE" dirty="0" err="1"/>
              <a:t>value</a:t>
            </a:r>
            <a:r>
              <a:rPr lang="nl-BE" dirty="0"/>
              <a:t> importante </a:t>
            </a:r>
            <a:r>
              <a:rPr lang="nl-BE" dirty="0" err="1"/>
              <a:t>pèsera</a:t>
            </a:r>
            <a:r>
              <a:rPr lang="nl-BE" dirty="0"/>
              <a:t> plus </a:t>
            </a:r>
            <a:r>
              <a:rPr lang="nl-BE" dirty="0" err="1"/>
              <a:t>lourd</a:t>
            </a:r>
            <a:r>
              <a:rPr lang="nl-BE" dirty="0"/>
              <a:t> (+++/---) dans le score </a:t>
            </a:r>
            <a:r>
              <a:rPr lang="nl-BE" dirty="0" err="1"/>
              <a:t>global</a:t>
            </a:r>
            <a:r>
              <a:rPr lang="nl-BE" dirty="0"/>
              <a:t> qu'une plus-</a:t>
            </a:r>
            <a:r>
              <a:rPr lang="nl-BE" dirty="0" err="1"/>
              <a:t>value</a:t>
            </a:r>
            <a:r>
              <a:rPr lang="nl-BE" dirty="0"/>
              <a:t> ou moins-</a:t>
            </a:r>
            <a:r>
              <a:rPr lang="nl-BE" dirty="0" err="1"/>
              <a:t>value</a:t>
            </a:r>
            <a:r>
              <a:rPr lang="nl-BE" dirty="0"/>
              <a:t> normale (++/--) ou limitée (+/-)</a:t>
            </a:r>
          </a:p>
          <a:p>
            <a:r>
              <a:rPr lang="nl-BE" dirty="0"/>
              <a:t>La </a:t>
            </a:r>
            <a:r>
              <a:rPr lang="nl-BE" dirty="0" err="1"/>
              <a:t>moitié</a:t>
            </a:r>
            <a:r>
              <a:rPr lang="nl-BE" dirty="0"/>
              <a:t> du score </a:t>
            </a:r>
            <a:r>
              <a:rPr lang="nl-BE" dirty="0" err="1"/>
              <a:t>maximal</a:t>
            </a:r>
            <a:r>
              <a:rPr lang="nl-BE" dirty="0"/>
              <a:t> (18/36) = score de </a:t>
            </a:r>
            <a:r>
              <a:rPr lang="nl-BE" dirty="0" err="1"/>
              <a:t>départ</a:t>
            </a:r>
            <a:r>
              <a:rPr lang="nl-BE" dirty="0"/>
              <a:t> = point de </a:t>
            </a:r>
            <a:r>
              <a:rPr lang="nl-BE" dirty="0" err="1"/>
              <a:t>départ</a:t>
            </a:r>
            <a:r>
              <a:rPr lang="nl-BE" dirty="0"/>
              <a:t> raisonnable selon le </a:t>
            </a:r>
            <a:r>
              <a:rPr lang="nl-BE" dirty="0" err="1"/>
              <a:t>Conseil</a:t>
            </a:r>
            <a:r>
              <a:rPr lang="nl-BE" dirty="0"/>
              <a:t> </a:t>
            </a:r>
            <a:r>
              <a:rPr lang="nl-BE" dirty="0" err="1"/>
              <a:t>d'État</a:t>
            </a:r>
            <a:r>
              <a:rPr lang="nl-BE" dirty="0"/>
              <a:t> </a:t>
            </a:r>
          </a:p>
          <a:p>
            <a:r>
              <a:rPr lang="nl-BE" dirty="0"/>
              <a:t>0,1 point par +/- justifié à la </a:t>
            </a:r>
            <a:r>
              <a:rPr lang="nl-BE" dirty="0" err="1"/>
              <a:t>lumière</a:t>
            </a:r>
            <a:r>
              <a:rPr lang="nl-BE" dirty="0"/>
              <a:t> des </a:t>
            </a:r>
            <a:r>
              <a:rPr lang="nl-BE" dirty="0" err="1"/>
              <a:t>différences</a:t>
            </a:r>
            <a:r>
              <a:rPr lang="nl-BE" dirty="0"/>
              <a:t> </a:t>
            </a:r>
            <a:r>
              <a:rPr lang="nl-BE" dirty="0" err="1"/>
              <a:t>concrètes</a:t>
            </a:r>
            <a:r>
              <a:rPr lang="nl-BE" dirty="0"/>
              <a:t> </a:t>
            </a:r>
            <a:r>
              <a:rPr lang="nl-BE" dirty="0" err="1"/>
              <a:t>constatées</a:t>
            </a:r>
            <a:r>
              <a:rPr lang="nl-BE" dirty="0"/>
              <a:t> entre les offres</a:t>
            </a:r>
          </a:p>
          <a:p>
            <a:r>
              <a:rPr lang="nl-BE" dirty="0"/>
              <a:t>≠  arrêt 258.496 : BAFO </a:t>
            </a:r>
            <a:r>
              <a:rPr lang="nl-BE" dirty="0" err="1"/>
              <a:t>soumis</a:t>
            </a:r>
            <a:r>
              <a:rPr lang="nl-BE" dirty="0"/>
              <a:t> </a:t>
            </a:r>
            <a:r>
              <a:rPr lang="nl-BE" dirty="0" err="1"/>
              <a:t>après</a:t>
            </a:r>
            <a:r>
              <a:rPr lang="nl-BE" dirty="0"/>
              <a:t> </a:t>
            </a:r>
            <a:r>
              <a:rPr lang="nl-BE" dirty="0" err="1"/>
              <a:t>négociations</a:t>
            </a:r>
            <a:r>
              <a:rPr lang="nl-BE" dirty="0"/>
              <a:t> en </a:t>
            </a:r>
            <a:r>
              <a:rPr lang="nl-BE" dirty="0" err="1"/>
              <a:t>phase</a:t>
            </a:r>
            <a:r>
              <a:rPr lang="nl-BE" dirty="0"/>
              <a:t> 4 – la SNCB </a:t>
            </a:r>
            <a:r>
              <a:rPr lang="nl-BE" dirty="0" err="1"/>
              <a:t>était</a:t>
            </a:r>
            <a:r>
              <a:rPr lang="nl-BE" dirty="0"/>
              <a:t> autorisée à désigner un soumissionnaire </a:t>
            </a:r>
            <a:r>
              <a:rPr lang="nl-BE" dirty="0" err="1"/>
              <a:t>préférentiel</a:t>
            </a:r>
            <a:endParaRPr lang="nl-BE" dirty="0"/>
          </a:p>
          <a:p>
            <a:pPr marL="0" indent="0">
              <a:buNone/>
            </a:pPr>
            <a:endParaRPr lang="fr-BE" noProof="0" dirty="0"/>
          </a:p>
          <a:p>
            <a:endParaRPr lang="fr-BE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3480325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60301263-DFCD-5854-3853-5F74811C4BE9}"/>
              </a:ext>
            </a:extLst>
          </p:cNvPr>
          <p:cNvSpPr txBox="1">
            <a:spLocks/>
          </p:cNvSpPr>
          <p:nvPr/>
        </p:nvSpPr>
        <p:spPr>
          <a:xfrm>
            <a:off x="1179871" y="3809446"/>
            <a:ext cx="12287250" cy="2668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fr-BE" sz="9000" b="1" i="1" noProof="0" dirty="0">
                <a:solidFill>
                  <a:srgbClr val="0C5742"/>
                </a:solidFill>
                <a:latin typeface="Montserrat" panose="00000500000000000000" pitchFamily="2" charset="0"/>
                <a:ea typeface="DengXian Light" panose="02010600030101010101" pitchFamily="2" charset="-122"/>
                <a:cs typeface="+mj-cs"/>
              </a:rPr>
              <a:t>Préparation du marché</a:t>
            </a: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D553E790-EC59-7289-D71C-4B8E3FE1565D}"/>
              </a:ext>
            </a:extLst>
          </p:cNvPr>
          <p:cNvSpPr txBox="1">
            <a:spLocks/>
          </p:cNvSpPr>
          <p:nvPr/>
        </p:nvSpPr>
        <p:spPr>
          <a:xfrm>
            <a:off x="1143000" y="1893180"/>
            <a:ext cx="12287250" cy="2026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6600" noProof="0" dirty="0">
                <a:solidFill>
                  <a:schemeClr val="bg1">
                    <a:lumMod val="75000"/>
                  </a:schemeClr>
                </a:solidFill>
              </a:rPr>
              <a:t>01</a:t>
            </a:r>
            <a:endParaRPr lang="fr-BE" sz="22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8C603B49-98E7-A665-83D6-F9B1921E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fr-BE" noProof="0" smtClean="0"/>
              <a:pPr>
                <a:spcAft>
                  <a:spcPts val="600"/>
                </a:spcAft>
              </a:pPr>
              <a:t>3</a:t>
            </a:fld>
            <a:endParaRPr lang="fr-BE" noProof="0" dirty="0"/>
          </a:p>
        </p:txBody>
      </p:sp>
      <p:pic>
        <p:nvPicPr>
          <p:cNvPr id="21" name="Tijdelijke aanduiding voor afbeelding 20" descr="Stalen tandwielen">
            <a:extLst>
              <a:ext uri="{FF2B5EF4-FFF2-40B4-BE49-F238E27FC236}">
                <a16:creationId xmlns:a16="http://schemas.microsoft.com/office/drawing/2014/main" id="{0D0EA624-FF4D-4C7F-1F95-900E9633278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-74" r="59156" b="74"/>
          <a:stretch>
            <a:fillRect/>
          </a:stretch>
        </p:blipFill>
        <p:spPr>
          <a:xfrm>
            <a:off x="13466763" y="0"/>
            <a:ext cx="4114800" cy="10287000"/>
          </a:xfrm>
        </p:spPr>
      </p:pic>
    </p:spTree>
    <p:extLst>
      <p:ext uri="{BB962C8B-B14F-4D97-AF65-F5344CB8AC3E}">
        <p14:creationId xmlns:p14="http://schemas.microsoft.com/office/powerpoint/2010/main" val="1071406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0385" y="672192"/>
            <a:ext cx="11176458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 dirty="0">
                <a:solidFill>
                  <a:srgbClr val="26554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</a:t>
            </a:r>
          </a:p>
        </p:txBody>
      </p:sp>
      <p:grpSp>
        <p:nvGrpSpPr>
          <p:cNvPr id="4" name="Group 4"/>
          <p:cNvGrpSpPr/>
          <p:nvPr/>
        </p:nvGrpSpPr>
        <p:grpSpPr>
          <a:xfrm flipH="1">
            <a:off x="12653590" y="6324948"/>
            <a:ext cx="4953000" cy="3277802"/>
            <a:chOff x="0" y="-9525"/>
            <a:chExt cx="5439217" cy="45480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5392036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500" b="1" dirty="0">
                  <a:solidFill>
                    <a:srgbClr val="26554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Rika Heijse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7181" y="739775"/>
              <a:ext cx="5392036" cy="3798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Avocate – </a:t>
              </a:r>
              <a:r>
                <a:rPr lang="en-US" sz="2000" b="1" u="none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Médiatrice </a:t>
              </a:r>
              <a:r>
                <a:rPr lang="en-US" sz="2000" b="1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agréée </a:t>
              </a:r>
              <a:endPara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 u="none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Cabinet d'avocats Rika Heijse</a:t>
              </a: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dirty="0" err="1">
                  <a:sym typeface="Open Sans"/>
                </a:rPr>
                <a:t>Dorpsstraat</a:t>
              </a:r>
              <a:r>
                <a:rPr lang="en-US" dirty="0">
                  <a:sym typeface="Open Sans"/>
                </a:rPr>
                <a:t> 1</a:t>
              </a: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dirty="0">
                  <a:sym typeface="Open Sans"/>
                </a:rPr>
                <a:t>9052 Gand</a:t>
              </a: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 lang="en-US" sz="2000" u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dirty="0">
                  <a:sym typeface="Open Sans"/>
                </a:rPr>
                <a:t>Tél. +32 09 243 10 01</a:t>
              </a: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dirty="0">
                  <a:solidFill>
                    <a:schemeClr val="accent1"/>
                  </a:solidFill>
                  <a:sym typeface="Open Sa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rika@advocaatheijse.be</a:t>
              </a:r>
              <a:endParaRPr lang="en-US" dirty="0">
                <a:solidFill>
                  <a:schemeClr val="accent1"/>
                </a:solidFill>
                <a:sym typeface="Open Sans"/>
              </a:endParaRPr>
            </a:p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 lang="en-US" sz="2000" u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0385" y="6234730"/>
            <a:ext cx="4044027" cy="3411025"/>
            <a:chOff x="0" y="-9525"/>
            <a:chExt cx="5392036" cy="4548034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5392036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500" b="1" dirty="0">
                  <a:solidFill>
                    <a:srgbClr val="26554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France Vlassembrouck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39775"/>
              <a:ext cx="5392036" cy="3798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Avocate</a:t>
              </a:r>
              <a:endPara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 marL="0" lvl="0" indent="0" algn="l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Strelia</a:t>
              </a:r>
            </a:p>
            <a:p>
              <a:pPr lvl="0">
                <a:lnSpc>
                  <a:spcPts val="2800"/>
                </a:lnSpc>
              </a:pPr>
              <a:r>
                <a:rPr lang="fr-FR" dirty="0"/>
                <a:t>Rue de la Régence 52</a:t>
              </a:r>
              <a:br>
                <a:rPr lang="fr-FR" sz="2000" dirty="0"/>
              </a:br>
              <a:r>
                <a:rPr lang="fr-FR" dirty="0"/>
                <a:t>1000 Bruxelles</a:t>
              </a:r>
            </a:p>
            <a:p>
              <a:pPr lvl="0">
                <a:lnSpc>
                  <a:spcPts val="2800"/>
                </a:lnSpc>
              </a:pPr>
              <a:endPara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>
                <a:lnSpc>
                  <a:spcPts val="2800"/>
                </a:lnSpc>
              </a:pPr>
              <a:r>
                <a:rPr lang="de-DE" dirty="0"/>
                <a:t>Tél. : </a:t>
              </a:r>
              <a:r>
                <a:rPr lang="de-DE" dirty="0">
                  <a:hlinkClick r:id="rId3"/>
                </a:rPr>
                <a:t>+32 2 627 00 90</a:t>
              </a:r>
              <a:endPara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>
                <a:lnSpc>
                  <a:spcPts val="2800"/>
                </a:lnSpc>
              </a:pPr>
              <a:r>
                <a:rPr lang="nl-BE" dirty="0">
                  <a:hlinkClick r:id="rId4"/>
                </a:rPr>
                <a:t>france.vlassembrouck@strelia.com</a:t>
              </a:r>
              <a:endParaRPr lang="nl-BE" dirty="0"/>
            </a:p>
            <a:p>
              <a:pPr>
                <a:lnSpc>
                  <a:spcPts val="2800"/>
                </a:lnSpc>
              </a:pPr>
              <a:endPara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96CF68-CC19-23B3-B4DB-2D024D96D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-311" r="7885" b="-194"/>
          <a:stretch>
            <a:fillRect/>
          </a:stretch>
        </p:blipFill>
        <p:spPr bwMode="auto">
          <a:xfrm>
            <a:off x="1981200" y="2247475"/>
            <a:ext cx="3352800" cy="382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8DBA8ED-64B9-73B9-C05E-E6E27431A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155" y="2219453"/>
            <a:ext cx="3505200" cy="382931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E9F2422-23B7-A9B5-7177-D4FCE481C2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058" b="11639"/>
          <a:stretch>
            <a:fillRect/>
          </a:stretch>
        </p:blipFill>
        <p:spPr>
          <a:xfrm>
            <a:off x="12672345" y="2201282"/>
            <a:ext cx="2951653" cy="37019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5AA63C-C8CD-DB82-A2D6-3893BE3A2AE4}"/>
              </a:ext>
            </a:extLst>
          </p:cNvPr>
          <p:cNvSpPr txBox="1"/>
          <p:nvPr/>
        </p:nvSpPr>
        <p:spPr>
          <a:xfrm>
            <a:off x="7029154" y="6470455"/>
            <a:ext cx="6686845" cy="330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fr-BE" sz="2000" b="1" noProof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fr-BE" sz="2000" b="1" noProof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Avocat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fr-BE" sz="2000" b="1" noProof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Resolved</a:t>
            </a:r>
            <a:br>
              <a:rPr lang="fr-BE" noProof="0" dirty="0"/>
            </a:br>
            <a:r>
              <a:rPr lang="fr-BE" noProof="0" dirty="0"/>
              <a:t>Avenue Herrmann-Debroux, 40</a:t>
            </a:r>
            <a:br>
              <a:rPr lang="fr-BE" noProof="0" dirty="0"/>
            </a:br>
            <a:r>
              <a:rPr lang="fr-BE" noProof="0" dirty="0"/>
              <a:t>1160 Bruxelles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endParaRPr lang="fr-BE" sz="2000" b="1" noProof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fr-BE" noProof="0" dirty="0"/>
              <a:t>Tel: +32 (0) 2 315 53 00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fr-BE" u="sng" noProof="0" dirty="0" err="1">
                <a:hlinkClick r:id="rId8"/>
              </a:rPr>
              <a:t>ge@resolved.law</a:t>
            </a:r>
            <a:endParaRPr lang="fr-BE" sz="2000" b="1" noProof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fr-BE" sz="2000" b="1" noProof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94334B-434C-6225-C27E-809B991D50E4}"/>
              </a:ext>
            </a:extLst>
          </p:cNvPr>
          <p:cNvSpPr txBox="1"/>
          <p:nvPr/>
        </p:nvSpPr>
        <p:spPr>
          <a:xfrm>
            <a:off x="7015086" y="6324948"/>
            <a:ext cx="9144000" cy="460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fr-BE" sz="2400" b="1" noProof="0" dirty="0">
                <a:solidFill>
                  <a:srgbClr val="2655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Gauthier Ervyn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8718" y="4133260"/>
            <a:ext cx="16250582" cy="5125040"/>
          </a:xfrm>
          <a:custGeom>
            <a:avLst/>
            <a:gdLst/>
            <a:ahLst/>
            <a:cxnLst/>
            <a:rect l="l" t="t" r="r" b="b"/>
            <a:pathLst>
              <a:path w="16250582" h="5125040">
                <a:moveTo>
                  <a:pt x="0" y="0"/>
                </a:moveTo>
                <a:lnTo>
                  <a:pt x="16250582" y="0"/>
                </a:lnTo>
                <a:lnTo>
                  <a:pt x="16250582" y="5125040"/>
                </a:lnTo>
                <a:lnTo>
                  <a:pt x="0" y="5125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1"/>
            </a:stretch>
          </a:blipFill>
        </p:spPr>
        <p:txBody>
          <a:bodyPr/>
          <a:lstStyle/>
          <a:p>
            <a:endParaRPr lang="fr-BE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1114425"/>
            <a:ext cx="1623060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fr-BE" sz="9000" b="1" noProof="0" dirty="0">
                <a:solidFill>
                  <a:srgbClr val="014D37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NOS PARTENAIRES STRUCTURELS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27ED6-E7DC-787B-7E8B-CCA85A6E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noProof="0" dirty="0"/>
              <a:t>Préparation du marché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695F6A-A419-18D1-4B4D-ACD9FFE0F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noProof="0" dirty="0"/>
              <a:t>CE, arrêt 261.778 du 17 décembre 2024 </a:t>
            </a:r>
          </a:p>
          <a:p>
            <a:r>
              <a:rPr lang="fr-FR" dirty="0"/>
              <a:t>Procédure en extrême urgence - s</a:t>
            </a:r>
            <a:r>
              <a:rPr lang="fr-FR" noProof="0" dirty="0" err="1"/>
              <a:t>ecteurs</a:t>
            </a:r>
            <a:r>
              <a:rPr lang="fr-FR" noProof="0" dirty="0"/>
              <a:t> spéciaux (BPOST)  </a:t>
            </a:r>
          </a:p>
          <a:p>
            <a:r>
              <a:rPr lang="fr-FR" noProof="0" dirty="0"/>
              <a:t>Rétroactes: attribution d’un marché public européen (procédure ouverte) pour la fourniture de bonnets pour 4 ans – suspension par le CE pour cause d’offre irrégulière.  </a:t>
            </a:r>
          </a:p>
          <a:p>
            <a:r>
              <a:rPr lang="fr-FR" noProof="0" dirty="0"/>
              <a:t>Suite à la suspension, BPOST lance un marché de faible montant pour des bonnets pour l’hiver 2024-2025.  </a:t>
            </a:r>
          </a:p>
          <a:p>
            <a:r>
              <a:rPr lang="fr-FR" noProof="0" dirty="0"/>
              <a:t>Consultation de 3 entreprises, mais pas de la requérante.  </a:t>
            </a:r>
          </a:p>
          <a:p>
            <a:r>
              <a:rPr lang="fr-FR" noProof="0" dirty="0"/>
              <a:t>Absence d’estimation écrite de la valeur du marché – obligation d’estimation selon l’article 16 de la LMP.  </a:t>
            </a:r>
          </a:p>
          <a:p>
            <a:r>
              <a:rPr lang="fr-FR" noProof="0" dirty="0"/>
              <a:t>Volonté ou risque de se soustraire aux règles de publicité.</a:t>
            </a:r>
          </a:p>
        </p:txBody>
      </p:sp>
    </p:spTree>
    <p:extLst>
      <p:ext uri="{BB962C8B-B14F-4D97-AF65-F5344CB8AC3E}">
        <p14:creationId xmlns:p14="http://schemas.microsoft.com/office/powerpoint/2010/main" val="286275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E3FC3-4AF0-B7D4-46CC-1EF5E669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noProof="0" dirty="0"/>
              <a:t>Préparation du marché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735186-3948-A0E7-FB53-DB3AA3505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fr-FR" b="1" noProof="0" dirty="0"/>
          </a:p>
          <a:p>
            <a:r>
              <a:rPr lang="fr-FR" b="1" noProof="0" dirty="0"/>
              <a:t>CE, arrêt n° 260.887 du 1er octobre 2024 </a:t>
            </a:r>
          </a:p>
          <a:p>
            <a:r>
              <a:rPr lang="fr-FR" dirty="0"/>
              <a:t>Procédure en extrême urgence – s</a:t>
            </a:r>
            <a:r>
              <a:rPr lang="fr-FR" noProof="0" dirty="0" err="1"/>
              <a:t>ecteurs</a:t>
            </a:r>
            <a:r>
              <a:rPr lang="fr-FR" noProof="0" dirty="0"/>
              <a:t> spéciaux – accord-cadre pour des études de sol  </a:t>
            </a:r>
          </a:p>
          <a:p>
            <a:r>
              <a:rPr lang="fr-FR" noProof="0" dirty="0"/>
              <a:t>Marché à bordereau de prix, mais sans inventaire des prix joint au CSC  </a:t>
            </a:r>
          </a:p>
          <a:p>
            <a:r>
              <a:rPr lang="fr-FR" noProof="0" dirty="0"/>
              <a:t>Critère d’attribution relatif au prix : chaque soumissionnaire joint sa propre liste </a:t>
            </a:r>
            <a:r>
              <a:rPr lang="fr-FR" dirty="0"/>
              <a:t>de prestations et prix </a:t>
            </a:r>
            <a:r>
              <a:rPr lang="fr-FR" noProof="0" dirty="0"/>
              <a:t>unitaires </a:t>
            </a:r>
          </a:p>
          <a:p>
            <a:r>
              <a:rPr lang="fr-FR" noProof="0" dirty="0"/>
              <a:t>En cas de marché à bordereau de prix, le pouvoir adjudicateur doit lui-même établir un inventaire des postes, qui sert de cadre de référence pour les soumissionnaires : une structure claire et uniforme pour la remise des prix  </a:t>
            </a:r>
          </a:p>
          <a:p>
            <a:r>
              <a:rPr lang="fr-FR" noProof="0" dirty="0"/>
              <a:t>Il n’y a pas de base de comparaison uniforme si les soumissionnaires fractionnent les prestations sur différents postes selon leur propre appréciation</a:t>
            </a:r>
          </a:p>
          <a:p>
            <a:r>
              <a:rPr lang="fr-FR" dirty="0"/>
              <a:t>De plus, le contrôle des prix anormaux n’est pas possible</a:t>
            </a:r>
          </a:p>
        </p:txBody>
      </p:sp>
    </p:spTree>
    <p:extLst>
      <p:ext uri="{BB962C8B-B14F-4D97-AF65-F5344CB8AC3E}">
        <p14:creationId xmlns:p14="http://schemas.microsoft.com/office/powerpoint/2010/main" val="364476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B36D2-23FC-83B9-871E-6A6B351CB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06D49FEB-E006-9866-90E6-817A9E8FAE18}"/>
              </a:ext>
            </a:extLst>
          </p:cNvPr>
          <p:cNvSpPr txBox="1">
            <a:spLocks/>
          </p:cNvSpPr>
          <p:nvPr/>
        </p:nvSpPr>
        <p:spPr>
          <a:xfrm>
            <a:off x="1179871" y="3809446"/>
            <a:ext cx="12287250" cy="26681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fr-BE" sz="9600" b="1" i="1" noProof="0" dirty="0">
                <a:solidFill>
                  <a:srgbClr val="0C5742"/>
                </a:solidFill>
                <a:latin typeface="Montserrat" panose="00000500000000000000" pitchFamily="2" charset="0"/>
              </a:rPr>
              <a:t>Sélection qualitative</a:t>
            </a:r>
            <a:endParaRPr lang="fr-BE" sz="9000" b="1" i="1" noProof="0" dirty="0">
              <a:solidFill>
                <a:srgbClr val="0C5742"/>
              </a:solidFill>
              <a:latin typeface="Montserrat" panose="00000500000000000000" pitchFamily="2" charset="0"/>
              <a:ea typeface="DengXian Light" panose="02010600030101010101" pitchFamily="2" charset="-122"/>
              <a:cs typeface="+mj-cs"/>
            </a:endParaRP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A97DBC46-7572-57B5-3160-A28FF19E7241}"/>
              </a:ext>
            </a:extLst>
          </p:cNvPr>
          <p:cNvSpPr txBox="1">
            <a:spLocks/>
          </p:cNvSpPr>
          <p:nvPr/>
        </p:nvSpPr>
        <p:spPr>
          <a:xfrm>
            <a:off x="1143000" y="1893180"/>
            <a:ext cx="12287250" cy="2026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6600" noProof="0" dirty="0">
                <a:solidFill>
                  <a:schemeClr val="bg1">
                    <a:lumMod val="75000"/>
                  </a:schemeClr>
                </a:solidFill>
              </a:rPr>
              <a:t>02</a:t>
            </a:r>
            <a:endParaRPr lang="fr-BE" sz="22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61DB6D90-0E32-F024-1492-E5FB84BE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fr-BE" noProof="0" smtClean="0"/>
              <a:pPr>
                <a:spcAft>
                  <a:spcPts val="600"/>
                </a:spcAft>
              </a:pPr>
              <a:t>6</a:t>
            </a:fld>
            <a:endParaRPr lang="fr-BE" noProof="0" dirty="0"/>
          </a:p>
        </p:txBody>
      </p:sp>
      <p:pic>
        <p:nvPicPr>
          <p:cNvPr id="21" name="Tijdelijke aanduiding voor afbeelding 20" descr="Een bovenaanzicht van chromen ballen">
            <a:extLst>
              <a:ext uri="{FF2B5EF4-FFF2-40B4-BE49-F238E27FC236}">
                <a16:creationId xmlns:a16="http://schemas.microsoft.com/office/drawing/2014/main" id="{71DD2692-3D0C-9070-275B-EB650CC5D79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t="-366" r="54249" b="366"/>
          <a:stretch>
            <a:fillRect/>
          </a:stretch>
        </p:blipFill>
        <p:spPr>
          <a:xfrm>
            <a:off x="13503992" y="-114300"/>
            <a:ext cx="4114800" cy="10401299"/>
          </a:xfrm>
        </p:spPr>
      </p:pic>
    </p:spTree>
    <p:extLst>
      <p:ext uri="{BB962C8B-B14F-4D97-AF65-F5344CB8AC3E}">
        <p14:creationId xmlns:p14="http://schemas.microsoft.com/office/powerpoint/2010/main" val="385592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9541F-03C2-3302-527A-CBD4514F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7FB9D4-BB16-C680-0464-A84453934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b="1" dirty="0"/>
              <a:t>C.E., arrêt n° 262.745 du 25 mars 2025</a:t>
            </a:r>
          </a:p>
          <a:p>
            <a:r>
              <a:rPr lang="fr-BE" dirty="0"/>
              <a:t>Procédure en extrême urgence</a:t>
            </a:r>
            <a:r>
              <a:rPr lang="nl-BE" dirty="0"/>
              <a:t> </a:t>
            </a:r>
            <a:r>
              <a:rPr lang="fr-BE" dirty="0"/>
              <a:t>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 contrat-</a:t>
            </a:r>
            <a:r>
              <a:rPr lang="nl-BE" dirty="0" err="1"/>
              <a:t>cadre</a:t>
            </a:r>
            <a:r>
              <a:rPr lang="nl-BE" dirty="0"/>
              <a:t> pour prestations de </a:t>
            </a:r>
            <a:r>
              <a:rPr lang="nl-BE" dirty="0" err="1"/>
              <a:t>géomètre</a:t>
            </a:r>
            <a:r>
              <a:rPr lang="nl-BE" dirty="0"/>
              <a:t> </a:t>
            </a:r>
          </a:p>
          <a:p>
            <a:r>
              <a:rPr lang="nl-BE" dirty="0"/>
              <a:t>Entreprises </a:t>
            </a:r>
            <a:r>
              <a:rPr lang="nl-BE" dirty="0" err="1"/>
              <a:t>liées</a:t>
            </a:r>
            <a:r>
              <a:rPr lang="nl-BE" dirty="0"/>
              <a:t> (</a:t>
            </a:r>
            <a:r>
              <a:rPr lang="nl-BE" dirty="0" err="1"/>
              <a:t>sœurs</a:t>
            </a:r>
            <a:r>
              <a:rPr lang="nl-BE" dirty="0"/>
              <a:t>) ayant </a:t>
            </a:r>
            <a:r>
              <a:rPr lang="nl-BE" dirty="0" err="1"/>
              <a:t>soumis</a:t>
            </a:r>
            <a:r>
              <a:rPr lang="nl-BE" dirty="0"/>
              <a:t> des offres -&gt; examen de </a:t>
            </a:r>
            <a:r>
              <a:rPr lang="nl-BE" dirty="0" err="1"/>
              <a:t>sélection</a:t>
            </a:r>
            <a:r>
              <a:rPr lang="nl-BE" dirty="0"/>
              <a:t> ≠ examen de </a:t>
            </a:r>
            <a:r>
              <a:rPr lang="nl-BE" dirty="0" err="1"/>
              <a:t>régularité</a:t>
            </a:r>
            <a:endParaRPr lang="nl-BE" dirty="0"/>
          </a:p>
          <a:p>
            <a:r>
              <a:rPr lang="nl-BE" dirty="0" err="1"/>
              <a:t>Offrir</a:t>
            </a:r>
            <a:r>
              <a:rPr lang="nl-BE" dirty="0"/>
              <a:t> </a:t>
            </a:r>
            <a:r>
              <a:rPr lang="nl-BE" dirty="0" err="1"/>
              <a:t>aux</a:t>
            </a:r>
            <a:r>
              <a:rPr lang="nl-BE" dirty="0"/>
              <a:t> </a:t>
            </a:r>
            <a:r>
              <a:rPr lang="nl-BE" dirty="0" err="1"/>
              <a:t>soumissionnaires</a:t>
            </a:r>
            <a:r>
              <a:rPr lang="nl-BE" dirty="0"/>
              <a:t> la possibilité de faire valoir leur point de vue (</a:t>
            </a:r>
            <a:r>
              <a:rPr lang="nl-BE" dirty="0" err="1"/>
              <a:t>devoir</a:t>
            </a:r>
            <a:r>
              <a:rPr lang="nl-BE" dirty="0"/>
              <a:t> </a:t>
            </a:r>
            <a:r>
              <a:rPr lang="nl-BE" dirty="0" err="1"/>
              <a:t>d'audition</a:t>
            </a:r>
            <a:r>
              <a:rPr lang="nl-BE" dirty="0"/>
              <a:t>) et/ou de </a:t>
            </a:r>
            <a:r>
              <a:rPr lang="nl-BE" dirty="0" err="1"/>
              <a:t>proposer</a:t>
            </a:r>
            <a:r>
              <a:rPr lang="nl-BE" dirty="0"/>
              <a:t> des </a:t>
            </a:r>
            <a:r>
              <a:rPr lang="nl-BE" dirty="0" err="1"/>
              <a:t>mesures</a:t>
            </a:r>
            <a:r>
              <a:rPr lang="nl-BE" dirty="0"/>
              <a:t> correctrices</a:t>
            </a:r>
          </a:p>
          <a:p>
            <a:r>
              <a:rPr lang="nl-BE" dirty="0" err="1"/>
              <a:t>Motifs</a:t>
            </a:r>
            <a:r>
              <a:rPr lang="nl-BE" dirty="0"/>
              <a:t>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 err="1"/>
              <a:t>Mesure</a:t>
            </a:r>
            <a:r>
              <a:rPr lang="nl-BE" dirty="0"/>
              <a:t> grave en raison du </a:t>
            </a:r>
            <a:r>
              <a:rPr lang="nl-BE" dirty="0" err="1"/>
              <a:t>comportement</a:t>
            </a:r>
            <a:r>
              <a:rPr lang="nl-BE" dirty="0"/>
              <a:t> personnel des </a:t>
            </a:r>
            <a:r>
              <a:rPr lang="nl-BE" dirty="0" err="1"/>
              <a:t>soumissionnaires</a:t>
            </a:r>
            <a:r>
              <a:rPr lang="nl-BE" dirty="0"/>
              <a:t> (</a:t>
            </a:r>
            <a:r>
              <a:rPr lang="nl-BE" dirty="0" err="1"/>
              <a:t>sanction</a:t>
            </a:r>
            <a:r>
              <a:rPr lang="nl-BE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</a:t>
            </a:r>
            <a:r>
              <a:rPr lang="nl-BE" dirty="0" err="1"/>
              <a:t>Actes</a:t>
            </a:r>
            <a:r>
              <a:rPr lang="nl-BE" dirty="0"/>
              <a:t> </a:t>
            </a:r>
            <a:r>
              <a:rPr lang="nl-BE" dirty="0" err="1"/>
              <a:t>faussant</a:t>
            </a:r>
            <a:r>
              <a:rPr lang="nl-BE" dirty="0"/>
              <a:t> la concurrence (art. 69, </a:t>
            </a:r>
            <a:r>
              <a:rPr lang="nl-BE" dirty="0" err="1"/>
              <a:t>paragraphe</a:t>
            </a:r>
            <a:r>
              <a:rPr lang="nl-BE" dirty="0"/>
              <a:t> 1, 4° de la loi) = </a:t>
            </a:r>
            <a:r>
              <a:rPr lang="nl-BE" dirty="0" err="1"/>
              <a:t>motif</a:t>
            </a:r>
            <a:r>
              <a:rPr lang="nl-BE" dirty="0"/>
              <a:t> </a:t>
            </a:r>
            <a:r>
              <a:rPr lang="nl-BE" dirty="0" err="1"/>
              <a:t>d'exclusion</a:t>
            </a:r>
            <a:r>
              <a:rPr lang="nl-BE" dirty="0"/>
              <a:t> </a:t>
            </a:r>
            <a:r>
              <a:rPr lang="nl-BE" dirty="0" err="1"/>
              <a:t>facultatif</a:t>
            </a: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Possibilité de mesures correctrices prévu à l'art. 70, </a:t>
            </a:r>
            <a:r>
              <a:rPr lang="nl-BE" dirty="0" err="1"/>
              <a:t>paragraphe</a:t>
            </a:r>
            <a:r>
              <a:rPr lang="nl-BE" dirty="0"/>
              <a:t> 3, alinéa 1 de la loi</a:t>
            </a:r>
          </a:p>
          <a:p>
            <a:pPr marL="685800" lvl="1" indent="0">
              <a:buNone/>
            </a:pPr>
            <a:endParaRPr lang="fr-BE" noProof="0" dirty="0"/>
          </a:p>
          <a:p>
            <a:pPr marL="685800" lvl="1" indent="0">
              <a:buNone/>
            </a:pPr>
            <a:endParaRPr lang="fr-BE" noProof="0" dirty="0"/>
          </a:p>
          <a:p>
            <a:pPr lvl="1">
              <a:buFont typeface="Wingdings" panose="05000000000000000000" pitchFamily="2" charset="2"/>
              <a:buChar char="Ø"/>
            </a:pPr>
            <a:endParaRPr lang="fr-BE" noProof="0" dirty="0"/>
          </a:p>
          <a:p>
            <a:endParaRPr lang="fr-BE" b="1" noProof="0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31032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5C1C51-EACD-E94D-D2DD-22F0920E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4F42BC-FBEB-FBB7-640F-B2530A475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b="1" dirty="0"/>
              <a:t>C.E., arrêt n° 262.873 du 2 avril 2025 </a:t>
            </a:r>
          </a:p>
          <a:p>
            <a:r>
              <a:rPr lang="fr-BE" dirty="0"/>
              <a:t>Procédure en extrême urgence</a:t>
            </a:r>
            <a:r>
              <a:rPr lang="nl-BE" dirty="0"/>
              <a:t> </a:t>
            </a:r>
            <a:r>
              <a:rPr lang="fr-BE" dirty="0"/>
              <a:t>– secteurs classiques – </a:t>
            </a:r>
            <a:r>
              <a:rPr lang="nl-BE" dirty="0" err="1"/>
              <a:t>rénovation</a:t>
            </a:r>
            <a:r>
              <a:rPr lang="nl-BE" dirty="0"/>
              <a:t> </a:t>
            </a:r>
            <a:r>
              <a:rPr lang="nl-BE" dirty="0" err="1"/>
              <a:t>énergétique</a:t>
            </a:r>
            <a:r>
              <a:rPr lang="nl-BE" dirty="0"/>
              <a:t> de </a:t>
            </a:r>
            <a:r>
              <a:rPr lang="nl-BE" dirty="0" err="1"/>
              <a:t>logements</a:t>
            </a:r>
            <a:endParaRPr lang="nl-BE" dirty="0"/>
          </a:p>
          <a:p>
            <a:r>
              <a:rPr lang="nl-BE" dirty="0"/>
              <a:t>Entreprises </a:t>
            </a:r>
            <a:r>
              <a:rPr lang="nl-BE" dirty="0" err="1"/>
              <a:t>liées</a:t>
            </a:r>
            <a:r>
              <a:rPr lang="nl-BE" dirty="0"/>
              <a:t> : </a:t>
            </a:r>
            <a:r>
              <a:rPr lang="nl-BE" dirty="0" err="1"/>
              <a:t>répartition</a:t>
            </a:r>
            <a:r>
              <a:rPr lang="nl-BE" dirty="0"/>
              <a:t> des </a:t>
            </a:r>
            <a:r>
              <a:rPr lang="nl-BE" dirty="0" err="1"/>
              <a:t>lots</a:t>
            </a:r>
            <a:r>
              <a:rPr lang="nl-BE" dirty="0"/>
              <a:t> du marché en fonction de la catégorie </a:t>
            </a:r>
            <a:r>
              <a:rPr lang="nl-BE" dirty="0" err="1"/>
              <a:t>d'agréation</a:t>
            </a:r>
            <a:endParaRPr lang="nl-BE" dirty="0"/>
          </a:p>
          <a:p>
            <a:r>
              <a:rPr lang="nl-BE" dirty="0"/>
              <a:t>Éléments </a:t>
            </a:r>
            <a:r>
              <a:rPr lang="nl-BE" dirty="0" err="1"/>
              <a:t>probants</a:t>
            </a:r>
            <a:r>
              <a:rPr lang="nl-BE" dirty="0"/>
              <a:t> et </a:t>
            </a:r>
            <a:r>
              <a:rPr lang="nl-BE" dirty="0" err="1"/>
              <a:t>concordants</a:t>
            </a:r>
            <a:r>
              <a:rPr lang="nl-BE" dirty="0"/>
              <a:t> </a:t>
            </a:r>
            <a:r>
              <a:rPr lang="nl-BE" dirty="0" err="1"/>
              <a:t>concernant</a:t>
            </a:r>
            <a:r>
              <a:rPr lang="nl-BE" dirty="0"/>
              <a:t> la </a:t>
            </a:r>
            <a:r>
              <a:rPr lang="nl-BE" dirty="0" err="1"/>
              <a:t>concertation</a:t>
            </a:r>
            <a:r>
              <a:rPr lang="nl-BE" dirty="0"/>
              <a:t> </a:t>
            </a:r>
            <a:r>
              <a:rPr lang="nl-BE" dirty="0" err="1"/>
              <a:t>relative</a:t>
            </a:r>
            <a:r>
              <a:rPr lang="nl-BE" dirty="0"/>
              <a:t> à  </a:t>
            </a:r>
            <a:r>
              <a:rPr lang="nl-BE" dirty="0" err="1"/>
              <a:t>l'établissement</a:t>
            </a:r>
            <a:r>
              <a:rPr lang="nl-BE" dirty="0"/>
              <a:t> des offres (forme et </a:t>
            </a:r>
            <a:r>
              <a:rPr lang="nl-BE" dirty="0" err="1"/>
              <a:t>contenu</a:t>
            </a:r>
            <a:r>
              <a:rPr lang="nl-BE" dirty="0"/>
              <a:t>)</a:t>
            </a:r>
          </a:p>
          <a:p>
            <a:r>
              <a:rPr lang="nl-NL" dirty="0"/>
              <a:t>Le pouvoir adjudicateur </a:t>
            </a:r>
            <a:r>
              <a:rPr lang="nl-NL" dirty="0" err="1"/>
              <a:t>était</a:t>
            </a:r>
            <a:r>
              <a:rPr lang="nl-NL" dirty="0"/>
              <a:t> en </a:t>
            </a:r>
            <a:r>
              <a:rPr lang="nl-NL" dirty="0" err="1"/>
              <a:t>droit</a:t>
            </a:r>
            <a:r>
              <a:rPr lang="nl-NL" dirty="0"/>
              <a:t> de </a:t>
            </a:r>
            <a:r>
              <a:rPr lang="nl-NL" dirty="0" err="1"/>
              <a:t>rejeter</a:t>
            </a:r>
            <a:r>
              <a:rPr lang="nl-NL" dirty="0"/>
              <a:t> les offres</a:t>
            </a:r>
            <a:endParaRPr lang="nl-BE" dirty="0"/>
          </a:p>
          <a:p>
            <a:r>
              <a:rPr lang="nl-BE" dirty="0"/>
              <a:t>≠arrêt n° 262.745 (cf. </a:t>
            </a:r>
            <a:r>
              <a:rPr lang="nl-BE" i="1" dirty="0"/>
              <a:t>supra</a:t>
            </a:r>
            <a:r>
              <a:rPr lang="nl-BE" dirty="0"/>
              <a:t>) mais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Pas de </a:t>
            </a:r>
            <a:r>
              <a:rPr lang="nl-BE" dirty="0" err="1"/>
              <a:t>contestation</a:t>
            </a:r>
            <a:r>
              <a:rPr lang="nl-BE" dirty="0"/>
              <a:t> de la </a:t>
            </a:r>
            <a:r>
              <a:rPr lang="nl-BE" dirty="0" err="1"/>
              <a:t>matérialité</a:t>
            </a:r>
            <a:r>
              <a:rPr lang="nl-BE" dirty="0"/>
              <a:t> des </a:t>
            </a:r>
            <a:r>
              <a:rPr lang="nl-BE" dirty="0" err="1"/>
              <a:t>faits</a:t>
            </a:r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 Aucun grief quant à </a:t>
            </a:r>
            <a:r>
              <a:rPr lang="nl-BE" dirty="0" err="1"/>
              <a:t>l'absence</a:t>
            </a:r>
            <a:r>
              <a:rPr lang="nl-BE" dirty="0"/>
              <a:t> de possibilité de </a:t>
            </a:r>
            <a:r>
              <a:rPr lang="nl-BE" dirty="0" err="1"/>
              <a:t>rapporter</a:t>
            </a:r>
            <a:r>
              <a:rPr lang="nl-BE" dirty="0"/>
              <a:t> la </a:t>
            </a:r>
            <a:r>
              <a:rPr lang="nl-BE" dirty="0" err="1"/>
              <a:t>preuve</a:t>
            </a:r>
            <a:r>
              <a:rPr lang="nl-BE" dirty="0"/>
              <a:t> contraire</a:t>
            </a:r>
          </a:p>
          <a:p>
            <a:pPr marL="0" indent="0">
              <a:buNone/>
            </a:pPr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48785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0E0AE-7AF8-9547-8621-5B9A91A0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/>
              <a:t>Sélection qualitative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D1D532-94CA-CEE3-1F9D-F70CBD7CC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b="1" dirty="0"/>
              <a:t>C.E., arrêt n° 261.956 du 9 </a:t>
            </a:r>
            <a:r>
              <a:rPr lang="nl-BE" b="1" dirty="0" err="1"/>
              <a:t>janvier</a:t>
            </a:r>
            <a:r>
              <a:rPr lang="nl-BE" b="1" dirty="0"/>
              <a:t> 2025</a:t>
            </a:r>
          </a:p>
          <a:p>
            <a:r>
              <a:rPr lang="fr-BE" dirty="0"/>
              <a:t>Procédure en extrême urgence</a:t>
            </a:r>
            <a:r>
              <a:rPr lang="nl-BE" dirty="0"/>
              <a:t> – </a:t>
            </a:r>
            <a:r>
              <a:rPr lang="nl-BE" dirty="0" err="1"/>
              <a:t>secteurs</a:t>
            </a:r>
            <a:r>
              <a:rPr lang="nl-BE" dirty="0"/>
              <a:t> </a:t>
            </a:r>
            <a:r>
              <a:rPr lang="nl-BE" dirty="0" err="1"/>
              <a:t>classiques</a:t>
            </a:r>
            <a:r>
              <a:rPr lang="nl-BE" dirty="0"/>
              <a:t> – logiciels</a:t>
            </a:r>
          </a:p>
          <a:p>
            <a:r>
              <a:rPr lang="nl-BE" dirty="0"/>
              <a:t>Absence </a:t>
            </a:r>
            <a:r>
              <a:rPr lang="nl-BE" dirty="0" err="1"/>
              <a:t>d'attestations</a:t>
            </a:r>
            <a:r>
              <a:rPr lang="nl-BE" dirty="0"/>
              <a:t> </a:t>
            </a:r>
            <a:r>
              <a:rPr lang="nl-BE" dirty="0" err="1"/>
              <a:t>pertinentes</a:t>
            </a:r>
            <a:r>
              <a:rPr lang="nl-BE" dirty="0"/>
              <a:t> de </a:t>
            </a:r>
            <a:r>
              <a:rPr lang="nl-BE" dirty="0" err="1"/>
              <a:t>bonne</a:t>
            </a:r>
            <a:r>
              <a:rPr lang="nl-BE" dirty="0"/>
              <a:t> </a:t>
            </a:r>
            <a:r>
              <a:rPr lang="nl-BE" dirty="0" err="1"/>
              <a:t>exécution</a:t>
            </a:r>
            <a:r>
              <a:rPr lang="nl-BE" dirty="0"/>
              <a:t> </a:t>
            </a:r>
            <a:r>
              <a:rPr lang="nl-BE" dirty="0" err="1"/>
              <a:t>concernant</a:t>
            </a:r>
            <a:r>
              <a:rPr lang="nl-BE" dirty="0"/>
              <a:t> les </a:t>
            </a:r>
            <a:r>
              <a:rPr lang="nl-BE" dirty="0" err="1"/>
              <a:t>références</a:t>
            </a:r>
            <a:r>
              <a:rPr lang="nl-BE" dirty="0"/>
              <a:t> </a:t>
            </a:r>
            <a:r>
              <a:rPr lang="nl-BE" dirty="0" err="1"/>
              <a:t>jointes</a:t>
            </a:r>
            <a:r>
              <a:rPr lang="nl-BE" dirty="0"/>
              <a:t> à l'offre -&gt; demande </a:t>
            </a:r>
            <a:r>
              <a:rPr lang="nl-BE" dirty="0" err="1"/>
              <a:t>d'informations</a:t>
            </a:r>
            <a:r>
              <a:rPr lang="nl-BE" dirty="0"/>
              <a:t> complémentaires</a:t>
            </a:r>
          </a:p>
          <a:p>
            <a:r>
              <a:rPr lang="nl-BE" dirty="0"/>
              <a:t>Fourniture de </a:t>
            </a:r>
            <a:r>
              <a:rPr lang="nl-BE" dirty="0" err="1"/>
              <a:t>nouvelles</a:t>
            </a:r>
            <a:r>
              <a:rPr lang="nl-BE" dirty="0"/>
              <a:t> </a:t>
            </a:r>
            <a:r>
              <a:rPr lang="nl-BE" dirty="0" err="1"/>
              <a:t>attestations</a:t>
            </a:r>
            <a:r>
              <a:rPr lang="nl-BE" dirty="0"/>
              <a:t> </a:t>
            </a:r>
            <a:r>
              <a:rPr lang="nl-BE" dirty="0" err="1"/>
              <a:t>portant</a:t>
            </a:r>
            <a:r>
              <a:rPr lang="nl-BE" dirty="0"/>
              <a:t> la même date – date antérieure à la demande </a:t>
            </a:r>
            <a:r>
              <a:rPr lang="nl-BE" dirty="0" err="1"/>
              <a:t>d'informations</a:t>
            </a:r>
            <a:r>
              <a:rPr lang="nl-BE" dirty="0"/>
              <a:t> complémentaires</a:t>
            </a:r>
          </a:p>
          <a:p>
            <a:r>
              <a:rPr lang="nl-BE" dirty="0" err="1"/>
              <a:t>Aucune</a:t>
            </a:r>
            <a:r>
              <a:rPr lang="nl-BE" dirty="0"/>
              <a:t> </a:t>
            </a:r>
            <a:r>
              <a:rPr lang="nl-BE" dirty="0" err="1"/>
              <a:t>preuve</a:t>
            </a:r>
            <a:r>
              <a:rPr lang="nl-BE" dirty="0"/>
              <a:t> que les </a:t>
            </a:r>
            <a:r>
              <a:rPr lang="nl-BE" dirty="0" err="1"/>
              <a:t>attestations</a:t>
            </a:r>
            <a:r>
              <a:rPr lang="nl-BE" dirty="0"/>
              <a:t> </a:t>
            </a:r>
            <a:r>
              <a:rPr lang="nl-BE" dirty="0" err="1"/>
              <a:t>proviennent</a:t>
            </a:r>
            <a:r>
              <a:rPr lang="nl-BE" dirty="0"/>
              <a:t> des autorités </a:t>
            </a:r>
            <a:r>
              <a:rPr lang="nl-BE" dirty="0" err="1"/>
              <a:t>concernées</a:t>
            </a:r>
            <a:endParaRPr lang="nl-BE" dirty="0"/>
          </a:p>
          <a:p>
            <a:r>
              <a:rPr lang="nl-BE" dirty="0" err="1"/>
              <a:t>Aucune</a:t>
            </a:r>
            <a:r>
              <a:rPr lang="nl-BE" dirty="0"/>
              <a:t> référence </a:t>
            </a:r>
            <a:r>
              <a:rPr lang="nl-BE" dirty="0" err="1"/>
              <a:t>aux</a:t>
            </a:r>
            <a:r>
              <a:rPr lang="nl-BE" dirty="0"/>
              <a:t> </a:t>
            </a:r>
            <a:r>
              <a:rPr lang="nl-BE" dirty="0" err="1"/>
              <a:t>problèmes</a:t>
            </a:r>
            <a:r>
              <a:rPr lang="nl-BE" dirty="0"/>
              <a:t> rencontrés dans la </a:t>
            </a:r>
            <a:r>
              <a:rPr lang="nl-BE" dirty="0" err="1"/>
              <a:t>motivation</a:t>
            </a:r>
            <a:endParaRPr lang="nl-BE" dirty="0"/>
          </a:p>
          <a:p>
            <a:r>
              <a:rPr lang="nl-BE" dirty="0"/>
              <a:t>Non-</a:t>
            </a:r>
            <a:r>
              <a:rPr lang="nl-BE" dirty="0" err="1"/>
              <a:t>confidentialité</a:t>
            </a:r>
            <a:r>
              <a:rPr lang="nl-BE" dirty="0"/>
              <a:t> des </a:t>
            </a:r>
            <a:r>
              <a:rPr lang="nl-BE" dirty="0" err="1"/>
              <a:t>attestations</a:t>
            </a:r>
            <a:endParaRPr lang="nl-BE" dirty="0"/>
          </a:p>
          <a:p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4181154137"/>
      </p:ext>
    </p:extLst>
  </p:cSld>
  <p:clrMapOvr>
    <a:masterClrMapping/>
  </p:clrMapOvr>
</p:sld>
</file>

<file path=ppt/theme/theme1.xml><?xml version="1.0" encoding="utf-8"?>
<a:theme xmlns:a="http://schemas.openxmlformats.org/drawingml/2006/main" name="Thema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50912 Stichting OO - Fondaiton MP Template PPT" id="{BDBA60ED-9128-46C4-93A2-27F454DA574C}" vid="{2A9BBEC4-6E21-42F6-8099-B03B2EFCA6E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DBCECB69F4AD42ABE5E71EEE9DA287" ma:contentTypeVersion="13" ma:contentTypeDescription="Een nieuw document maken." ma:contentTypeScope="" ma:versionID="a92e6aafff7380a1db42bcf82bcfbd5c">
  <xsd:schema xmlns:xsd="http://www.w3.org/2001/XMLSchema" xmlns:xs="http://www.w3.org/2001/XMLSchema" xmlns:p="http://schemas.microsoft.com/office/2006/metadata/properties" xmlns:ns2="f7571861-b4d1-4ee0-91cc-f3718356ca38" xmlns:ns3="2845d0ec-779d-419c-b43d-979ebb984111" targetNamespace="http://schemas.microsoft.com/office/2006/metadata/properties" ma:root="true" ma:fieldsID="f830ba3161d0f2515b00c342fa3ab3ba" ns2:_="" ns3:_="">
    <xsd:import namespace="f7571861-b4d1-4ee0-91cc-f3718356ca38"/>
    <xsd:import namespace="2845d0ec-779d-419c-b43d-979ebb984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571861-b4d1-4ee0-91cc-f3718356c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fd17d654-18fa-439d-8d7f-c7a7eec0cd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5d0ec-779d-419c-b43d-979ebb98411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200279a-a19c-414b-a0c8-8b2f778fbc4c}" ma:internalName="TaxCatchAll" ma:showField="CatchAllData" ma:web="2845d0ec-779d-419c-b43d-979ebb984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571861-b4d1-4ee0-91cc-f3718356ca38">
      <Terms xmlns="http://schemas.microsoft.com/office/infopath/2007/PartnerControls"/>
    </lcf76f155ced4ddcb4097134ff3c332f>
    <TaxCatchAll xmlns="2845d0ec-779d-419c-b43d-979ebb984111" xsi:nil="true"/>
  </documentManagement>
</p:properties>
</file>

<file path=customXml/itemProps1.xml><?xml version="1.0" encoding="utf-8"?>
<ds:datastoreItem xmlns:ds="http://schemas.openxmlformats.org/officeDocument/2006/customXml" ds:itemID="{0324879C-E3E0-468B-9DE2-F8981B260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571861-b4d1-4ee0-91cc-f3718356ca38"/>
    <ds:schemaRef ds:uri="2845d0ec-779d-419c-b43d-979ebb984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CFF3A6-0050-45F0-BC88-B37BB7C217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3B6280-C9B7-43A5-9289-AFE3D154550F}">
  <ds:schemaRefs>
    <ds:schemaRef ds:uri="http://schemas.microsoft.com/office/infopath/2007/PartnerControls"/>
    <ds:schemaRef ds:uri="http://schemas.microsoft.com/office/2006/documentManagement/types"/>
    <ds:schemaRef ds:uri="2845d0ec-779d-419c-b43d-979ebb984111"/>
    <ds:schemaRef ds:uri="http://purl.org/dc/elements/1.1/"/>
    <ds:schemaRef ds:uri="f7571861-b4d1-4ee0-91cc-f3718356ca38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Thema2</Template>
  <TotalTime>79</TotalTime>
  <Words>2994</Words>
  <Application>Microsoft Office PowerPoint</Application>
  <PresentationFormat>Personnalisé</PresentationFormat>
  <Paragraphs>252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Aptos</vt:lpstr>
      <vt:lpstr>Wingdings</vt:lpstr>
      <vt:lpstr>Montserrat</vt:lpstr>
      <vt:lpstr>Calibri</vt:lpstr>
      <vt:lpstr>Montserrat Bold</vt:lpstr>
      <vt:lpstr>Arial</vt:lpstr>
      <vt:lpstr>Open Sans</vt:lpstr>
      <vt:lpstr>Thema2</vt:lpstr>
      <vt:lpstr>Webinaire - Jurisprudence</vt:lpstr>
      <vt:lpstr>Agenda</vt:lpstr>
      <vt:lpstr>Présentation PowerPoint</vt:lpstr>
      <vt:lpstr>Préparation du marché</vt:lpstr>
      <vt:lpstr>Préparation du marché</vt:lpstr>
      <vt:lpstr>Présentation PowerPoint</vt:lpstr>
      <vt:lpstr>Sélection qualitative</vt:lpstr>
      <vt:lpstr>Sélection qualitative</vt:lpstr>
      <vt:lpstr>Sélection qualitative</vt:lpstr>
      <vt:lpstr>Sélection qualitative</vt:lpstr>
      <vt:lpstr>Sélection qualitative</vt:lpstr>
      <vt:lpstr>Sélection qualitative</vt:lpstr>
      <vt:lpstr>Sélection qualitative</vt:lpstr>
      <vt:lpstr>Présentation PowerPoint</vt:lpstr>
      <vt:lpstr>Régularité</vt:lpstr>
      <vt:lpstr>Régularité</vt:lpstr>
      <vt:lpstr>Régularité</vt:lpstr>
      <vt:lpstr>Régularité</vt:lpstr>
      <vt:lpstr>Régularité</vt:lpstr>
      <vt:lpstr>Présentation PowerPoint</vt:lpstr>
      <vt:lpstr>Négociations</vt:lpstr>
      <vt:lpstr>Négociations</vt:lpstr>
      <vt:lpstr>Négociations</vt:lpstr>
      <vt:lpstr>Présentation PowerPoint</vt:lpstr>
      <vt:lpstr>Attribution</vt:lpstr>
      <vt:lpstr>Attribution</vt:lpstr>
      <vt:lpstr>Attribution</vt:lpstr>
      <vt:lpstr>Attribution</vt:lpstr>
      <vt:lpstr>Attribution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OO - Fondaiton MP Template PPT</dc:title>
  <dc:creator>Anaïs Werbrouck</dc:creator>
  <cp:lastModifiedBy>Gauthier ERVYN</cp:lastModifiedBy>
  <cp:revision>38</cp:revision>
  <cp:lastPrinted>2025-09-22T13:17:52Z</cp:lastPrinted>
  <dcterms:created xsi:type="dcterms:W3CDTF">2006-08-16T00:00:00Z</dcterms:created>
  <dcterms:modified xsi:type="dcterms:W3CDTF">2025-09-30T09:55:32Z</dcterms:modified>
  <dc:identifier>DAGywxtEh2k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0x010100A4DBCECB69F4AD42ABE5E71EEE9DA287</vt:lpwstr>
  </property>
  <property fmtid="{D5CDD505-2E9C-101B-9397-08002B2CF9AE}" pid="3" name="MediaServiceImageTags">
    <vt:lpwstr/>
  </property>
</Properties>
</file>