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79"/>
  </p:notesMasterIdLst>
  <p:sldIdLst>
    <p:sldId id="256" r:id="rId2"/>
    <p:sldId id="393" r:id="rId3"/>
    <p:sldId id="461" r:id="rId4"/>
    <p:sldId id="495" r:id="rId5"/>
    <p:sldId id="496" r:id="rId6"/>
    <p:sldId id="369" r:id="rId7"/>
    <p:sldId id="463" r:id="rId8"/>
    <p:sldId id="540" r:id="rId9"/>
    <p:sldId id="541" r:id="rId10"/>
    <p:sldId id="546" r:id="rId11"/>
    <p:sldId id="547" r:id="rId12"/>
    <p:sldId id="543" r:id="rId13"/>
    <p:sldId id="545" r:id="rId14"/>
    <p:sldId id="544" r:id="rId15"/>
    <p:sldId id="474" r:id="rId16"/>
    <p:sldId id="498" r:id="rId17"/>
    <p:sldId id="497" r:id="rId18"/>
    <p:sldId id="535" r:id="rId19"/>
    <p:sldId id="466" r:id="rId20"/>
    <p:sldId id="467" r:id="rId21"/>
    <p:sldId id="471" r:id="rId22"/>
    <p:sldId id="486" r:id="rId23"/>
    <p:sldId id="465" r:id="rId24"/>
    <p:sldId id="464" r:id="rId25"/>
    <p:sldId id="470" r:id="rId26"/>
    <p:sldId id="558" r:id="rId27"/>
    <p:sldId id="501" r:id="rId28"/>
    <p:sldId id="468" r:id="rId29"/>
    <p:sldId id="551" r:id="rId30"/>
    <p:sldId id="553" r:id="rId31"/>
    <p:sldId id="555" r:id="rId32"/>
    <p:sldId id="500" r:id="rId33"/>
    <p:sldId id="503" r:id="rId34"/>
    <p:sldId id="473" r:id="rId35"/>
    <p:sldId id="472" r:id="rId36"/>
    <p:sldId id="536" r:id="rId37"/>
    <p:sldId id="537" r:id="rId38"/>
    <p:sldId id="475" r:id="rId39"/>
    <p:sldId id="542" r:id="rId40"/>
    <p:sldId id="476" r:id="rId41"/>
    <p:sldId id="529" r:id="rId42"/>
    <p:sldId id="530" r:id="rId43"/>
    <p:sldId id="478" r:id="rId44"/>
    <p:sldId id="477" r:id="rId45"/>
    <p:sldId id="505" r:id="rId46"/>
    <p:sldId id="506" r:id="rId47"/>
    <p:sldId id="569" r:id="rId48"/>
    <p:sldId id="507" r:id="rId49"/>
    <p:sldId id="508" r:id="rId50"/>
    <p:sldId id="565" r:id="rId51"/>
    <p:sldId id="504" r:id="rId52"/>
    <p:sldId id="480" r:id="rId53"/>
    <p:sldId id="482" r:id="rId54"/>
    <p:sldId id="481" r:id="rId55"/>
    <p:sldId id="538" r:id="rId56"/>
    <p:sldId id="483" r:id="rId57"/>
    <p:sldId id="509" r:id="rId58"/>
    <p:sldId id="531" r:id="rId59"/>
    <p:sldId id="570" r:id="rId60"/>
    <p:sldId id="525" r:id="rId61"/>
    <p:sldId id="532" r:id="rId62"/>
    <p:sldId id="533" r:id="rId63"/>
    <p:sldId id="511" r:id="rId64"/>
    <p:sldId id="510" r:id="rId65"/>
    <p:sldId id="512" r:id="rId66"/>
    <p:sldId id="488" r:id="rId67"/>
    <p:sldId id="489" r:id="rId68"/>
    <p:sldId id="490" r:id="rId69"/>
    <p:sldId id="491" r:id="rId70"/>
    <p:sldId id="492" r:id="rId71"/>
    <p:sldId id="493" r:id="rId72"/>
    <p:sldId id="494" r:id="rId73"/>
    <p:sldId id="487" r:id="rId74"/>
    <p:sldId id="527" r:id="rId75"/>
    <p:sldId id="534" r:id="rId76"/>
    <p:sldId id="453" r:id="rId77"/>
    <p:sldId id="261" r:id="rId7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7390E6-A29E-7AF5-117B-4A326AFB178C}" name="Olivier Vandingenen" initials="OV" userId="S::ov@resolved.law::886a9ce8-cdd1-459e-aebf-64ed4d319a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770A98-FBFA-4B19-B5A2-531501C8C585}" v="5" dt="2026-03-10T11:11:55.17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7" autoAdjust="0"/>
    <p:restoredTop sz="94674"/>
  </p:normalViewPr>
  <p:slideViewPr>
    <p:cSldViewPr snapToGrid="0" snapToObjects="1">
      <p:cViewPr varScale="1">
        <p:scale>
          <a:sx n="111" d="100"/>
          <a:sy n="111" d="100"/>
        </p:scale>
        <p:origin x="7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hyperlink" Target="http://www.publicprocurement.be/"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www.publicprocurement.b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E13EC-AF4D-435A-AF28-7AD91E24F5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BE"/>
        </a:p>
      </dgm:t>
    </dgm:pt>
    <dgm:pt modelId="{836AAEAB-F73B-4B2B-ABBA-EB208E469D71}">
      <dgm:prSet/>
      <dgm:spPr/>
      <dgm:t>
        <a:bodyPr/>
        <a:lstStyle/>
        <a:p>
          <a:r>
            <a:rPr lang="fr-FR" baseline="0" dirty="0"/>
            <a:t>Principe d’égalité et de non-discrimination -&gt; t</a:t>
          </a:r>
          <a:r>
            <a:rPr lang="fr-BE" dirty="0" err="1"/>
            <a:t>ous</a:t>
          </a:r>
          <a:r>
            <a:rPr lang="fr-BE" dirty="0"/>
            <a:t> les opérateurs économiques de l’UE doivent être traités sur un pied d’égalité</a:t>
          </a:r>
        </a:p>
      </dgm:t>
    </dgm:pt>
    <dgm:pt modelId="{99A3D283-F5AF-49A2-83EC-8A9161C248CC}" type="parTrans" cxnId="{823E1720-7314-4B6D-9EAA-BA755DCEA1DE}">
      <dgm:prSet/>
      <dgm:spPr/>
      <dgm:t>
        <a:bodyPr/>
        <a:lstStyle/>
        <a:p>
          <a:endParaRPr lang="fr-BE"/>
        </a:p>
      </dgm:t>
    </dgm:pt>
    <dgm:pt modelId="{6E094A8B-0152-4CFC-B04E-766EBB41187A}" type="sibTrans" cxnId="{823E1720-7314-4B6D-9EAA-BA755DCEA1DE}">
      <dgm:prSet/>
      <dgm:spPr/>
      <dgm:t>
        <a:bodyPr/>
        <a:lstStyle/>
        <a:p>
          <a:endParaRPr lang="fr-BE"/>
        </a:p>
      </dgm:t>
    </dgm:pt>
    <dgm:pt modelId="{1583FF82-5066-4E08-A4DD-1FFC38DD5406}">
      <dgm:prSet/>
      <dgm:spPr/>
      <dgm:t>
        <a:bodyPr/>
        <a:lstStyle/>
        <a:p>
          <a:r>
            <a:rPr lang="fr-FR" baseline="0" dirty="0"/>
            <a:t>Principe de concurrence -&gt; </a:t>
          </a:r>
          <a:r>
            <a:rPr lang="fr-FR" b="0" i="0" dirty="0"/>
            <a:t>le PA fait appel à toutes les entreprises susceptibles d’être intéressées par un marché ou à tout le moins, en consulte plusieurs chaque fois que c’est possible</a:t>
          </a:r>
          <a:endParaRPr lang="fr-BE" dirty="0"/>
        </a:p>
      </dgm:t>
    </dgm:pt>
    <dgm:pt modelId="{5CFEBDD6-DABF-49B2-858E-D910814361E2}" type="parTrans" cxnId="{BF66F92F-B32E-4056-9AF8-375D0C53632F}">
      <dgm:prSet/>
      <dgm:spPr/>
      <dgm:t>
        <a:bodyPr/>
        <a:lstStyle/>
        <a:p>
          <a:endParaRPr lang="fr-BE"/>
        </a:p>
      </dgm:t>
    </dgm:pt>
    <dgm:pt modelId="{B10BC537-3246-4C46-8FAA-90ABC610FA32}" type="sibTrans" cxnId="{BF66F92F-B32E-4056-9AF8-375D0C53632F}">
      <dgm:prSet/>
      <dgm:spPr/>
      <dgm:t>
        <a:bodyPr/>
        <a:lstStyle/>
        <a:p>
          <a:endParaRPr lang="fr-BE"/>
        </a:p>
      </dgm:t>
    </dgm:pt>
    <dgm:pt modelId="{914EC1CD-BAEC-4A52-9569-63A43EA58BB1}">
      <dgm:prSet/>
      <dgm:spPr/>
      <dgm:t>
        <a:bodyPr/>
        <a:lstStyle/>
        <a:p>
          <a:r>
            <a:rPr lang="fr-FR" baseline="0" dirty="0"/>
            <a:t>Principe de transparence -&gt; l</a:t>
          </a:r>
          <a:r>
            <a:rPr lang="fr-BE" dirty="0"/>
            <a:t>’attribution des MP est réalisée avec une publicité adaptée à leur valeur</a:t>
          </a:r>
        </a:p>
      </dgm:t>
    </dgm:pt>
    <dgm:pt modelId="{9C2025B7-94D2-4927-BA68-81A6C807B0BB}" type="parTrans" cxnId="{F4E9EF39-3DAC-4416-9CD2-A3AC1DD39210}">
      <dgm:prSet/>
      <dgm:spPr/>
      <dgm:t>
        <a:bodyPr/>
        <a:lstStyle/>
        <a:p>
          <a:endParaRPr lang="fr-BE"/>
        </a:p>
      </dgm:t>
    </dgm:pt>
    <dgm:pt modelId="{751ECBA9-3FCA-4218-B7FF-9AD1B4F7E8E7}" type="sibTrans" cxnId="{F4E9EF39-3DAC-4416-9CD2-A3AC1DD39210}">
      <dgm:prSet/>
      <dgm:spPr/>
      <dgm:t>
        <a:bodyPr/>
        <a:lstStyle/>
        <a:p>
          <a:endParaRPr lang="fr-BE"/>
        </a:p>
      </dgm:t>
    </dgm:pt>
    <dgm:pt modelId="{7D34C94C-132C-4795-A340-CDACCE98B8BB}">
      <dgm:prSet/>
      <dgm:spPr/>
      <dgm:t>
        <a:bodyPr/>
        <a:lstStyle/>
        <a:p>
          <a:r>
            <a:rPr lang="fr-FR" baseline="0" dirty="0"/>
            <a:t>Principe de proportionnalité -&gt; l</a:t>
          </a:r>
          <a:r>
            <a:rPr lang="fr-BE" dirty="0"/>
            <a:t>es exigences imposées pour participer aux MP sont proportionnées à leur objet</a:t>
          </a:r>
        </a:p>
      </dgm:t>
    </dgm:pt>
    <dgm:pt modelId="{2118425D-8B8A-45DA-8788-A8C081C25439}" type="parTrans" cxnId="{885E8CAF-60EE-45E7-88AE-5932F56738D6}">
      <dgm:prSet/>
      <dgm:spPr/>
      <dgm:t>
        <a:bodyPr/>
        <a:lstStyle/>
        <a:p>
          <a:endParaRPr lang="fr-BE"/>
        </a:p>
      </dgm:t>
    </dgm:pt>
    <dgm:pt modelId="{6A0CD27C-CA38-4C76-8F1A-3D4296CC1E2A}" type="sibTrans" cxnId="{885E8CAF-60EE-45E7-88AE-5932F56738D6}">
      <dgm:prSet/>
      <dgm:spPr/>
      <dgm:t>
        <a:bodyPr/>
        <a:lstStyle/>
        <a:p>
          <a:endParaRPr lang="fr-BE"/>
        </a:p>
      </dgm:t>
    </dgm:pt>
    <dgm:pt modelId="{CAA6A6EF-69CD-42CB-84A5-DD9A3D6A1976}" type="pres">
      <dgm:prSet presAssocID="{596E13EC-AF4D-435A-AF28-7AD91E24F53B}" presName="linear" presStyleCnt="0">
        <dgm:presLayoutVars>
          <dgm:animLvl val="lvl"/>
          <dgm:resizeHandles val="exact"/>
        </dgm:presLayoutVars>
      </dgm:prSet>
      <dgm:spPr/>
    </dgm:pt>
    <dgm:pt modelId="{92416943-2A9D-4E1C-866A-135F3A2748B3}" type="pres">
      <dgm:prSet presAssocID="{836AAEAB-F73B-4B2B-ABBA-EB208E469D71}" presName="parentText" presStyleLbl="node1" presStyleIdx="0" presStyleCnt="4">
        <dgm:presLayoutVars>
          <dgm:chMax val="0"/>
          <dgm:bulletEnabled val="1"/>
        </dgm:presLayoutVars>
      </dgm:prSet>
      <dgm:spPr/>
    </dgm:pt>
    <dgm:pt modelId="{A60D338D-5585-403D-9B7B-77637A0D85B8}" type="pres">
      <dgm:prSet presAssocID="{6E094A8B-0152-4CFC-B04E-766EBB41187A}" presName="spacer" presStyleCnt="0"/>
      <dgm:spPr/>
    </dgm:pt>
    <dgm:pt modelId="{C5F396FE-B230-4D51-B027-FA0E5630AE13}" type="pres">
      <dgm:prSet presAssocID="{1583FF82-5066-4E08-A4DD-1FFC38DD5406}" presName="parentText" presStyleLbl="node1" presStyleIdx="1" presStyleCnt="4">
        <dgm:presLayoutVars>
          <dgm:chMax val="0"/>
          <dgm:bulletEnabled val="1"/>
        </dgm:presLayoutVars>
      </dgm:prSet>
      <dgm:spPr/>
    </dgm:pt>
    <dgm:pt modelId="{6FD2C4B7-916F-4E85-A3C0-3F8247168F69}" type="pres">
      <dgm:prSet presAssocID="{B10BC537-3246-4C46-8FAA-90ABC610FA32}" presName="spacer" presStyleCnt="0"/>
      <dgm:spPr/>
    </dgm:pt>
    <dgm:pt modelId="{06AFB0AA-2E49-4AA6-A41E-3B28CE725F38}" type="pres">
      <dgm:prSet presAssocID="{914EC1CD-BAEC-4A52-9569-63A43EA58BB1}" presName="parentText" presStyleLbl="node1" presStyleIdx="2" presStyleCnt="4">
        <dgm:presLayoutVars>
          <dgm:chMax val="0"/>
          <dgm:bulletEnabled val="1"/>
        </dgm:presLayoutVars>
      </dgm:prSet>
      <dgm:spPr/>
    </dgm:pt>
    <dgm:pt modelId="{6EBC2300-2C2D-4E65-A5C3-1DE0E031CAD3}" type="pres">
      <dgm:prSet presAssocID="{751ECBA9-3FCA-4218-B7FF-9AD1B4F7E8E7}" presName="spacer" presStyleCnt="0"/>
      <dgm:spPr/>
    </dgm:pt>
    <dgm:pt modelId="{7A38715F-AA11-44AD-86AA-4FE19EB8F6DC}" type="pres">
      <dgm:prSet presAssocID="{7D34C94C-132C-4795-A340-CDACCE98B8BB}" presName="parentText" presStyleLbl="node1" presStyleIdx="3" presStyleCnt="4">
        <dgm:presLayoutVars>
          <dgm:chMax val="0"/>
          <dgm:bulletEnabled val="1"/>
        </dgm:presLayoutVars>
      </dgm:prSet>
      <dgm:spPr/>
    </dgm:pt>
  </dgm:ptLst>
  <dgm:cxnLst>
    <dgm:cxn modelId="{823E1720-7314-4B6D-9EAA-BA755DCEA1DE}" srcId="{596E13EC-AF4D-435A-AF28-7AD91E24F53B}" destId="{836AAEAB-F73B-4B2B-ABBA-EB208E469D71}" srcOrd="0" destOrd="0" parTransId="{99A3D283-F5AF-49A2-83EC-8A9161C248CC}" sibTransId="{6E094A8B-0152-4CFC-B04E-766EBB41187A}"/>
    <dgm:cxn modelId="{BF66F92F-B32E-4056-9AF8-375D0C53632F}" srcId="{596E13EC-AF4D-435A-AF28-7AD91E24F53B}" destId="{1583FF82-5066-4E08-A4DD-1FFC38DD5406}" srcOrd="1" destOrd="0" parTransId="{5CFEBDD6-DABF-49B2-858E-D910814361E2}" sibTransId="{B10BC537-3246-4C46-8FAA-90ABC610FA32}"/>
    <dgm:cxn modelId="{D7B8DE31-16FE-4145-9F48-959B129A95DC}" type="presOf" srcId="{596E13EC-AF4D-435A-AF28-7AD91E24F53B}" destId="{CAA6A6EF-69CD-42CB-84A5-DD9A3D6A1976}" srcOrd="0" destOrd="0" presId="urn:microsoft.com/office/officeart/2005/8/layout/vList2"/>
    <dgm:cxn modelId="{F4E9EF39-3DAC-4416-9CD2-A3AC1DD39210}" srcId="{596E13EC-AF4D-435A-AF28-7AD91E24F53B}" destId="{914EC1CD-BAEC-4A52-9569-63A43EA58BB1}" srcOrd="2" destOrd="0" parTransId="{9C2025B7-94D2-4927-BA68-81A6C807B0BB}" sibTransId="{751ECBA9-3FCA-4218-B7FF-9AD1B4F7E8E7}"/>
    <dgm:cxn modelId="{82704E3B-80A0-498E-BB38-D53511E3FAE7}" type="presOf" srcId="{1583FF82-5066-4E08-A4DD-1FFC38DD5406}" destId="{C5F396FE-B230-4D51-B027-FA0E5630AE13}" srcOrd="0" destOrd="0" presId="urn:microsoft.com/office/officeart/2005/8/layout/vList2"/>
    <dgm:cxn modelId="{C06C4956-A218-4985-B8D3-1392A5020AB7}" type="presOf" srcId="{836AAEAB-F73B-4B2B-ABBA-EB208E469D71}" destId="{92416943-2A9D-4E1C-866A-135F3A2748B3}" srcOrd="0" destOrd="0" presId="urn:microsoft.com/office/officeart/2005/8/layout/vList2"/>
    <dgm:cxn modelId="{885E8CAF-60EE-45E7-88AE-5932F56738D6}" srcId="{596E13EC-AF4D-435A-AF28-7AD91E24F53B}" destId="{7D34C94C-132C-4795-A340-CDACCE98B8BB}" srcOrd="3" destOrd="0" parTransId="{2118425D-8B8A-45DA-8788-A8C081C25439}" sibTransId="{6A0CD27C-CA38-4C76-8F1A-3D4296CC1E2A}"/>
    <dgm:cxn modelId="{0484C9D6-FD62-4859-A264-7AB605018412}" type="presOf" srcId="{7D34C94C-132C-4795-A340-CDACCE98B8BB}" destId="{7A38715F-AA11-44AD-86AA-4FE19EB8F6DC}" srcOrd="0" destOrd="0" presId="urn:microsoft.com/office/officeart/2005/8/layout/vList2"/>
    <dgm:cxn modelId="{A5F97FE1-2F60-47F9-800F-41B71A293174}" type="presOf" srcId="{914EC1CD-BAEC-4A52-9569-63A43EA58BB1}" destId="{06AFB0AA-2E49-4AA6-A41E-3B28CE725F38}" srcOrd="0" destOrd="0" presId="urn:microsoft.com/office/officeart/2005/8/layout/vList2"/>
    <dgm:cxn modelId="{567187AF-CD9D-42B2-A953-99930CAAD865}" type="presParOf" srcId="{CAA6A6EF-69CD-42CB-84A5-DD9A3D6A1976}" destId="{92416943-2A9D-4E1C-866A-135F3A2748B3}" srcOrd="0" destOrd="0" presId="urn:microsoft.com/office/officeart/2005/8/layout/vList2"/>
    <dgm:cxn modelId="{E6EBB865-96A1-4023-8086-4A34AE3D23A9}" type="presParOf" srcId="{CAA6A6EF-69CD-42CB-84A5-DD9A3D6A1976}" destId="{A60D338D-5585-403D-9B7B-77637A0D85B8}" srcOrd="1" destOrd="0" presId="urn:microsoft.com/office/officeart/2005/8/layout/vList2"/>
    <dgm:cxn modelId="{73DA8645-5464-4A3C-82A5-596808C022CC}" type="presParOf" srcId="{CAA6A6EF-69CD-42CB-84A5-DD9A3D6A1976}" destId="{C5F396FE-B230-4D51-B027-FA0E5630AE13}" srcOrd="2" destOrd="0" presId="urn:microsoft.com/office/officeart/2005/8/layout/vList2"/>
    <dgm:cxn modelId="{D093AB03-3DF3-4175-A57B-497F216F56B9}" type="presParOf" srcId="{CAA6A6EF-69CD-42CB-84A5-DD9A3D6A1976}" destId="{6FD2C4B7-916F-4E85-A3C0-3F8247168F69}" srcOrd="3" destOrd="0" presId="urn:microsoft.com/office/officeart/2005/8/layout/vList2"/>
    <dgm:cxn modelId="{A00965DF-27DE-4F01-9019-2A188DEED3E3}" type="presParOf" srcId="{CAA6A6EF-69CD-42CB-84A5-DD9A3D6A1976}" destId="{06AFB0AA-2E49-4AA6-A41E-3B28CE725F38}" srcOrd="4" destOrd="0" presId="urn:microsoft.com/office/officeart/2005/8/layout/vList2"/>
    <dgm:cxn modelId="{DD26D8E5-22F5-4D8B-8685-8715FDB84063}" type="presParOf" srcId="{CAA6A6EF-69CD-42CB-84A5-DD9A3D6A1976}" destId="{6EBC2300-2C2D-4E65-A5C3-1DE0E031CAD3}" srcOrd="5" destOrd="0" presId="urn:microsoft.com/office/officeart/2005/8/layout/vList2"/>
    <dgm:cxn modelId="{1A5AAC34-F01D-4047-8B26-5A08EABC6F21}" type="presParOf" srcId="{CAA6A6EF-69CD-42CB-84A5-DD9A3D6A1976}" destId="{7A38715F-AA11-44AD-86AA-4FE19EB8F6D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D81301-F1F7-4473-9808-FEA5BB93DBD9}"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fr-BE"/>
        </a:p>
      </dgm:t>
    </dgm:pt>
    <dgm:pt modelId="{7E51FFD7-49F8-4582-B9CE-A9AAC2B210BD}">
      <dgm:prSet phldrT="[Texte]" phldr="0"/>
      <dgm:spPr/>
      <dgm:t>
        <a:bodyPr/>
        <a:lstStyle/>
        <a:p>
          <a:r>
            <a:rPr lang="fr-BE" dirty="0"/>
            <a:t>Quel est le besoin ? </a:t>
          </a:r>
        </a:p>
      </dgm:t>
    </dgm:pt>
    <dgm:pt modelId="{99F0DF25-D3C7-425A-89ED-1666CB79F2FB}" type="parTrans" cxnId="{B103BF42-8CEC-4E72-B5DF-6D01799F916A}">
      <dgm:prSet/>
      <dgm:spPr/>
      <dgm:t>
        <a:bodyPr/>
        <a:lstStyle/>
        <a:p>
          <a:endParaRPr lang="fr-BE"/>
        </a:p>
      </dgm:t>
    </dgm:pt>
    <dgm:pt modelId="{9664EFF5-BA5C-4545-80F5-DD775FEFA699}" type="sibTrans" cxnId="{B103BF42-8CEC-4E72-B5DF-6D01799F916A}">
      <dgm:prSet/>
      <dgm:spPr/>
      <dgm:t>
        <a:bodyPr/>
        <a:lstStyle/>
        <a:p>
          <a:endParaRPr lang="fr-BE"/>
        </a:p>
      </dgm:t>
    </dgm:pt>
    <dgm:pt modelId="{9EBE332B-0DB6-41D1-948B-92B737DCACE8}">
      <dgm:prSet phldrT="[Texte]" phldr="0"/>
      <dgm:spPr/>
      <dgm:t>
        <a:bodyPr/>
        <a:lstStyle/>
        <a:p>
          <a:r>
            <a:rPr lang="fr-BE" dirty="0"/>
            <a:t>Quel est le type de marché ?</a:t>
          </a:r>
        </a:p>
      </dgm:t>
    </dgm:pt>
    <dgm:pt modelId="{2D1F5651-3E25-43FD-A442-1336961E0898}" type="parTrans" cxnId="{1B1DC496-48E4-4C47-9018-1219B6B21D83}">
      <dgm:prSet/>
      <dgm:spPr/>
      <dgm:t>
        <a:bodyPr/>
        <a:lstStyle/>
        <a:p>
          <a:endParaRPr lang="fr-BE"/>
        </a:p>
      </dgm:t>
    </dgm:pt>
    <dgm:pt modelId="{22E55394-003E-4CCE-BB51-40AA6592A9CC}" type="sibTrans" cxnId="{1B1DC496-48E4-4C47-9018-1219B6B21D83}">
      <dgm:prSet/>
      <dgm:spPr/>
      <dgm:t>
        <a:bodyPr/>
        <a:lstStyle/>
        <a:p>
          <a:endParaRPr lang="fr-BE"/>
        </a:p>
      </dgm:t>
    </dgm:pt>
    <dgm:pt modelId="{6B20F148-CFB6-485D-81A1-22919C3E3E11}">
      <dgm:prSet phldrT="[Texte]" phldr="0"/>
      <dgm:spPr/>
      <dgm:t>
        <a:bodyPr/>
        <a:lstStyle/>
        <a:p>
          <a:r>
            <a:rPr lang="fr-BE" dirty="0"/>
            <a:t>Quel est le montant estimé ? </a:t>
          </a:r>
        </a:p>
      </dgm:t>
    </dgm:pt>
    <dgm:pt modelId="{1AA4D3C7-63C6-4C27-B585-51B8522E46D6}" type="parTrans" cxnId="{C1304793-B7E4-40DE-A082-338921B41209}">
      <dgm:prSet/>
      <dgm:spPr/>
      <dgm:t>
        <a:bodyPr/>
        <a:lstStyle/>
        <a:p>
          <a:endParaRPr lang="fr-BE"/>
        </a:p>
      </dgm:t>
    </dgm:pt>
    <dgm:pt modelId="{C78F77AE-D9B7-45CB-8A24-72085D12ED9C}" type="sibTrans" cxnId="{C1304793-B7E4-40DE-A082-338921B41209}">
      <dgm:prSet/>
      <dgm:spPr/>
      <dgm:t>
        <a:bodyPr/>
        <a:lstStyle/>
        <a:p>
          <a:endParaRPr lang="fr-BE"/>
        </a:p>
      </dgm:t>
    </dgm:pt>
    <dgm:pt modelId="{324D59E1-043A-4859-813E-52F1AEAFFFA3}">
      <dgm:prSet/>
      <dgm:spPr/>
      <dgm:t>
        <a:bodyPr/>
        <a:lstStyle/>
        <a:p>
          <a:r>
            <a:rPr lang="fr-BE" dirty="0"/>
            <a:t>Quelle procédure choisir ?</a:t>
          </a:r>
        </a:p>
      </dgm:t>
    </dgm:pt>
    <dgm:pt modelId="{DB81572F-7D58-4DD5-9797-38D0432F4CE0}" type="parTrans" cxnId="{BAFCA9BD-1571-4D52-9036-C9623EA780EC}">
      <dgm:prSet/>
      <dgm:spPr/>
      <dgm:t>
        <a:bodyPr/>
        <a:lstStyle/>
        <a:p>
          <a:endParaRPr lang="fr-BE"/>
        </a:p>
      </dgm:t>
    </dgm:pt>
    <dgm:pt modelId="{723F2774-81D2-41F7-9A08-42A747418FB5}" type="sibTrans" cxnId="{BAFCA9BD-1571-4D52-9036-C9623EA780EC}">
      <dgm:prSet/>
      <dgm:spPr/>
      <dgm:t>
        <a:bodyPr/>
        <a:lstStyle/>
        <a:p>
          <a:endParaRPr lang="fr-BE"/>
        </a:p>
      </dgm:t>
    </dgm:pt>
    <dgm:pt modelId="{DF06554B-9683-479A-9079-C3791FF767DD}">
      <dgm:prSet/>
      <dgm:spPr/>
      <dgm:t>
        <a:bodyPr/>
        <a:lstStyle/>
        <a:p>
          <a:r>
            <a:rPr lang="fr-BE" dirty="0"/>
            <a:t>Quels critères d’attribution ? </a:t>
          </a:r>
        </a:p>
      </dgm:t>
    </dgm:pt>
    <dgm:pt modelId="{52FC9D14-6C62-42E8-8BB0-F4BC09CC63A2}" type="parTrans" cxnId="{62387B33-CB46-4B52-9210-9FAECF5E1554}">
      <dgm:prSet/>
      <dgm:spPr/>
      <dgm:t>
        <a:bodyPr/>
        <a:lstStyle/>
        <a:p>
          <a:endParaRPr lang="fr-BE"/>
        </a:p>
      </dgm:t>
    </dgm:pt>
    <dgm:pt modelId="{7AFC0471-19F4-4378-8DA0-A3B5504BA6F5}" type="sibTrans" cxnId="{62387B33-CB46-4B52-9210-9FAECF5E1554}">
      <dgm:prSet/>
      <dgm:spPr/>
      <dgm:t>
        <a:bodyPr/>
        <a:lstStyle/>
        <a:p>
          <a:endParaRPr lang="fr-BE"/>
        </a:p>
      </dgm:t>
    </dgm:pt>
    <dgm:pt modelId="{203728DF-97E2-4E98-A562-33FA3F1D41B1}">
      <dgm:prSet/>
      <dgm:spPr/>
      <dgm:t>
        <a:bodyPr/>
        <a:lstStyle/>
        <a:p>
          <a:r>
            <a:rPr lang="fr-BE" dirty="0"/>
            <a:t>Comment organiser l’exécution et le paiement</a:t>
          </a:r>
        </a:p>
      </dgm:t>
    </dgm:pt>
    <dgm:pt modelId="{9F1FEE6B-8659-4245-8712-386A3966115B}" type="parTrans" cxnId="{15E6F679-5870-46E4-A1E4-53AC6E771406}">
      <dgm:prSet/>
      <dgm:spPr/>
      <dgm:t>
        <a:bodyPr/>
        <a:lstStyle/>
        <a:p>
          <a:endParaRPr lang="fr-BE"/>
        </a:p>
      </dgm:t>
    </dgm:pt>
    <dgm:pt modelId="{8E9BEC9B-CF54-417F-B6CE-FC98FAF254FD}" type="sibTrans" cxnId="{15E6F679-5870-46E4-A1E4-53AC6E771406}">
      <dgm:prSet/>
      <dgm:spPr/>
      <dgm:t>
        <a:bodyPr/>
        <a:lstStyle/>
        <a:p>
          <a:endParaRPr lang="fr-BE"/>
        </a:p>
      </dgm:t>
    </dgm:pt>
    <dgm:pt modelId="{584177B2-70A1-4162-9B47-C810E8C00356}" type="pres">
      <dgm:prSet presAssocID="{10D81301-F1F7-4473-9808-FEA5BB93DBD9}" presName="Name0" presStyleCnt="0">
        <dgm:presLayoutVars>
          <dgm:dir/>
          <dgm:resizeHandles val="exact"/>
        </dgm:presLayoutVars>
      </dgm:prSet>
      <dgm:spPr/>
    </dgm:pt>
    <dgm:pt modelId="{62A386F4-60FB-4342-ACAB-FEBE6C04C0E6}" type="pres">
      <dgm:prSet presAssocID="{7E51FFD7-49F8-4582-B9CE-A9AAC2B210BD}" presName="node" presStyleLbl="node1" presStyleIdx="0" presStyleCnt="6">
        <dgm:presLayoutVars>
          <dgm:bulletEnabled val="1"/>
        </dgm:presLayoutVars>
      </dgm:prSet>
      <dgm:spPr/>
    </dgm:pt>
    <dgm:pt modelId="{821C070F-9847-45AE-BA4F-C4A2365FA6A1}" type="pres">
      <dgm:prSet presAssocID="{9664EFF5-BA5C-4545-80F5-DD775FEFA699}" presName="sibTrans" presStyleLbl="sibTrans2D1" presStyleIdx="0" presStyleCnt="5"/>
      <dgm:spPr/>
    </dgm:pt>
    <dgm:pt modelId="{8317821D-38F1-48CC-957A-DEDD254B69D5}" type="pres">
      <dgm:prSet presAssocID="{9664EFF5-BA5C-4545-80F5-DD775FEFA699}" presName="connectorText" presStyleLbl="sibTrans2D1" presStyleIdx="0" presStyleCnt="5"/>
      <dgm:spPr/>
    </dgm:pt>
    <dgm:pt modelId="{EC04F7A5-5211-4D1E-A989-CDC8483B6C0C}" type="pres">
      <dgm:prSet presAssocID="{9EBE332B-0DB6-41D1-948B-92B737DCACE8}" presName="node" presStyleLbl="node1" presStyleIdx="1" presStyleCnt="6">
        <dgm:presLayoutVars>
          <dgm:bulletEnabled val="1"/>
        </dgm:presLayoutVars>
      </dgm:prSet>
      <dgm:spPr/>
    </dgm:pt>
    <dgm:pt modelId="{D2542DA4-5C9A-458C-9093-A57860216381}" type="pres">
      <dgm:prSet presAssocID="{22E55394-003E-4CCE-BB51-40AA6592A9CC}" presName="sibTrans" presStyleLbl="sibTrans2D1" presStyleIdx="1" presStyleCnt="5"/>
      <dgm:spPr/>
    </dgm:pt>
    <dgm:pt modelId="{938C9AB5-9768-4CC0-81BD-967189F28ADB}" type="pres">
      <dgm:prSet presAssocID="{22E55394-003E-4CCE-BB51-40AA6592A9CC}" presName="connectorText" presStyleLbl="sibTrans2D1" presStyleIdx="1" presStyleCnt="5"/>
      <dgm:spPr/>
    </dgm:pt>
    <dgm:pt modelId="{9459B5A7-30BC-4CF4-96B9-E2EFA791069C}" type="pres">
      <dgm:prSet presAssocID="{6B20F148-CFB6-485D-81A1-22919C3E3E11}" presName="node" presStyleLbl="node1" presStyleIdx="2" presStyleCnt="6">
        <dgm:presLayoutVars>
          <dgm:bulletEnabled val="1"/>
        </dgm:presLayoutVars>
      </dgm:prSet>
      <dgm:spPr/>
    </dgm:pt>
    <dgm:pt modelId="{1BE1A8BA-B3FB-4970-931B-0C4DB13F1304}" type="pres">
      <dgm:prSet presAssocID="{C78F77AE-D9B7-45CB-8A24-72085D12ED9C}" presName="sibTrans" presStyleLbl="sibTrans2D1" presStyleIdx="2" presStyleCnt="5"/>
      <dgm:spPr/>
    </dgm:pt>
    <dgm:pt modelId="{73FF30D9-B4B4-44A3-BDD9-5C4F11037E2F}" type="pres">
      <dgm:prSet presAssocID="{C78F77AE-D9B7-45CB-8A24-72085D12ED9C}" presName="connectorText" presStyleLbl="sibTrans2D1" presStyleIdx="2" presStyleCnt="5"/>
      <dgm:spPr/>
    </dgm:pt>
    <dgm:pt modelId="{68DB1BB1-6769-495B-BDC6-3917F2D57061}" type="pres">
      <dgm:prSet presAssocID="{324D59E1-043A-4859-813E-52F1AEAFFFA3}" presName="node" presStyleLbl="node1" presStyleIdx="3" presStyleCnt="6">
        <dgm:presLayoutVars>
          <dgm:bulletEnabled val="1"/>
        </dgm:presLayoutVars>
      </dgm:prSet>
      <dgm:spPr/>
    </dgm:pt>
    <dgm:pt modelId="{FD796F39-48F2-40BB-9188-2CBAB02D6C1B}" type="pres">
      <dgm:prSet presAssocID="{723F2774-81D2-41F7-9A08-42A747418FB5}" presName="sibTrans" presStyleLbl="sibTrans2D1" presStyleIdx="3" presStyleCnt="5"/>
      <dgm:spPr/>
    </dgm:pt>
    <dgm:pt modelId="{19A057CD-AFA9-4FBA-BCD6-726E8171A42A}" type="pres">
      <dgm:prSet presAssocID="{723F2774-81D2-41F7-9A08-42A747418FB5}" presName="connectorText" presStyleLbl="sibTrans2D1" presStyleIdx="3" presStyleCnt="5"/>
      <dgm:spPr/>
    </dgm:pt>
    <dgm:pt modelId="{136E30C0-205B-445C-B6FA-F196F6BF1FAF}" type="pres">
      <dgm:prSet presAssocID="{DF06554B-9683-479A-9079-C3791FF767DD}" presName="node" presStyleLbl="node1" presStyleIdx="4" presStyleCnt="6">
        <dgm:presLayoutVars>
          <dgm:bulletEnabled val="1"/>
        </dgm:presLayoutVars>
      </dgm:prSet>
      <dgm:spPr/>
    </dgm:pt>
    <dgm:pt modelId="{B7E63C17-C4FA-4FF8-987B-198F2EAB04A2}" type="pres">
      <dgm:prSet presAssocID="{7AFC0471-19F4-4378-8DA0-A3B5504BA6F5}" presName="sibTrans" presStyleLbl="sibTrans2D1" presStyleIdx="4" presStyleCnt="5"/>
      <dgm:spPr/>
    </dgm:pt>
    <dgm:pt modelId="{AF6F0C77-1B04-42C4-8533-FAEBC6CFDC48}" type="pres">
      <dgm:prSet presAssocID="{7AFC0471-19F4-4378-8DA0-A3B5504BA6F5}" presName="connectorText" presStyleLbl="sibTrans2D1" presStyleIdx="4" presStyleCnt="5"/>
      <dgm:spPr/>
    </dgm:pt>
    <dgm:pt modelId="{914DF0AC-99D7-4510-B177-69D23EFE6E2E}" type="pres">
      <dgm:prSet presAssocID="{203728DF-97E2-4E98-A562-33FA3F1D41B1}" presName="node" presStyleLbl="node1" presStyleIdx="5" presStyleCnt="6">
        <dgm:presLayoutVars>
          <dgm:bulletEnabled val="1"/>
        </dgm:presLayoutVars>
      </dgm:prSet>
      <dgm:spPr/>
    </dgm:pt>
  </dgm:ptLst>
  <dgm:cxnLst>
    <dgm:cxn modelId="{132DF123-925E-4980-83D8-52DB083D5CE1}" type="presOf" srcId="{723F2774-81D2-41F7-9A08-42A747418FB5}" destId="{19A057CD-AFA9-4FBA-BCD6-726E8171A42A}" srcOrd="1" destOrd="0" presId="urn:microsoft.com/office/officeart/2005/8/layout/process1"/>
    <dgm:cxn modelId="{ED32B726-6C27-4C2F-9899-2F673CA8A6F0}" type="presOf" srcId="{10D81301-F1F7-4473-9808-FEA5BB93DBD9}" destId="{584177B2-70A1-4162-9B47-C810E8C00356}" srcOrd="0" destOrd="0" presId="urn:microsoft.com/office/officeart/2005/8/layout/process1"/>
    <dgm:cxn modelId="{EDE3792E-2A0F-482C-92DF-571973919898}" type="presOf" srcId="{9664EFF5-BA5C-4545-80F5-DD775FEFA699}" destId="{821C070F-9847-45AE-BA4F-C4A2365FA6A1}" srcOrd="0" destOrd="0" presId="urn:microsoft.com/office/officeart/2005/8/layout/process1"/>
    <dgm:cxn modelId="{62387B33-CB46-4B52-9210-9FAECF5E1554}" srcId="{10D81301-F1F7-4473-9808-FEA5BB93DBD9}" destId="{DF06554B-9683-479A-9079-C3791FF767DD}" srcOrd="4" destOrd="0" parTransId="{52FC9D14-6C62-42E8-8BB0-F4BC09CC63A2}" sibTransId="{7AFC0471-19F4-4378-8DA0-A3B5504BA6F5}"/>
    <dgm:cxn modelId="{8819C737-3F35-4737-8463-50F29E51F4A5}" type="presOf" srcId="{C78F77AE-D9B7-45CB-8A24-72085D12ED9C}" destId="{73FF30D9-B4B4-44A3-BDD9-5C4F11037E2F}" srcOrd="1" destOrd="0" presId="urn:microsoft.com/office/officeart/2005/8/layout/process1"/>
    <dgm:cxn modelId="{ED611B39-D141-4701-A729-12BCE466745D}" type="presOf" srcId="{6B20F148-CFB6-485D-81A1-22919C3E3E11}" destId="{9459B5A7-30BC-4CF4-96B9-E2EFA791069C}" srcOrd="0" destOrd="0" presId="urn:microsoft.com/office/officeart/2005/8/layout/process1"/>
    <dgm:cxn modelId="{8EED4341-5CC6-4B15-B3C5-7850EBBEAE4B}" type="presOf" srcId="{7AFC0471-19F4-4378-8DA0-A3B5504BA6F5}" destId="{B7E63C17-C4FA-4FF8-987B-198F2EAB04A2}" srcOrd="0" destOrd="0" presId="urn:microsoft.com/office/officeart/2005/8/layout/process1"/>
    <dgm:cxn modelId="{B103BF42-8CEC-4E72-B5DF-6D01799F916A}" srcId="{10D81301-F1F7-4473-9808-FEA5BB93DBD9}" destId="{7E51FFD7-49F8-4582-B9CE-A9AAC2B210BD}" srcOrd="0" destOrd="0" parTransId="{99F0DF25-D3C7-425A-89ED-1666CB79F2FB}" sibTransId="{9664EFF5-BA5C-4545-80F5-DD775FEFA699}"/>
    <dgm:cxn modelId="{15E6F679-5870-46E4-A1E4-53AC6E771406}" srcId="{10D81301-F1F7-4473-9808-FEA5BB93DBD9}" destId="{203728DF-97E2-4E98-A562-33FA3F1D41B1}" srcOrd="5" destOrd="0" parTransId="{9F1FEE6B-8659-4245-8712-386A3966115B}" sibTransId="{8E9BEC9B-CF54-417F-B6CE-FC98FAF254FD}"/>
    <dgm:cxn modelId="{F3ED2680-C6F8-4B37-B770-601B41E0AC52}" type="presOf" srcId="{C78F77AE-D9B7-45CB-8A24-72085D12ED9C}" destId="{1BE1A8BA-B3FB-4970-931B-0C4DB13F1304}" srcOrd="0" destOrd="0" presId="urn:microsoft.com/office/officeart/2005/8/layout/process1"/>
    <dgm:cxn modelId="{CA283585-5C55-4313-966F-54DCBD6DC224}" type="presOf" srcId="{723F2774-81D2-41F7-9A08-42A747418FB5}" destId="{FD796F39-48F2-40BB-9188-2CBAB02D6C1B}" srcOrd="0" destOrd="0" presId="urn:microsoft.com/office/officeart/2005/8/layout/process1"/>
    <dgm:cxn modelId="{3E2A4090-B76C-4AA6-90BE-944B99E35828}" type="presOf" srcId="{9EBE332B-0DB6-41D1-948B-92B737DCACE8}" destId="{EC04F7A5-5211-4D1E-A989-CDC8483B6C0C}" srcOrd="0" destOrd="0" presId="urn:microsoft.com/office/officeart/2005/8/layout/process1"/>
    <dgm:cxn modelId="{C1304793-B7E4-40DE-A082-338921B41209}" srcId="{10D81301-F1F7-4473-9808-FEA5BB93DBD9}" destId="{6B20F148-CFB6-485D-81A1-22919C3E3E11}" srcOrd="2" destOrd="0" parTransId="{1AA4D3C7-63C6-4C27-B585-51B8522E46D6}" sibTransId="{C78F77AE-D9B7-45CB-8A24-72085D12ED9C}"/>
    <dgm:cxn modelId="{1B1DC496-48E4-4C47-9018-1219B6B21D83}" srcId="{10D81301-F1F7-4473-9808-FEA5BB93DBD9}" destId="{9EBE332B-0DB6-41D1-948B-92B737DCACE8}" srcOrd="1" destOrd="0" parTransId="{2D1F5651-3E25-43FD-A442-1336961E0898}" sibTransId="{22E55394-003E-4CCE-BB51-40AA6592A9CC}"/>
    <dgm:cxn modelId="{569E68AF-F3C8-4A8B-AD59-B6FFA9272970}" type="presOf" srcId="{7AFC0471-19F4-4378-8DA0-A3B5504BA6F5}" destId="{AF6F0C77-1B04-42C4-8533-FAEBC6CFDC48}" srcOrd="1" destOrd="0" presId="urn:microsoft.com/office/officeart/2005/8/layout/process1"/>
    <dgm:cxn modelId="{551131B3-B11D-41C6-BF85-74269467A032}" type="presOf" srcId="{9664EFF5-BA5C-4545-80F5-DD775FEFA699}" destId="{8317821D-38F1-48CC-957A-DEDD254B69D5}" srcOrd="1" destOrd="0" presId="urn:microsoft.com/office/officeart/2005/8/layout/process1"/>
    <dgm:cxn modelId="{3D2FC4BA-D292-45EE-A264-FD6243B1F7AB}" type="presOf" srcId="{22E55394-003E-4CCE-BB51-40AA6592A9CC}" destId="{938C9AB5-9768-4CC0-81BD-967189F28ADB}" srcOrd="1" destOrd="0" presId="urn:microsoft.com/office/officeart/2005/8/layout/process1"/>
    <dgm:cxn modelId="{C14E4ABD-D9DC-4D8B-B194-A14375ECDBEB}" type="presOf" srcId="{7E51FFD7-49F8-4582-B9CE-A9AAC2B210BD}" destId="{62A386F4-60FB-4342-ACAB-FEBE6C04C0E6}" srcOrd="0" destOrd="0" presId="urn:microsoft.com/office/officeart/2005/8/layout/process1"/>
    <dgm:cxn modelId="{BAFCA9BD-1571-4D52-9036-C9623EA780EC}" srcId="{10D81301-F1F7-4473-9808-FEA5BB93DBD9}" destId="{324D59E1-043A-4859-813E-52F1AEAFFFA3}" srcOrd="3" destOrd="0" parTransId="{DB81572F-7D58-4DD5-9797-38D0432F4CE0}" sibTransId="{723F2774-81D2-41F7-9A08-42A747418FB5}"/>
    <dgm:cxn modelId="{A6B8FBC0-D49D-4726-94B6-64230355A7B9}" type="presOf" srcId="{22E55394-003E-4CCE-BB51-40AA6592A9CC}" destId="{D2542DA4-5C9A-458C-9093-A57860216381}" srcOrd="0" destOrd="0" presId="urn:microsoft.com/office/officeart/2005/8/layout/process1"/>
    <dgm:cxn modelId="{0B1B70CC-1E95-4B17-8A80-381905DDC9FC}" type="presOf" srcId="{203728DF-97E2-4E98-A562-33FA3F1D41B1}" destId="{914DF0AC-99D7-4510-B177-69D23EFE6E2E}" srcOrd="0" destOrd="0" presId="urn:microsoft.com/office/officeart/2005/8/layout/process1"/>
    <dgm:cxn modelId="{A002EFDF-8623-4529-9BD7-8BC6E4334E8D}" type="presOf" srcId="{DF06554B-9683-479A-9079-C3791FF767DD}" destId="{136E30C0-205B-445C-B6FA-F196F6BF1FAF}" srcOrd="0" destOrd="0" presId="urn:microsoft.com/office/officeart/2005/8/layout/process1"/>
    <dgm:cxn modelId="{C568F9E3-1C04-4684-A810-75B1225AFED5}" type="presOf" srcId="{324D59E1-043A-4859-813E-52F1AEAFFFA3}" destId="{68DB1BB1-6769-495B-BDC6-3917F2D57061}" srcOrd="0" destOrd="0" presId="urn:microsoft.com/office/officeart/2005/8/layout/process1"/>
    <dgm:cxn modelId="{6419FC8D-091C-4D73-AAA6-E6A6F8C6213B}" type="presParOf" srcId="{584177B2-70A1-4162-9B47-C810E8C00356}" destId="{62A386F4-60FB-4342-ACAB-FEBE6C04C0E6}" srcOrd="0" destOrd="0" presId="urn:microsoft.com/office/officeart/2005/8/layout/process1"/>
    <dgm:cxn modelId="{5B66C7FB-154D-4F8E-821B-F2BB54A131FC}" type="presParOf" srcId="{584177B2-70A1-4162-9B47-C810E8C00356}" destId="{821C070F-9847-45AE-BA4F-C4A2365FA6A1}" srcOrd="1" destOrd="0" presId="urn:microsoft.com/office/officeart/2005/8/layout/process1"/>
    <dgm:cxn modelId="{9DF447E0-F14D-4D6B-B5EB-F585CD485C6A}" type="presParOf" srcId="{821C070F-9847-45AE-BA4F-C4A2365FA6A1}" destId="{8317821D-38F1-48CC-957A-DEDD254B69D5}" srcOrd="0" destOrd="0" presId="urn:microsoft.com/office/officeart/2005/8/layout/process1"/>
    <dgm:cxn modelId="{5436AF7F-F7BE-4BB5-9506-37262FD34687}" type="presParOf" srcId="{584177B2-70A1-4162-9B47-C810E8C00356}" destId="{EC04F7A5-5211-4D1E-A989-CDC8483B6C0C}" srcOrd="2" destOrd="0" presId="urn:microsoft.com/office/officeart/2005/8/layout/process1"/>
    <dgm:cxn modelId="{876BC343-6DEE-40DD-A32C-3A42B4CDF0AE}" type="presParOf" srcId="{584177B2-70A1-4162-9B47-C810E8C00356}" destId="{D2542DA4-5C9A-458C-9093-A57860216381}" srcOrd="3" destOrd="0" presId="urn:microsoft.com/office/officeart/2005/8/layout/process1"/>
    <dgm:cxn modelId="{C1DB09CB-1AA7-4C4B-A8D1-F1F54F0AD7AD}" type="presParOf" srcId="{D2542DA4-5C9A-458C-9093-A57860216381}" destId="{938C9AB5-9768-4CC0-81BD-967189F28ADB}" srcOrd="0" destOrd="0" presId="urn:microsoft.com/office/officeart/2005/8/layout/process1"/>
    <dgm:cxn modelId="{5636539B-180B-4B86-88DE-E79D09ABE6D1}" type="presParOf" srcId="{584177B2-70A1-4162-9B47-C810E8C00356}" destId="{9459B5A7-30BC-4CF4-96B9-E2EFA791069C}" srcOrd="4" destOrd="0" presId="urn:microsoft.com/office/officeart/2005/8/layout/process1"/>
    <dgm:cxn modelId="{2257C6B3-E51D-4EBC-A76B-A6303E45FE57}" type="presParOf" srcId="{584177B2-70A1-4162-9B47-C810E8C00356}" destId="{1BE1A8BA-B3FB-4970-931B-0C4DB13F1304}" srcOrd="5" destOrd="0" presId="urn:microsoft.com/office/officeart/2005/8/layout/process1"/>
    <dgm:cxn modelId="{6470EA31-B11E-4E3F-B008-43A0415AC2F5}" type="presParOf" srcId="{1BE1A8BA-B3FB-4970-931B-0C4DB13F1304}" destId="{73FF30D9-B4B4-44A3-BDD9-5C4F11037E2F}" srcOrd="0" destOrd="0" presId="urn:microsoft.com/office/officeart/2005/8/layout/process1"/>
    <dgm:cxn modelId="{83F46E5F-7C00-46EE-B3D4-E96343D01D31}" type="presParOf" srcId="{584177B2-70A1-4162-9B47-C810E8C00356}" destId="{68DB1BB1-6769-495B-BDC6-3917F2D57061}" srcOrd="6" destOrd="0" presId="urn:microsoft.com/office/officeart/2005/8/layout/process1"/>
    <dgm:cxn modelId="{AB55B5E1-C96C-40CB-BDBE-79BE047806F7}" type="presParOf" srcId="{584177B2-70A1-4162-9B47-C810E8C00356}" destId="{FD796F39-48F2-40BB-9188-2CBAB02D6C1B}" srcOrd="7" destOrd="0" presId="urn:microsoft.com/office/officeart/2005/8/layout/process1"/>
    <dgm:cxn modelId="{3A66AC5B-E2BD-4CE2-8350-3286F0C7C214}" type="presParOf" srcId="{FD796F39-48F2-40BB-9188-2CBAB02D6C1B}" destId="{19A057CD-AFA9-4FBA-BCD6-726E8171A42A}" srcOrd="0" destOrd="0" presId="urn:microsoft.com/office/officeart/2005/8/layout/process1"/>
    <dgm:cxn modelId="{3064920F-1E5F-4450-8661-53506AE33889}" type="presParOf" srcId="{584177B2-70A1-4162-9B47-C810E8C00356}" destId="{136E30C0-205B-445C-B6FA-F196F6BF1FAF}" srcOrd="8" destOrd="0" presId="urn:microsoft.com/office/officeart/2005/8/layout/process1"/>
    <dgm:cxn modelId="{4B35BF53-4B65-43C6-9DFB-2D1745569C9B}" type="presParOf" srcId="{584177B2-70A1-4162-9B47-C810E8C00356}" destId="{B7E63C17-C4FA-4FF8-987B-198F2EAB04A2}" srcOrd="9" destOrd="0" presId="urn:microsoft.com/office/officeart/2005/8/layout/process1"/>
    <dgm:cxn modelId="{1318C810-EFCC-420F-8D2B-D340D63CD968}" type="presParOf" srcId="{B7E63C17-C4FA-4FF8-987B-198F2EAB04A2}" destId="{AF6F0C77-1B04-42C4-8533-FAEBC6CFDC48}" srcOrd="0" destOrd="0" presId="urn:microsoft.com/office/officeart/2005/8/layout/process1"/>
    <dgm:cxn modelId="{876072C3-8A9A-4422-B2E2-32BFD7F15E5E}" type="presParOf" srcId="{584177B2-70A1-4162-9B47-C810E8C00356}" destId="{914DF0AC-99D7-4510-B177-69D23EFE6E2E}"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D81301-F1F7-4473-9808-FEA5BB93DBD9}"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fr-BE"/>
        </a:p>
      </dgm:t>
    </dgm:pt>
    <dgm:pt modelId="{7E51FFD7-49F8-4582-B9CE-A9AAC2B210BD}">
      <dgm:prSet phldrT="[Texte]" phldr="0"/>
      <dgm:spPr/>
      <dgm:t>
        <a:bodyPr/>
        <a:lstStyle/>
        <a:p>
          <a:pPr>
            <a:buNone/>
          </a:pPr>
          <a:r>
            <a:rPr lang="fr-BE" dirty="0"/>
            <a:t>Matériel paramédical pour les résidents</a:t>
          </a:r>
        </a:p>
      </dgm:t>
    </dgm:pt>
    <dgm:pt modelId="{99F0DF25-D3C7-425A-89ED-1666CB79F2FB}" type="parTrans" cxnId="{B103BF42-8CEC-4E72-B5DF-6D01799F916A}">
      <dgm:prSet/>
      <dgm:spPr/>
      <dgm:t>
        <a:bodyPr/>
        <a:lstStyle/>
        <a:p>
          <a:endParaRPr lang="fr-BE"/>
        </a:p>
      </dgm:t>
    </dgm:pt>
    <dgm:pt modelId="{9664EFF5-BA5C-4545-80F5-DD775FEFA699}" type="sibTrans" cxnId="{B103BF42-8CEC-4E72-B5DF-6D01799F916A}">
      <dgm:prSet/>
      <dgm:spPr/>
      <dgm:t>
        <a:bodyPr/>
        <a:lstStyle/>
        <a:p>
          <a:endParaRPr lang="fr-BE"/>
        </a:p>
      </dgm:t>
    </dgm:pt>
    <dgm:pt modelId="{324D59E1-043A-4859-813E-52F1AEAFFFA3}">
      <dgm:prSet/>
      <dgm:spPr/>
      <dgm:t>
        <a:bodyPr/>
        <a:lstStyle/>
        <a:p>
          <a:pPr>
            <a:buNone/>
          </a:pPr>
          <a:r>
            <a:rPr lang="fr-FR" dirty="0"/>
            <a:t>Procédure négociée sans publication préalable</a:t>
          </a:r>
          <a:endParaRPr lang="fr-BE" dirty="0"/>
        </a:p>
      </dgm:t>
    </dgm:pt>
    <dgm:pt modelId="{DB81572F-7D58-4DD5-9797-38D0432F4CE0}" type="parTrans" cxnId="{BAFCA9BD-1571-4D52-9036-C9623EA780EC}">
      <dgm:prSet/>
      <dgm:spPr/>
      <dgm:t>
        <a:bodyPr/>
        <a:lstStyle/>
        <a:p>
          <a:endParaRPr lang="fr-BE"/>
        </a:p>
      </dgm:t>
    </dgm:pt>
    <dgm:pt modelId="{723F2774-81D2-41F7-9A08-42A747418FB5}" type="sibTrans" cxnId="{BAFCA9BD-1571-4D52-9036-C9623EA780EC}">
      <dgm:prSet/>
      <dgm:spPr/>
      <dgm:t>
        <a:bodyPr/>
        <a:lstStyle/>
        <a:p>
          <a:endParaRPr lang="fr-BE"/>
        </a:p>
      </dgm:t>
    </dgm:pt>
    <dgm:pt modelId="{DF06554B-9683-479A-9079-C3791FF767DD}">
      <dgm:prSet/>
      <dgm:spPr/>
      <dgm:t>
        <a:bodyPr/>
        <a:lstStyle/>
        <a:p>
          <a:pPr>
            <a:buNone/>
          </a:pPr>
          <a:r>
            <a:rPr lang="fr-BE" dirty="0"/>
            <a:t>Prix, qualité, programme d’incontinence, environnement</a:t>
          </a:r>
        </a:p>
      </dgm:t>
    </dgm:pt>
    <dgm:pt modelId="{52FC9D14-6C62-42E8-8BB0-F4BC09CC63A2}" type="parTrans" cxnId="{62387B33-CB46-4B52-9210-9FAECF5E1554}">
      <dgm:prSet/>
      <dgm:spPr/>
      <dgm:t>
        <a:bodyPr/>
        <a:lstStyle/>
        <a:p>
          <a:endParaRPr lang="fr-BE"/>
        </a:p>
      </dgm:t>
    </dgm:pt>
    <dgm:pt modelId="{7AFC0471-19F4-4378-8DA0-A3B5504BA6F5}" type="sibTrans" cxnId="{62387B33-CB46-4B52-9210-9FAECF5E1554}">
      <dgm:prSet/>
      <dgm:spPr/>
      <dgm:t>
        <a:bodyPr/>
        <a:lstStyle/>
        <a:p>
          <a:endParaRPr lang="fr-BE"/>
        </a:p>
      </dgm:t>
    </dgm:pt>
    <dgm:pt modelId="{9EBE332B-0DB6-41D1-948B-92B737DCACE8}">
      <dgm:prSet phldrT="[Texte]" phldr="0"/>
      <dgm:spPr/>
      <dgm:t>
        <a:bodyPr/>
        <a:lstStyle/>
        <a:p>
          <a:pPr>
            <a:buNone/>
          </a:pPr>
          <a:r>
            <a:rPr lang="fr-BE" dirty="0"/>
            <a:t>Fournitures</a:t>
          </a:r>
        </a:p>
      </dgm:t>
    </dgm:pt>
    <dgm:pt modelId="{2D1F5651-3E25-43FD-A442-1336961E0898}" type="parTrans" cxnId="{B1C169EA-4317-4EFE-A198-1FEE00FB6E19}">
      <dgm:prSet/>
      <dgm:spPr/>
      <dgm:t>
        <a:bodyPr/>
        <a:lstStyle/>
        <a:p>
          <a:endParaRPr lang="fr-BE"/>
        </a:p>
      </dgm:t>
    </dgm:pt>
    <dgm:pt modelId="{22E55394-003E-4CCE-BB51-40AA6592A9CC}" type="sibTrans" cxnId="{B1C169EA-4317-4EFE-A198-1FEE00FB6E19}">
      <dgm:prSet/>
      <dgm:spPr/>
      <dgm:t>
        <a:bodyPr/>
        <a:lstStyle/>
        <a:p>
          <a:endParaRPr lang="fr-BE"/>
        </a:p>
      </dgm:t>
    </dgm:pt>
    <dgm:pt modelId="{6B20F148-CFB6-485D-81A1-22919C3E3E11}">
      <dgm:prSet phldrT="[Texte]" phldr="0"/>
      <dgm:spPr/>
      <dgm:t>
        <a:bodyPr/>
        <a:lstStyle/>
        <a:p>
          <a:r>
            <a:rPr lang="fr-BE" dirty="0"/>
            <a:t>&lt;140K EUR HTVA </a:t>
          </a:r>
        </a:p>
      </dgm:t>
    </dgm:pt>
    <dgm:pt modelId="{1AA4D3C7-63C6-4C27-B585-51B8522E46D6}" type="parTrans" cxnId="{03670E17-2005-4D7A-93A4-6BC9F1FA7521}">
      <dgm:prSet/>
      <dgm:spPr/>
      <dgm:t>
        <a:bodyPr/>
        <a:lstStyle/>
        <a:p>
          <a:endParaRPr lang="fr-BE"/>
        </a:p>
      </dgm:t>
    </dgm:pt>
    <dgm:pt modelId="{C78F77AE-D9B7-45CB-8A24-72085D12ED9C}" type="sibTrans" cxnId="{03670E17-2005-4D7A-93A4-6BC9F1FA7521}">
      <dgm:prSet/>
      <dgm:spPr/>
      <dgm:t>
        <a:bodyPr/>
        <a:lstStyle/>
        <a:p>
          <a:endParaRPr lang="fr-BE"/>
        </a:p>
      </dgm:t>
    </dgm:pt>
    <dgm:pt modelId="{E24650BD-62E7-4422-89CC-D45DCC63D53F}">
      <dgm:prSet/>
      <dgm:spPr/>
      <dgm:t>
        <a:bodyPr/>
        <a:lstStyle/>
        <a:p>
          <a:pPr>
            <a:buNone/>
          </a:pPr>
          <a:r>
            <a:rPr lang="fr-FR" dirty="0"/>
            <a:t>Livraison du matériel, suivi du programme, réception et paiement</a:t>
          </a:r>
          <a:endParaRPr lang="fr-BE" dirty="0"/>
        </a:p>
      </dgm:t>
    </dgm:pt>
    <dgm:pt modelId="{0F8D0FCE-4BFF-471E-9283-CF51AC6F22C3}" type="parTrans" cxnId="{B9275AC6-E7E7-4E39-A411-95440AC74D8E}">
      <dgm:prSet/>
      <dgm:spPr/>
      <dgm:t>
        <a:bodyPr/>
        <a:lstStyle/>
        <a:p>
          <a:endParaRPr lang="fr-BE"/>
        </a:p>
      </dgm:t>
    </dgm:pt>
    <dgm:pt modelId="{4CB23B38-E444-4E5E-8767-FF24218E9E93}" type="sibTrans" cxnId="{B9275AC6-E7E7-4E39-A411-95440AC74D8E}">
      <dgm:prSet/>
      <dgm:spPr/>
      <dgm:t>
        <a:bodyPr/>
        <a:lstStyle/>
        <a:p>
          <a:endParaRPr lang="fr-BE"/>
        </a:p>
      </dgm:t>
    </dgm:pt>
    <dgm:pt modelId="{584177B2-70A1-4162-9B47-C810E8C00356}" type="pres">
      <dgm:prSet presAssocID="{10D81301-F1F7-4473-9808-FEA5BB93DBD9}" presName="Name0" presStyleCnt="0">
        <dgm:presLayoutVars>
          <dgm:dir/>
          <dgm:resizeHandles val="exact"/>
        </dgm:presLayoutVars>
      </dgm:prSet>
      <dgm:spPr/>
    </dgm:pt>
    <dgm:pt modelId="{62A386F4-60FB-4342-ACAB-FEBE6C04C0E6}" type="pres">
      <dgm:prSet presAssocID="{7E51FFD7-49F8-4582-B9CE-A9AAC2B210BD}" presName="node" presStyleLbl="node1" presStyleIdx="0" presStyleCnt="6">
        <dgm:presLayoutVars>
          <dgm:bulletEnabled val="1"/>
        </dgm:presLayoutVars>
      </dgm:prSet>
      <dgm:spPr/>
    </dgm:pt>
    <dgm:pt modelId="{821C070F-9847-45AE-BA4F-C4A2365FA6A1}" type="pres">
      <dgm:prSet presAssocID="{9664EFF5-BA5C-4545-80F5-DD775FEFA699}" presName="sibTrans" presStyleLbl="sibTrans2D1" presStyleIdx="0" presStyleCnt="5"/>
      <dgm:spPr/>
    </dgm:pt>
    <dgm:pt modelId="{8317821D-38F1-48CC-957A-DEDD254B69D5}" type="pres">
      <dgm:prSet presAssocID="{9664EFF5-BA5C-4545-80F5-DD775FEFA699}" presName="connectorText" presStyleLbl="sibTrans2D1" presStyleIdx="0" presStyleCnt="5"/>
      <dgm:spPr/>
    </dgm:pt>
    <dgm:pt modelId="{EC04F7A5-5211-4D1E-A989-CDC8483B6C0C}" type="pres">
      <dgm:prSet presAssocID="{9EBE332B-0DB6-41D1-948B-92B737DCACE8}" presName="node" presStyleLbl="node1" presStyleIdx="1" presStyleCnt="6">
        <dgm:presLayoutVars>
          <dgm:bulletEnabled val="1"/>
        </dgm:presLayoutVars>
      </dgm:prSet>
      <dgm:spPr/>
    </dgm:pt>
    <dgm:pt modelId="{D2542DA4-5C9A-458C-9093-A57860216381}" type="pres">
      <dgm:prSet presAssocID="{22E55394-003E-4CCE-BB51-40AA6592A9CC}" presName="sibTrans" presStyleLbl="sibTrans2D1" presStyleIdx="1" presStyleCnt="5"/>
      <dgm:spPr/>
    </dgm:pt>
    <dgm:pt modelId="{938C9AB5-9768-4CC0-81BD-967189F28ADB}" type="pres">
      <dgm:prSet presAssocID="{22E55394-003E-4CCE-BB51-40AA6592A9CC}" presName="connectorText" presStyleLbl="sibTrans2D1" presStyleIdx="1" presStyleCnt="5"/>
      <dgm:spPr/>
    </dgm:pt>
    <dgm:pt modelId="{9459B5A7-30BC-4CF4-96B9-E2EFA791069C}" type="pres">
      <dgm:prSet presAssocID="{6B20F148-CFB6-485D-81A1-22919C3E3E11}" presName="node" presStyleLbl="node1" presStyleIdx="2" presStyleCnt="6">
        <dgm:presLayoutVars>
          <dgm:bulletEnabled val="1"/>
        </dgm:presLayoutVars>
      </dgm:prSet>
      <dgm:spPr/>
    </dgm:pt>
    <dgm:pt modelId="{1BE1A8BA-B3FB-4970-931B-0C4DB13F1304}" type="pres">
      <dgm:prSet presAssocID="{C78F77AE-D9B7-45CB-8A24-72085D12ED9C}" presName="sibTrans" presStyleLbl="sibTrans2D1" presStyleIdx="2" presStyleCnt="5"/>
      <dgm:spPr/>
    </dgm:pt>
    <dgm:pt modelId="{73FF30D9-B4B4-44A3-BDD9-5C4F11037E2F}" type="pres">
      <dgm:prSet presAssocID="{C78F77AE-D9B7-45CB-8A24-72085D12ED9C}" presName="connectorText" presStyleLbl="sibTrans2D1" presStyleIdx="2" presStyleCnt="5"/>
      <dgm:spPr/>
    </dgm:pt>
    <dgm:pt modelId="{68DB1BB1-6769-495B-BDC6-3917F2D57061}" type="pres">
      <dgm:prSet presAssocID="{324D59E1-043A-4859-813E-52F1AEAFFFA3}" presName="node" presStyleLbl="node1" presStyleIdx="3" presStyleCnt="6">
        <dgm:presLayoutVars>
          <dgm:bulletEnabled val="1"/>
        </dgm:presLayoutVars>
      </dgm:prSet>
      <dgm:spPr/>
    </dgm:pt>
    <dgm:pt modelId="{FD796F39-48F2-40BB-9188-2CBAB02D6C1B}" type="pres">
      <dgm:prSet presAssocID="{723F2774-81D2-41F7-9A08-42A747418FB5}" presName="sibTrans" presStyleLbl="sibTrans2D1" presStyleIdx="3" presStyleCnt="5"/>
      <dgm:spPr/>
    </dgm:pt>
    <dgm:pt modelId="{19A057CD-AFA9-4FBA-BCD6-726E8171A42A}" type="pres">
      <dgm:prSet presAssocID="{723F2774-81D2-41F7-9A08-42A747418FB5}" presName="connectorText" presStyleLbl="sibTrans2D1" presStyleIdx="3" presStyleCnt="5"/>
      <dgm:spPr/>
    </dgm:pt>
    <dgm:pt modelId="{136E30C0-205B-445C-B6FA-F196F6BF1FAF}" type="pres">
      <dgm:prSet presAssocID="{DF06554B-9683-479A-9079-C3791FF767DD}" presName="node" presStyleLbl="node1" presStyleIdx="4" presStyleCnt="6">
        <dgm:presLayoutVars>
          <dgm:bulletEnabled val="1"/>
        </dgm:presLayoutVars>
      </dgm:prSet>
      <dgm:spPr/>
    </dgm:pt>
    <dgm:pt modelId="{76FD2387-BD27-4F58-B211-928E6DAF9BB8}" type="pres">
      <dgm:prSet presAssocID="{7AFC0471-19F4-4378-8DA0-A3B5504BA6F5}" presName="sibTrans" presStyleLbl="sibTrans2D1" presStyleIdx="4" presStyleCnt="5"/>
      <dgm:spPr/>
    </dgm:pt>
    <dgm:pt modelId="{1C28B066-33E1-4636-8FFA-8D319A061C2F}" type="pres">
      <dgm:prSet presAssocID="{7AFC0471-19F4-4378-8DA0-A3B5504BA6F5}" presName="connectorText" presStyleLbl="sibTrans2D1" presStyleIdx="4" presStyleCnt="5"/>
      <dgm:spPr/>
    </dgm:pt>
    <dgm:pt modelId="{08D3ED3B-6B60-4260-B422-16CFBFAAA921}" type="pres">
      <dgm:prSet presAssocID="{E24650BD-62E7-4422-89CC-D45DCC63D53F}" presName="node" presStyleLbl="node1" presStyleIdx="5" presStyleCnt="6">
        <dgm:presLayoutVars>
          <dgm:bulletEnabled val="1"/>
        </dgm:presLayoutVars>
      </dgm:prSet>
      <dgm:spPr/>
    </dgm:pt>
  </dgm:ptLst>
  <dgm:cxnLst>
    <dgm:cxn modelId="{5CBD7A08-62CC-44F2-A75A-7F9031B3BFB2}" type="presOf" srcId="{C78F77AE-D9B7-45CB-8A24-72085D12ED9C}" destId="{1BE1A8BA-B3FB-4970-931B-0C4DB13F1304}" srcOrd="0" destOrd="0" presId="urn:microsoft.com/office/officeart/2005/8/layout/process1"/>
    <dgm:cxn modelId="{03670E17-2005-4D7A-93A4-6BC9F1FA7521}" srcId="{10D81301-F1F7-4473-9808-FEA5BB93DBD9}" destId="{6B20F148-CFB6-485D-81A1-22919C3E3E11}" srcOrd="2" destOrd="0" parTransId="{1AA4D3C7-63C6-4C27-B585-51B8522E46D6}" sibTransId="{C78F77AE-D9B7-45CB-8A24-72085D12ED9C}"/>
    <dgm:cxn modelId="{47EE501A-77C8-40BB-9BBC-76AF6A9BF39F}" type="presOf" srcId="{6B20F148-CFB6-485D-81A1-22919C3E3E11}" destId="{9459B5A7-30BC-4CF4-96B9-E2EFA791069C}" srcOrd="0" destOrd="0" presId="urn:microsoft.com/office/officeart/2005/8/layout/process1"/>
    <dgm:cxn modelId="{132DF123-925E-4980-83D8-52DB083D5CE1}" type="presOf" srcId="{723F2774-81D2-41F7-9A08-42A747418FB5}" destId="{19A057CD-AFA9-4FBA-BCD6-726E8171A42A}" srcOrd="1" destOrd="0" presId="urn:microsoft.com/office/officeart/2005/8/layout/process1"/>
    <dgm:cxn modelId="{ED32B726-6C27-4C2F-9899-2F673CA8A6F0}" type="presOf" srcId="{10D81301-F1F7-4473-9808-FEA5BB93DBD9}" destId="{584177B2-70A1-4162-9B47-C810E8C00356}" srcOrd="0" destOrd="0" presId="urn:microsoft.com/office/officeart/2005/8/layout/process1"/>
    <dgm:cxn modelId="{EDE3792E-2A0F-482C-92DF-571973919898}" type="presOf" srcId="{9664EFF5-BA5C-4545-80F5-DD775FEFA699}" destId="{821C070F-9847-45AE-BA4F-C4A2365FA6A1}" srcOrd="0" destOrd="0" presId="urn:microsoft.com/office/officeart/2005/8/layout/process1"/>
    <dgm:cxn modelId="{62387B33-CB46-4B52-9210-9FAECF5E1554}" srcId="{10D81301-F1F7-4473-9808-FEA5BB93DBD9}" destId="{DF06554B-9683-479A-9079-C3791FF767DD}" srcOrd="4" destOrd="0" parTransId="{52FC9D14-6C62-42E8-8BB0-F4BC09CC63A2}" sibTransId="{7AFC0471-19F4-4378-8DA0-A3B5504BA6F5}"/>
    <dgm:cxn modelId="{BE43EB33-145A-4A3F-915B-D0AD3FBBBB2E}" type="presOf" srcId="{9EBE332B-0DB6-41D1-948B-92B737DCACE8}" destId="{EC04F7A5-5211-4D1E-A989-CDC8483B6C0C}" srcOrd="0" destOrd="0" presId="urn:microsoft.com/office/officeart/2005/8/layout/process1"/>
    <dgm:cxn modelId="{B103BF42-8CEC-4E72-B5DF-6D01799F916A}" srcId="{10D81301-F1F7-4473-9808-FEA5BB93DBD9}" destId="{7E51FFD7-49F8-4582-B9CE-A9AAC2B210BD}" srcOrd="0" destOrd="0" parTransId="{99F0DF25-D3C7-425A-89ED-1666CB79F2FB}" sibTransId="{9664EFF5-BA5C-4545-80F5-DD775FEFA699}"/>
    <dgm:cxn modelId="{CA283585-5C55-4313-966F-54DCBD6DC224}" type="presOf" srcId="{723F2774-81D2-41F7-9A08-42A747418FB5}" destId="{FD796F39-48F2-40BB-9188-2CBAB02D6C1B}" srcOrd="0" destOrd="0" presId="urn:microsoft.com/office/officeart/2005/8/layout/process1"/>
    <dgm:cxn modelId="{11EA2E8C-5C8A-4EC6-9AA6-01BA9CB194C1}" type="presOf" srcId="{22E55394-003E-4CCE-BB51-40AA6592A9CC}" destId="{938C9AB5-9768-4CC0-81BD-967189F28ADB}" srcOrd="1" destOrd="0" presId="urn:microsoft.com/office/officeart/2005/8/layout/process1"/>
    <dgm:cxn modelId="{74F8029B-6230-4734-B3DA-604D99590859}" type="presOf" srcId="{22E55394-003E-4CCE-BB51-40AA6592A9CC}" destId="{D2542DA4-5C9A-458C-9093-A57860216381}" srcOrd="0" destOrd="0" presId="urn:microsoft.com/office/officeart/2005/8/layout/process1"/>
    <dgm:cxn modelId="{551131B3-B11D-41C6-BF85-74269467A032}" type="presOf" srcId="{9664EFF5-BA5C-4545-80F5-DD775FEFA699}" destId="{8317821D-38F1-48CC-957A-DEDD254B69D5}" srcOrd="1" destOrd="0" presId="urn:microsoft.com/office/officeart/2005/8/layout/process1"/>
    <dgm:cxn modelId="{A29460B4-0D62-4DBE-BC17-9B4B8FC8DC89}" type="presOf" srcId="{7AFC0471-19F4-4378-8DA0-A3B5504BA6F5}" destId="{1C28B066-33E1-4636-8FFA-8D319A061C2F}" srcOrd="1" destOrd="0" presId="urn:microsoft.com/office/officeart/2005/8/layout/process1"/>
    <dgm:cxn modelId="{C14E4ABD-D9DC-4D8B-B194-A14375ECDBEB}" type="presOf" srcId="{7E51FFD7-49F8-4582-B9CE-A9AAC2B210BD}" destId="{62A386F4-60FB-4342-ACAB-FEBE6C04C0E6}" srcOrd="0" destOrd="0" presId="urn:microsoft.com/office/officeart/2005/8/layout/process1"/>
    <dgm:cxn modelId="{BAFCA9BD-1571-4D52-9036-C9623EA780EC}" srcId="{10D81301-F1F7-4473-9808-FEA5BB93DBD9}" destId="{324D59E1-043A-4859-813E-52F1AEAFFFA3}" srcOrd="3" destOrd="0" parTransId="{DB81572F-7D58-4DD5-9797-38D0432F4CE0}" sibTransId="{723F2774-81D2-41F7-9A08-42A747418FB5}"/>
    <dgm:cxn modelId="{B9275AC6-E7E7-4E39-A411-95440AC74D8E}" srcId="{10D81301-F1F7-4473-9808-FEA5BB93DBD9}" destId="{E24650BD-62E7-4422-89CC-D45DCC63D53F}" srcOrd="5" destOrd="0" parTransId="{0F8D0FCE-4BFF-471E-9283-CF51AC6F22C3}" sibTransId="{4CB23B38-E444-4E5E-8767-FF24218E9E93}"/>
    <dgm:cxn modelId="{53B2A6D5-B618-4A24-BC63-BD16A1489BBD}" type="presOf" srcId="{E24650BD-62E7-4422-89CC-D45DCC63D53F}" destId="{08D3ED3B-6B60-4260-B422-16CFBFAAA921}" srcOrd="0" destOrd="0" presId="urn:microsoft.com/office/officeart/2005/8/layout/process1"/>
    <dgm:cxn modelId="{48D56CDC-1DF7-4A62-893C-8C83DC5BDA29}" type="presOf" srcId="{C78F77AE-D9B7-45CB-8A24-72085D12ED9C}" destId="{73FF30D9-B4B4-44A3-BDD9-5C4F11037E2F}" srcOrd="1" destOrd="0" presId="urn:microsoft.com/office/officeart/2005/8/layout/process1"/>
    <dgm:cxn modelId="{A002EFDF-8623-4529-9BD7-8BC6E4334E8D}" type="presOf" srcId="{DF06554B-9683-479A-9079-C3791FF767DD}" destId="{136E30C0-205B-445C-B6FA-F196F6BF1FAF}" srcOrd="0" destOrd="0" presId="urn:microsoft.com/office/officeart/2005/8/layout/process1"/>
    <dgm:cxn modelId="{C568F9E3-1C04-4684-A810-75B1225AFED5}" type="presOf" srcId="{324D59E1-043A-4859-813E-52F1AEAFFFA3}" destId="{68DB1BB1-6769-495B-BDC6-3917F2D57061}" srcOrd="0" destOrd="0" presId="urn:microsoft.com/office/officeart/2005/8/layout/process1"/>
    <dgm:cxn modelId="{B1C169EA-4317-4EFE-A198-1FEE00FB6E19}" srcId="{10D81301-F1F7-4473-9808-FEA5BB93DBD9}" destId="{9EBE332B-0DB6-41D1-948B-92B737DCACE8}" srcOrd="1" destOrd="0" parTransId="{2D1F5651-3E25-43FD-A442-1336961E0898}" sibTransId="{22E55394-003E-4CCE-BB51-40AA6592A9CC}"/>
    <dgm:cxn modelId="{EF5644F8-FC1B-47BA-9892-74BFBB998A8F}" type="presOf" srcId="{7AFC0471-19F4-4378-8DA0-A3B5504BA6F5}" destId="{76FD2387-BD27-4F58-B211-928E6DAF9BB8}" srcOrd="0" destOrd="0" presId="urn:microsoft.com/office/officeart/2005/8/layout/process1"/>
    <dgm:cxn modelId="{6419FC8D-091C-4D73-AAA6-E6A6F8C6213B}" type="presParOf" srcId="{584177B2-70A1-4162-9B47-C810E8C00356}" destId="{62A386F4-60FB-4342-ACAB-FEBE6C04C0E6}" srcOrd="0" destOrd="0" presId="urn:microsoft.com/office/officeart/2005/8/layout/process1"/>
    <dgm:cxn modelId="{5B66C7FB-154D-4F8E-821B-F2BB54A131FC}" type="presParOf" srcId="{584177B2-70A1-4162-9B47-C810E8C00356}" destId="{821C070F-9847-45AE-BA4F-C4A2365FA6A1}" srcOrd="1" destOrd="0" presId="urn:microsoft.com/office/officeart/2005/8/layout/process1"/>
    <dgm:cxn modelId="{9DF447E0-F14D-4D6B-B5EB-F585CD485C6A}" type="presParOf" srcId="{821C070F-9847-45AE-BA4F-C4A2365FA6A1}" destId="{8317821D-38F1-48CC-957A-DEDD254B69D5}" srcOrd="0" destOrd="0" presId="urn:microsoft.com/office/officeart/2005/8/layout/process1"/>
    <dgm:cxn modelId="{0F6BA14F-D113-443F-9B1E-7E67BEAE479C}" type="presParOf" srcId="{584177B2-70A1-4162-9B47-C810E8C00356}" destId="{EC04F7A5-5211-4D1E-A989-CDC8483B6C0C}" srcOrd="2" destOrd="0" presId="urn:microsoft.com/office/officeart/2005/8/layout/process1"/>
    <dgm:cxn modelId="{3C39D16D-E339-4B11-9D5F-9EDA826372E0}" type="presParOf" srcId="{584177B2-70A1-4162-9B47-C810E8C00356}" destId="{D2542DA4-5C9A-458C-9093-A57860216381}" srcOrd="3" destOrd="0" presId="urn:microsoft.com/office/officeart/2005/8/layout/process1"/>
    <dgm:cxn modelId="{1AFAB600-46AE-476E-ABFD-1F1486E131A3}" type="presParOf" srcId="{D2542DA4-5C9A-458C-9093-A57860216381}" destId="{938C9AB5-9768-4CC0-81BD-967189F28ADB}" srcOrd="0" destOrd="0" presId="urn:microsoft.com/office/officeart/2005/8/layout/process1"/>
    <dgm:cxn modelId="{1D440B71-D451-450E-B445-66B2D4921720}" type="presParOf" srcId="{584177B2-70A1-4162-9B47-C810E8C00356}" destId="{9459B5A7-30BC-4CF4-96B9-E2EFA791069C}" srcOrd="4" destOrd="0" presId="urn:microsoft.com/office/officeart/2005/8/layout/process1"/>
    <dgm:cxn modelId="{A469EDB5-E0EB-4A9C-AC18-AFDDED496122}" type="presParOf" srcId="{584177B2-70A1-4162-9B47-C810E8C00356}" destId="{1BE1A8BA-B3FB-4970-931B-0C4DB13F1304}" srcOrd="5" destOrd="0" presId="urn:microsoft.com/office/officeart/2005/8/layout/process1"/>
    <dgm:cxn modelId="{755F8F2A-434C-4DFD-8C9F-09824D0A3033}" type="presParOf" srcId="{1BE1A8BA-B3FB-4970-931B-0C4DB13F1304}" destId="{73FF30D9-B4B4-44A3-BDD9-5C4F11037E2F}" srcOrd="0" destOrd="0" presId="urn:microsoft.com/office/officeart/2005/8/layout/process1"/>
    <dgm:cxn modelId="{83F46E5F-7C00-46EE-B3D4-E96343D01D31}" type="presParOf" srcId="{584177B2-70A1-4162-9B47-C810E8C00356}" destId="{68DB1BB1-6769-495B-BDC6-3917F2D57061}" srcOrd="6" destOrd="0" presId="urn:microsoft.com/office/officeart/2005/8/layout/process1"/>
    <dgm:cxn modelId="{AB55B5E1-C96C-40CB-BDBE-79BE047806F7}" type="presParOf" srcId="{584177B2-70A1-4162-9B47-C810E8C00356}" destId="{FD796F39-48F2-40BB-9188-2CBAB02D6C1B}" srcOrd="7" destOrd="0" presId="urn:microsoft.com/office/officeart/2005/8/layout/process1"/>
    <dgm:cxn modelId="{3A66AC5B-E2BD-4CE2-8350-3286F0C7C214}" type="presParOf" srcId="{FD796F39-48F2-40BB-9188-2CBAB02D6C1B}" destId="{19A057CD-AFA9-4FBA-BCD6-726E8171A42A}" srcOrd="0" destOrd="0" presId="urn:microsoft.com/office/officeart/2005/8/layout/process1"/>
    <dgm:cxn modelId="{3064920F-1E5F-4450-8661-53506AE33889}" type="presParOf" srcId="{584177B2-70A1-4162-9B47-C810E8C00356}" destId="{136E30C0-205B-445C-B6FA-F196F6BF1FAF}" srcOrd="8" destOrd="0" presId="urn:microsoft.com/office/officeart/2005/8/layout/process1"/>
    <dgm:cxn modelId="{0145D4F6-E046-4793-8BE1-811E44B279DD}" type="presParOf" srcId="{584177B2-70A1-4162-9B47-C810E8C00356}" destId="{76FD2387-BD27-4F58-B211-928E6DAF9BB8}" srcOrd="9" destOrd="0" presId="urn:microsoft.com/office/officeart/2005/8/layout/process1"/>
    <dgm:cxn modelId="{0451A11A-9C42-4DF7-A8A3-4331C54C0021}" type="presParOf" srcId="{76FD2387-BD27-4F58-B211-928E6DAF9BB8}" destId="{1C28B066-33E1-4636-8FFA-8D319A061C2F}" srcOrd="0" destOrd="0" presId="urn:microsoft.com/office/officeart/2005/8/layout/process1"/>
    <dgm:cxn modelId="{23FB8A0D-BB49-4011-AA47-14D4C98DBC2A}" type="presParOf" srcId="{584177B2-70A1-4162-9B47-C810E8C00356}" destId="{08D3ED3B-6B60-4260-B422-16CFBFAAA921}" srcOrd="1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D81301-F1F7-4473-9808-FEA5BB93DBD9}"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fr-BE"/>
        </a:p>
      </dgm:t>
    </dgm:pt>
    <dgm:pt modelId="{7E51FFD7-49F8-4582-B9CE-A9AAC2B210BD}">
      <dgm:prSet phldrT="[Texte]" phldr="0"/>
      <dgm:spPr/>
      <dgm:t>
        <a:bodyPr/>
        <a:lstStyle/>
        <a:p>
          <a:r>
            <a:rPr lang="fr-BE" dirty="0"/>
            <a:t>Quel est le besoin ? </a:t>
          </a:r>
        </a:p>
      </dgm:t>
    </dgm:pt>
    <dgm:pt modelId="{99F0DF25-D3C7-425A-89ED-1666CB79F2FB}" type="parTrans" cxnId="{B103BF42-8CEC-4E72-B5DF-6D01799F916A}">
      <dgm:prSet/>
      <dgm:spPr/>
      <dgm:t>
        <a:bodyPr/>
        <a:lstStyle/>
        <a:p>
          <a:endParaRPr lang="fr-BE"/>
        </a:p>
      </dgm:t>
    </dgm:pt>
    <dgm:pt modelId="{9664EFF5-BA5C-4545-80F5-DD775FEFA699}" type="sibTrans" cxnId="{B103BF42-8CEC-4E72-B5DF-6D01799F916A}">
      <dgm:prSet/>
      <dgm:spPr/>
      <dgm:t>
        <a:bodyPr/>
        <a:lstStyle/>
        <a:p>
          <a:endParaRPr lang="fr-BE"/>
        </a:p>
      </dgm:t>
    </dgm:pt>
    <dgm:pt modelId="{9EBE332B-0DB6-41D1-948B-92B737DCACE8}">
      <dgm:prSet phldrT="[Texte]" phldr="0"/>
      <dgm:spPr/>
      <dgm:t>
        <a:bodyPr/>
        <a:lstStyle/>
        <a:p>
          <a:r>
            <a:rPr lang="fr-BE" dirty="0"/>
            <a:t>Quel est le type de marché ?</a:t>
          </a:r>
        </a:p>
      </dgm:t>
    </dgm:pt>
    <dgm:pt modelId="{2D1F5651-3E25-43FD-A442-1336961E0898}" type="parTrans" cxnId="{1B1DC496-48E4-4C47-9018-1219B6B21D83}">
      <dgm:prSet/>
      <dgm:spPr/>
      <dgm:t>
        <a:bodyPr/>
        <a:lstStyle/>
        <a:p>
          <a:endParaRPr lang="fr-BE"/>
        </a:p>
      </dgm:t>
    </dgm:pt>
    <dgm:pt modelId="{22E55394-003E-4CCE-BB51-40AA6592A9CC}" type="sibTrans" cxnId="{1B1DC496-48E4-4C47-9018-1219B6B21D83}">
      <dgm:prSet/>
      <dgm:spPr/>
      <dgm:t>
        <a:bodyPr/>
        <a:lstStyle/>
        <a:p>
          <a:endParaRPr lang="fr-BE"/>
        </a:p>
      </dgm:t>
    </dgm:pt>
    <dgm:pt modelId="{6B20F148-CFB6-485D-81A1-22919C3E3E11}">
      <dgm:prSet phldrT="[Texte]" phldr="0"/>
      <dgm:spPr/>
      <dgm:t>
        <a:bodyPr/>
        <a:lstStyle/>
        <a:p>
          <a:r>
            <a:rPr lang="fr-BE" dirty="0"/>
            <a:t>Quel est le montant estimé ? </a:t>
          </a:r>
        </a:p>
      </dgm:t>
    </dgm:pt>
    <dgm:pt modelId="{1AA4D3C7-63C6-4C27-B585-51B8522E46D6}" type="parTrans" cxnId="{C1304793-B7E4-40DE-A082-338921B41209}">
      <dgm:prSet/>
      <dgm:spPr/>
      <dgm:t>
        <a:bodyPr/>
        <a:lstStyle/>
        <a:p>
          <a:endParaRPr lang="fr-BE"/>
        </a:p>
      </dgm:t>
    </dgm:pt>
    <dgm:pt modelId="{C78F77AE-D9B7-45CB-8A24-72085D12ED9C}" type="sibTrans" cxnId="{C1304793-B7E4-40DE-A082-338921B41209}">
      <dgm:prSet/>
      <dgm:spPr/>
      <dgm:t>
        <a:bodyPr/>
        <a:lstStyle/>
        <a:p>
          <a:endParaRPr lang="fr-BE"/>
        </a:p>
      </dgm:t>
    </dgm:pt>
    <dgm:pt modelId="{324D59E1-043A-4859-813E-52F1AEAFFFA3}">
      <dgm:prSet/>
      <dgm:spPr/>
      <dgm:t>
        <a:bodyPr/>
        <a:lstStyle/>
        <a:p>
          <a:r>
            <a:rPr lang="fr-BE" dirty="0"/>
            <a:t>Quelle procédure choisir ?</a:t>
          </a:r>
        </a:p>
      </dgm:t>
    </dgm:pt>
    <dgm:pt modelId="{DB81572F-7D58-4DD5-9797-38D0432F4CE0}" type="parTrans" cxnId="{BAFCA9BD-1571-4D52-9036-C9623EA780EC}">
      <dgm:prSet/>
      <dgm:spPr/>
      <dgm:t>
        <a:bodyPr/>
        <a:lstStyle/>
        <a:p>
          <a:endParaRPr lang="fr-BE"/>
        </a:p>
      </dgm:t>
    </dgm:pt>
    <dgm:pt modelId="{723F2774-81D2-41F7-9A08-42A747418FB5}" type="sibTrans" cxnId="{BAFCA9BD-1571-4D52-9036-C9623EA780EC}">
      <dgm:prSet/>
      <dgm:spPr/>
      <dgm:t>
        <a:bodyPr/>
        <a:lstStyle/>
        <a:p>
          <a:endParaRPr lang="fr-BE"/>
        </a:p>
      </dgm:t>
    </dgm:pt>
    <dgm:pt modelId="{DF06554B-9683-479A-9079-C3791FF767DD}">
      <dgm:prSet/>
      <dgm:spPr/>
      <dgm:t>
        <a:bodyPr/>
        <a:lstStyle/>
        <a:p>
          <a:r>
            <a:rPr lang="fr-BE" dirty="0"/>
            <a:t>Quels critères d’attribution ? </a:t>
          </a:r>
        </a:p>
      </dgm:t>
    </dgm:pt>
    <dgm:pt modelId="{52FC9D14-6C62-42E8-8BB0-F4BC09CC63A2}" type="parTrans" cxnId="{62387B33-CB46-4B52-9210-9FAECF5E1554}">
      <dgm:prSet/>
      <dgm:spPr/>
      <dgm:t>
        <a:bodyPr/>
        <a:lstStyle/>
        <a:p>
          <a:endParaRPr lang="fr-BE"/>
        </a:p>
      </dgm:t>
    </dgm:pt>
    <dgm:pt modelId="{7AFC0471-19F4-4378-8DA0-A3B5504BA6F5}" type="sibTrans" cxnId="{62387B33-CB46-4B52-9210-9FAECF5E1554}">
      <dgm:prSet/>
      <dgm:spPr/>
      <dgm:t>
        <a:bodyPr/>
        <a:lstStyle/>
        <a:p>
          <a:endParaRPr lang="fr-BE"/>
        </a:p>
      </dgm:t>
    </dgm:pt>
    <dgm:pt modelId="{203728DF-97E2-4E98-A562-33FA3F1D41B1}">
      <dgm:prSet/>
      <dgm:spPr/>
      <dgm:t>
        <a:bodyPr/>
        <a:lstStyle/>
        <a:p>
          <a:r>
            <a:rPr lang="fr-BE" dirty="0"/>
            <a:t>Comment organiser l’exécution et le paiement</a:t>
          </a:r>
        </a:p>
      </dgm:t>
    </dgm:pt>
    <dgm:pt modelId="{9F1FEE6B-8659-4245-8712-386A3966115B}" type="parTrans" cxnId="{15E6F679-5870-46E4-A1E4-53AC6E771406}">
      <dgm:prSet/>
      <dgm:spPr/>
      <dgm:t>
        <a:bodyPr/>
        <a:lstStyle/>
        <a:p>
          <a:endParaRPr lang="fr-BE"/>
        </a:p>
      </dgm:t>
    </dgm:pt>
    <dgm:pt modelId="{8E9BEC9B-CF54-417F-B6CE-FC98FAF254FD}" type="sibTrans" cxnId="{15E6F679-5870-46E4-A1E4-53AC6E771406}">
      <dgm:prSet/>
      <dgm:spPr/>
      <dgm:t>
        <a:bodyPr/>
        <a:lstStyle/>
        <a:p>
          <a:endParaRPr lang="fr-BE"/>
        </a:p>
      </dgm:t>
    </dgm:pt>
    <dgm:pt modelId="{584177B2-70A1-4162-9B47-C810E8C00356}" type="pres">
      <dgm:prSet presAssocID="{10D81301-F1F7-4473-9808-FEA5BB93DBD9}" presName="Name0" presStyleCnt="0">
        <dgm:presLayoutVars>
          <dgm:dir/>
          <dgm:resizeHandles val="exact"/>
        </dgm:presLayoutVars>
      </dgm:prSet>
      <dgm:spPr/>
    </dgm:pt>
    <dgm:pt modelId="{62A386F4-60FB-4342-ACAB-FEBE6C04C0E6}" type="pres">
      <dgm:prSet presAssocID="{7E51FFD7-49F8-4582-B9CE-A9AAC2B210BD}" presName="node" presStyleLbl="node1" presStyleIdx="0" presStyleCnt="6">
        <dgm:presLayoutVars>
          <dgm:bulletEnabled val="1"/>
        </dgm:presLayoutVars>
      </dgm:prSet>
      <dgm:spPr/>
    </dgm:pt>
    <dgm:pt modelId="{821C070F-9847-45AE-BA4F-C4A2365FA6A1}" type="pres">
      <dgm:prSet presAssocID="{9664EFF5-BA5C-4545-80F5-DD775FEFA699}" presName="sibTrans" presStyleLbl="sibTrans2D1" presStyleIdx="0" presStyleCnt="5"/>
      <dgm:spPr/>
    </dgm:pt>
    <dgm:pt modelId="{8317821D-38F1-48CC-957A-DEDD254B69D5}" type="pres">
      <dgm:prSet presAssocID="{9664EFF5-BA5C-4545-80F5-DD775FEFA699}" presName="connectorText" presStyleLbl="sibTrans2D1" presStyleIdx="0" presStyleCnt="5"/>
      <dgm:spPr/>
    </dgm:pt>
    <dgm:pt modelId="{EC04F7A5-5211-4D1E-A989-CDC8483B6C0C}" type="pres">
      <dgm:prSet presAssocID="{9EBE332B-0DB6-41D1-948B-92B737DCACE8}" presName="node" presStyleLbl="node1" presStyleIdx="1" presStyleCnt="6">
        <dgm:presLayoutVars>
          <dgm:bulletEnabled val="1"/>
        </dgm:presLayoutVars>
      </dgm:prSet>
      <dgm:spPr/>
    </dgm:pt>
    <dgm:pt modelId="{D2542DA4-5C9A-458C-9093-A57860216381}" type="pres">
      <dgm:prSet presAssocID="{22E55394-003E-4CCE-BB51-40AA6592A9CC}" presName="sibTrans" presStyleLbl="sibTrans2D1" presStyleIdx="1" presStyleCnt="5"/>
      <dgm:spPr/>
    </dgm:pt>
    <dgm:pt modelId="{938C9AB5-9768-4CC0-81BD-967189F28ADB}" type="pres">
      <dgm:prSet presAssocID="{22E55394-003E-4CCE-BB51-40AA6592A9CC}" presName="connectorText" presStyleLbl="sibTrans2D1" presStyleIdx="1" presStyleCnt="5"/>
      <dgm:spPr/>
    </dgm:pt>
    <dgm:pt modelId="{9459B5A7-30BC-4CF4-96B9-E2EFA791069C}" type="pres">
      <dgm:prSet presAssocID="{6B20F148-CFB6-485D-81A1-22919C3E3E11}" presName="node" presStyleLbl="node1" presStyleIdx="2" presStyleCnt="6">
        <dgm:presLayoutVars>
          <dgm:bulletEnabled val="1"/>
        </dgm:presLayoutVars>
      </dgm:prSet>
      <dgm:spPr/>
    </dgm:pt>
    <dgm:pt modelId="{1BE1A8BA-B3FB-4970-931B-0C4DB13F1304}" type="pres">
      <dgm:prSet presAssocID="{C78F77AE-D9B7-45CB-8A24-72085D12ED9C}" presName="sibTrans" presStyleLbl="sibTrans2D1" presStyleIdx="2" presStyleCnt="5"/>
      <dgm:spPr/>
    </dgm:pt>
    <dgm:pt modelId="{73FF30D9-B4B4-44A3-BDD9-5C4F11037E2F}" type="pres">
      <dgm:prSet presAssocID="{C78F77AE-D9B7-45CB-8A24-72085D12ED9C}" presName="connectorText" presStyleLbl="sibTrans2D1" presStyleIdx="2" presStyleCnt="5"/>
      <dgm:spPr/>
    </dgm:pt>
    <dgm:pt modelId="{68DB1BB1-6769-495B-BDC6-3917F2D57061}" type="pres">
      <dgm:prSet presAssocID="{324D59E1-043A-4859-813E-52F1AEAFFFA3}" presName="node" presStyleLbl="node1" presStyleIdx="3" presStyleCnt="6">
        <dgm:presLayoutVars>
          <dgm:bulletEnabled val="1"/>
        </dgm:presLayoutVars>
      </dgm:prSet>
      <dgm:spPr/>
    </dgm:pt>
    <dgm:pt modelId="{FD796F39-48F2-40BB-9188-2CBAB02D6C1B}" type="pres">
      <dgm:prSet presAssocID="{723F2774-81D2-41F7-9A08-42A747418FB5}" presName="sibTrans" presStyleLbl="sibTrans2D1" presStyleIdx="3" presStyleCnt="5"/>
      <dgm:spPr/>
    </dgm:pt>
    <dgm:pt modelId="{19A057CD-AFA9-4FBA-BCD6-726E8171A42A}" type="pres">
      <dgm:prSet presAssocID="{723F2774-81D2-41F7-9A08-42A747418FB5}" presName="connectorText" presStyleLbl="sibTrans2D1" presStyleIdx="3" presStyleCnt="5"/>
      <dgm:spPr/>
    </dgm:pt>
    <dgm:pt modelId="{136E30C0-205B-445C-B6FA-F196F6BF1FAF}" type="pres">
      <dgm:prSet presAssocID="{DF06554B-9683-479A-9079-C3791FF767DD}" presName="node" presStyleLbl="node1" presStyleIdx="4" presStyleCnt="6">
        <dgm:presLayoutVars>
          <dgm:bulletEnabled val="1"/>
        </dgm:presLayoutVars>
      </dgm:prSet>
      <dgm:spPr/>
    </dgm:pt>
    <dgm:pt modelId="{B7E63C17-C4FA-4FF8-987B-198F2EAB04A2}" type="pres">
      <dgm:prSet presAssocID="{7AFC0471-19F4-4378-8DA0-A3B5504BA6F5}" presName="sibTrans" presStyleLbl="sibTrans2D1" presStyleIdx="4" presStyleCnt="5"/>
      <dgm:spPr/>
    </dgm:pt>
    <dgm:pt modelId="{AF6F0C77-1B04-42C4-8533-FAEBC6CFDC48}" type="pres">
      <dgm:prSet presAssocID="{7AFC0471-19F4-4378-8DA0-A3B5504BA6F5}" presName="connectorText" presStyleLbl="sibTrans2D1" presStyleIdx="4" presStyleCnt="5"/>
      <dgm:spPr/>
    </dgm:pt>
    <dgm:pt modelId="{914DF0AC-99D7-4510-B177-69D23EFE6E2E}" type="pres">
      <dgm:prSet presAssocID="{203728DF-97E2-4E98-A562-33FA3F1D41B1}" presName="node" presStyleLbl="node1" presStyleIdx="5" presStyleCnt="6">
        <dgm:presLayoutVars>
          <dgm:bulletEnabled val="1"/>
        </dgm:presLayoutVars>
      </dgm:prSet>
      <dgm:spPr/>
    </dgm:pt>
  </dgm:ptLst>
  <dgm:cxnLst>
    <dgm:cxn modelId="{132DF123-925E-4980-83D8-52DB083D5CE1}" type="presOf" srcId="{723F2774-81D2-41F7-9A08-42A747418FB5}" destId="{19A057CD-AFA9-4FBA-BCD6-726E8171A42A}" srcOrd="1" destOrd="0" presId="urn:microsoft.com/office/officeart/2005/8/layout/process1"/>
    <dgm:cxn modelId="{ED32B726-6C27-4C2F-9899-2F673CA8A6F0}" type="presOf" srcId="{10D81301-F1F7-4473-9808-FEA5BB93DBD9}" destId="{584177B2-70A1-4162-9B47-C810E8C00356}" srcOrd="0" destOrd="0" presId="urn:microsoft.com/office/officeart/2005/8/layout/process1"/>
    <dgm:cxn modelId="{EDE3792E-2A0F-482C-92DF-571973919898}" type="presOf" srcId="{9664EFF5-BA5C-4545-80F5-DD775FEFA699}" destId="{821C070F-9847-45AE-BA4F-C4A2365FA6A1}" srcOrd="0" destOrd="0" presId="urn:microsoft.com/office/officeart/2005/8/layout/process1"/>
    <dgm:cxn modelId="{62387B33-CB46-4B52-9210-9FAECF5E1554}" srcId="{10D81301-F1F7-4473-9808-FEA5BB93DBD9}" destId="{DF06554B-9683-479A-9079-C3791FF767DD}" srcOrd="4" destOrd="0" parTransId="{52FC9D14-6C62-42E8-8BB0-F4BC09CC63A2}" sibTransId="{7AFC0471-19F4-4378-8DA0-A3B5504BA6F5}"/>
    <dgm:cxn modelId="{8819C737-3F35-4737-8463-50F29E51F4A5}" type="presOf" srcId="{C78F77AE-D9B7-45CB-8A24-72085D12ED9C}" destId="{73FF30D9-B4B4-44A3-BDD9-5C4F11037E2F}" srcOrd="1" destOrd="0" presId="urn:microsoft.com/office/officeart/2005/8/layout/process1"/>
    <dgm:cxn modelId="{ED611B39-D141-4701-A729-12BCE466745D}" type="presOf" srcId="{6B20F148-CFB6-485D-81A1-22919C3E3E11}" destId="{9459B5A7-30BC-4CF4-96B9-E2EFA791069C}" srcOrd="0" destOrd="0" presId="urn:microsoft.com/office/officeart/2005/8/layout/process1"/>
    <dgm:cxn modelId="{8EED4341-5CC6-4B15-B3C5-7850EBBEAE4B}" type="presOf" srcId="{7AFC0471-19F4-4378-8DA0-A3B5504BA6F5}" destId="{B7E63C17-C4FA-4FF8-987B-198F2EAB04A2}" srcOrd="0" destOrd="0" presId="urn:microsoft.com/office/officeart/2005/8/layout/process1"/>
    <dgm:cxn modelId="{B103BF42-8CEC-4E72-B5DF-6D01799F916A}" srcId="{10D81301-F1F7-4473-9808-FEA5BB93DBD9}" destId="{7E51FFD7-49F8-4582-B9CE-A9AAC2B210BD}" srcOrd="0" destOrd="0" parTransId="{99F0DF25-D3C7-425A-89ED-1666CB79F2FB}" sibTransId="{9664EFF5-BA5C-4545-80F5-DD775FEFA699}"/>
    <dgm:cxn modelId="{15E6F679-5870-46E4-A1E4-53AC6E771406}" srcId="{10D81301-F1F7-4473-9808-FEA5BB93DBD9}" destId="{203728DF-97E2-4E98-A562-33FA3F1D41B1}" srcOrd="5" destOrd="0" parTransId="{9F1FEE6B-8659-4245-8712-386A3966115B}" sibTransId="{8E9BEC9B-CF54-417F-B6CE-FC98FAF254FD}"/>
    <dgm:cxn modelId="{F3ED2680-C6F8-4B37-B770-601B41E0AC52}" type="presOf" srcId="{C78F77AE-D9B7-45CB-8A24-72085D12ED9C}" destId="{1BE1A8BA-B3FB-4970-931B-0C4DB13F1304}" srcOrd="0" destOrd="0" presId="urn:microsoft.com/office/officeart/2005/8/layout/process1"/>
    <dgm:cxn modelId="{CA283585-5C55-4313-966F-54DCBD6DC224}" type="presOf" srcId="{723F2774-81D2-41F7-9A08-42A747418FB5}" destId="{FD796F39-48F2-40BB-9188-2CBAB02D6C1B}" srcOrd="0" destOrd="0" presId="urn:microsoft.com/office/officeart/2005/8/layout/process1"/>
    <dgm:cxn modelId="{3E2A4090-B76C-4AA6-90BE-944B99E35828}" type="presOf" srcId="{9EBE332B-0DB6-41D1-948B-92B737DCACE8}" destId="{EC04F7A5-5211-4D1E-A989-CDC8483B6C0C}" srcOrd="0" destOrd="0" presId="urn:microsoft.com/office/officeart/2005/8/layout/process1"/>
    <dgm:cxn modelId="{C1304793-B7E4-40DE-A082-338921B41209}" srcId="{10D81301-F1F7-4473-9808-FEA5BB93DBD9}" destId="{6B20F148-CFB6-485D-81A1-22919C3E3E11}" srcOrd="2" destOrd="0" parTransId="{1AA4D3C7-63C6-4C27-B585-51B8522E46D6}" sibTransId="{C78F77AE-D9B7-45CB-8A24-72085D12ED9C}"/>
    <dgm:cxn modelId="{1B1DC496-48E4-4C47-9018-1219B6B21D83}" srcId="{10D81301-F1F7-4473-9808-FEA5BB93DBD9}" destId="{9EBE332B-0DB6-41D1-948B-92B737DCACE8}" srcOrd="1" destOrd="0" parTransId="{2D1F5651-3E25-43FD-A442-1336961E0898}" sibTransId="{22E55394-003E-4CCE-BB51-40AA6592A9CC}"/>
    <dgm:cxn modelId="{569E68AF-F3C8-4A8B-AD59-B6FFA9272970}" type="presOf" srcId="{7AFC0471-19F4-4378-8DA0-A3B5504BA6F5}" destId="{AF6F0C77-1B04-42C4-8533-FAEBC6CFDC48}" srcOrd="1" destOrd="0" presId="urn:microsoft.com/office/officeart/2005/8/layout/process1"/>
    <dgm:cxn modelId="{551131B3-B11D-41C6-BF85-74269467A032}" type="presOf" srcId="{9664EFF5-BA5C-4545-80F5-DD775FEFA699}" destId="{8317821D-38F1-48CC-957A-DEDD254B69D5}" srcOrd="1" destOrd="0" presId="urn:microsoft.com/office/officeart/2005/8/layout/process1"/>
    <dgm:cxn modelId="{3D2FC4BA-D292-45EE-A264-FD6243B1F7AB}" type="presOf" srcId="{22E55394-003E-4CCE-BB51-40AA6592A9CC}" destId="{938C9AB5-9768-4CC0-81BD-967189F28ADB}" srcOrd="1" destOrd="0" presId="urn:microsoft.com/office/officeart/2005/8/layout/process1"/>
    <dgm:cxn modelId="{C14E4ABD-D9DC-4D8B-B194-A14375ECDBEB}" type="presOf" srcId="{7E51FFD7-49F8-4582-B9CE-A9AAC2B210BD}" destId="{62A386F4-60FB-4342-ACAB-FEBE6C04C0E6}" srcOrd="0" destOrd="0" presId="urn:microsoft.com/office/officeart/2005/8/layout/process1"/>
    <dgm:cxn modelId="{BAFCA9BD-1571-4D52-9036-C9623EA780EC}" srcId="{10D81301-F1F7-4473-9808-FEA5BB93DBD9}" destId="{324D59E1-043A-4859-813E-52F1AEAFFFA3}" srcOrd="3" destOrd="0" parTransId="{DB81572F-7D58-4DD5-9797-38D0432F4CE0}" sibTransId="{723F2774-81D2-41F7-9A08-42A747418FB5}"/>
    <dgm:cxn modelId="{A6B8FBC0-D49D-4726-94B6-64230355A7B9}" type="presOf" srcId="{22E55394-003E-4CCE-BB51-40AA6592A9CC}" destId="{D2542DA4-5C9A-458C-9093-A57860216381}" srcOrd="0" destOrd="0" presId="urn:microsoft.com/office/officeart/2005/8/layout/process1"/>
    <dgm:cxn modelId="{0B1B70CC-1E95-4B17-8A80-381905DDC9FC}" type="presOf" srcId="{203728DF-97E2-4E98-A562-33FA3F1D41B1}" destId="{914DF0AC-99D7-4510-B177-69D23EFE6E2E}" srcOrd="0" destOrd="0" presId="urn:microsoft.com/office/officeart/2005/8/layout/process1"/>
    <dgm:cxn modelId="{A002EFDF-8623-4529-9BD7-8BC6E4334E8D}" type="presOf" srcId="{DF06554B-9683-479A-9079-C3791FF767DD}" destId="{136E30C0-205B-445C-B6FA-F196F6BF1FAF}" srcOrd="0" destOrd="0" presId="urn:microsoft.com/office/officeart/2005/8/layout/process1"/>
    <dgm:cxn modelId="{C568F9E3-1C04-4684-A810-75B1225AFED5}" type="presOf" srcId="{324D59E1-043A-4859-813E-52F1AEAFFFA3}" destId="{68DB1BB1-6769-495B-BDC6-3917F2D57061}" srcOrd="0" destOrd="0" presId="urn:microsoft.com/office/officeart/2005/8/layout/process1"/>
    <dgm:cxn modelId="{6419FC8D-091C-4D73-AAA6-E6A6F8C6213B}" type="presParOf" srcId="{584177B2-70A1-4162-9B47-C810E8C00356}" destId="{62A386F4-60FB-4342-ACAB-FEBE6C04C0E6}" srcOrd="0" destOrd="0" presId="urn:microsoft.com/office/officeart/2005/8/layout/process1"/>
    <dgm:cxn modelId="{5B66C7FB-154D-4F8E-821B-F2BB54A131FC}" type="presParOf" srcId="{584177B2-70A1-4162-9B47-C810E8C00356}" destId="{821C070F-9847-45AE-BA4F-C4A2365FA6A1}" srcOrd="1" destOrd="0" presId="urn:microsoft.com/office/officeart/2005/8/layout/process1"/>
    <dgm:cxn modelId="{9DF447E0-F14D-4D6B-B5EB-F585CD485C6A}" type="presParOf" srcId="{821C070F-9847-45AE-BA4F-C4A2365FA6A1}" destId="{8317821D-38F1-48CC-957A-DEDD254B69D5}" srcOrd="0" destOrd="0" presId="urn:microsoft.com/office/officeart/2005/8/layout/process1"/>
    <dgm:cxn modelId="{5436AF7F-F7BE-4BB5-9506-37262FD34687}" type="presParOf" srcId="{584177B2-70A1-4162-9B47-C810E8C00356}" destId="{EC04F7A5-5211-4D1E-A989-CDC8483B6C0C}" srcOrd="2" destOrd="0" presId="urn:microsoft.com/office/officeart/2005/8/layout/process1"/>
    <dgm:cxn modelId="{876BC343-6DEE-40DD-A32C-3A42B4CDF0AE}" type="presParOf" srcId="{584177B2-70A1-4162-9B47-C810E8C00356}" destId="{D2542DA4-5C9A-458C-9093-A57860216381}" srcOrd="3" destOrd="0" presId="urn:microsoft.com/office/officeart/2005/8/layout/process1"/>
    <dgm:cxn modelId="{C1DB09CB-1AA7-4C4B-A8D1-F1F54F0AD7AD}" type="presParOf" srcId="{D2542DA4-5C9A-458C-9093-A57860216381}" destId="{938C9AB5-9768-4CC0-81BD-967189F28ADB}" srcOrd="0" destOrd="0" presId="urn:microsoft.com/office/officeart/2005/8/layout/process1"/>
    <dgm:cxn modelId="{5636539B-180B-4B86-88DE-E79D09ABE6D1}" type="presParOf" srcId="{584177B2-70A1-4162-9B47-C810E8C00356}" destId="{9459B5A7-30BC-4CF4-96B9-E2EFA791069C}" srcOrd="4" destOrd="0" presId="urn:microsoft.com/office/officeart/2005/8/layout/process1"/>
    <dgm:cxn modelId="{2257C6B3-E51D-4EBC-A76B-A6303E45FE57}" type="presParOf" srcId="{584177B2-70A1-4162-9B47-C810E8C00356}" destId="{1BE1A8BA-B3FB-4970-931B-0C4DB13F1304}" srcOrd="5" destOrd="0" presId="urn:microsoft.com/office/officeart/2005/8/layout/process1"/>
    <dgm:cxn modelId="{6470EA31-B11E-4E3F-B008-43A0415AC2F5}" type="presParOf" srcId="{1BE1A8BA-B3FB-4970-931B-0C4DB13F1304}" destId="{73FF30D9-B4B4-44A3-BDD9-5C4F11037E2F}" srcOrd="0" destOrd="0" presId="urn:microsoft.com/office/officeart/2005/8/layout/process1"/>
    <dgm:cxn modelId="{83F46E5F-7C00-46EE-B3D4-E96343D01D31}" type="presParOf" srcId="{584177B2-70A1-4162-9B47-C810E8C00356}" destId="{68DB1BB1-6769-495B-BDC6-3917F2D57061}" srcOrd="6" destOrd="0" presId="urn:microsoft.com/office/officeart/2005/8/layout/process1"/>
    <dgm:cxn modelId="{AB55B5E1-C96C-40CB-BDBE-79BE047806F7}" type="presParOf" srcId="{584177B2-70A1-4162-9B47-C810E8C00356}" destId="{FD796F39-48F2-40BB-9188-2CBAB02D6C1B}" srcOrd="7" destOrd="0" presId="urn:microsoft.com/office/officeart/2005/8/layout/process1"/>
    <dgm:cxn modelId="{3A66AC5B-E2BD-4CE2-8350-3286F0C7C214}" type="presParOf" srcId="{FD796F39-48F2-40BB-9188-2CBAB02D6C1B}" destId="{19A057CD-AFA9-4FBA-BCD6-726E8171A42A}" srcOrd="0" destOrd="0" presId="urn:microsoft.com/office/officeart/2005/8/layout/process1"/>
    <dgm:cxn modelId="{3064920F-1E5F-4450-8661-53506AE33889}" type="presParOf" srcId="{584177B2-70A1-4162-9B47-C810E8C00356}" destId="{136E30C0-205B-445C-B6FA-F196F6BF1FAF}" srcOrd="8" destOrd="0" presId="urn:microsoft.com/office/officeart/2005/8/layout/process1"/>
    <dgm:cxn modelId="{4B35BF53-4B65-43C6-9DFB-2D1745569C9B}" type="presParOf" srcId="{584177B2-70A1-4162-9B47-C810E8C00356}" destId="{B7E63C17-C4FA-4FF8-987B-198F2EAB04A2}" srcOrd="9" destOrd="0" presId="urn:microsoft.com/office/officeart/2005/8/layout/process1"/>
    <dgm:cxn modelId="{1318C810-EFCC-420F-8D2B-D340D63CD968}" type="presParOf" srcId="{B7E63C17-C4FA-4FF8-987B-198F2EAB04A2}" destId="{AF6F0C77-1B04-42C4-8533-FAEBC6CFDC48}" srcOrd="0" destOrd="0" presId="urn:microsoft.com/office/officeart/2005/8/layout/process1"/>
    <dgm:cxn modelId="{876072C3-8A9A-4422-B2E2-32BFD7F15E5E}" type="presParOf" srcId="{584177B2-70A1-4162-9B47-C810E8C00356}" destId="{914DF0AC-99D7-4510-B177-69D23EFE6E2E}"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D81301-F1F7-4473-9808-FEA5BB93DBD9}"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fr-BE"/>
        </a:p>
      </dgm:t>
    </dgm:pt>
    <dgm:pt modelId="{7E51FFD7-49F8-4582-B9CE-A9AAC2B210BD}">
      <dgm:prSet phldrT="[Texte]" phldr="0"/>
      <dgm:spPr/>
      <dgm:t>
        <a:bodyPr/>
        <a:lstStyle/>
        <a:p>
          <a:pPr>
            <a:buNone/>
          </a:pPr>
          <a:r>
            <a:rPr lang="fr-BE" dirty="0"/>
            <a:t>Gardiennage d’immeubles</a:t>
          </a:r>
        </a:p>
      </dgm:t>
    </dgm:pt>
    <dgm:pt modelId="{99F0DF25-D3C7-425A-89ED-1666CB79F2FB}" type="parTrans" cxnId="{B103BF42-8CEC-4E72-B5DF-6D01799F916A}">
      <dgm:prSet/>
      <dgm:spPr/>
      <dgm:t>
        <a:bodyPr/>
        <a:lstStyle/>
        <a:p>
          <a:endParaRPr lang="fr-BE"/>
        </a:p>
      </dgm:t>
    </dgm:pt>
    <dgm:pt modelId="{9664EFF5-BA5C-4545-80F5-DD775FEFA699}" type="sibTrans" cxnId="{B103BF42-8CEC-4E72-B5DF-6D01799F916A}">
      <dgm:prSet/>
      <dgm:spPr/>
      <dgm:t>
        <a:bodyPr/>
        <a:lstStyle/>
        <a:p>
          <a:endParaRPr lang="fr-BE"/>
        </a:p>
      </dgm:t>
    </dgm:pt>
    <dgm:pt modelId="{324D59E1-043A-4859-813E-52F1AEAFFFA3}">
      <dgm:prSet/>
      <dgm:spPr/>
      <dgm:t>
        <a:bodyPr/>
        <a:lstStyle/>
        <a:p>
          <a:pPr>
            <a:buNone/>
          </a:pPr>
          <a:r>
            <a:rPr lang="fr-FR" dirty="0"/>
            <a:t>Procédure négociée sans publication préalable</a:t>
          </a:r>
          <a:endParaRPr lang="fr-BE" dirty="0"/>
        </a:p>
      </dgm:t>
    </dgm:pt>
    <dgm:pt modelId="{DB81572F-7D58-4DD5-9797-38D0432F4CE0}" type="parTrans" cxnId="{BAFCA9BD-1571-4D52-9036-C9623EA780EC}">
      <dgm:prSet/>
      <dgm:spPr/>
      <dgm:t>
        <a:bodyPr/>
        <a:lstStyle/>
        <a:p>
          <a:endParaRPr lang="fr-BE"/>
        </a:p>
      </dgm:t>
    </dgm:pt>
    <dgm:pt modelId="{723F2774-81D2-41F7-9A08-42A747418FB5}" type="sibTrans" cxnId="{BAFCA9BD-1571-4D52-9036-C9623EA780EC}">
      <dgm:prSet/>
      <dgm:spPr/>
      <dgm:t>
        <a:bodyPr/>
        <a:lstStyle/>
        <a:p>
          <a:endParaRPr lang="fr-BE"/>
        </a:p>
      </dgm:t>
    </dgm:pt>
    <dgm:pt modelId="{DF06554B-9683-479A-9079-C3791FF767DD}">
      <dgm:prSet/>
      <dgm:spPr/>
      <dgm:t>
        <a:bodyPr/>
        <a:lstStyle/>
        <a:p>
          <a:pPr>
            <a:buNone/>
          </a:pPr>
          <a:r>
            <a:rPr lang="fr-BE" dirty="0"/>
            <a:t>Prix</a:t>
          </a:r>
        </a:p>
      </dgm:t>
    </dgm:pt>
    <dgm:pt modelId="{52FC9D14-6C62-42E8-8BB0-F4BC09CC63A2}" type="parTrans" cxnId="{62387B33-CB46-4B52-9210-9FAECF5E1554}">
      <dgm:prSet/>
      <dgm:spPr/>
      <dgm:t>
        <a:bodyPr/>
        <a:lstStyle/>
        <a:p>
          <a:endParaRPr lang="fr-BE"/>
        </a:p>
      </dgm:t>
    </dgm:pt>
    <dgm:pt modelId="{7AFC0471-19F4-4378-8DA0-A3B5504BA6F5}" type="sibTrans" cxnId="{62387B33-CB46-4B52-9210-9FAECF5E1554}">
      <dgm:prSet/>
      <dgm:spPr/>
      <dgm:t>
        <a:bodyPr/>
        <a:lstStyle/>
        <a:p>
          <a:endParaRPr lang="fr-BE"/>
        </a:p>
      </dgm:t>
    </dgm:pt>
    <dgm:pt modelId="{9EBE332B-0DB6-41D1-948B-92B737DCACE8}">
      <dgm:prSet phldrT="[Texte]" phldr="0"/>
      <dgm:spPr/>
      <dgm:t>
        <a:bodyPr/>
        <a:lstStyle/>
        <a:p>
          <a:pPr>
            <a:buNone/>
          </a:pPr>
          <a:r>
            <a:rPr lang="fr-BE" dirty="0"/>
            <a:t>Services</a:t>
          </a:r>
        </a:p>
      </dgm:t>
    </dgm:pt>
    <dgm:pt modelId="{2D1F5651-3E25-43FD-A442-1336961E0898}" type="parTrans" cxnId="{B1C169EA-4317-4EFE-A198-1FEE00FB6E19}">
      <dgm:prSet/>
      <dgm:spPr/>
      <dgm:t>
        <a:bodyPr/>
        <a:lstStyle/>
        <a:p>
          <a:endParaRPr lang="fr-BE"/>
        </a:p>
      </dgm:t>
    </dgm:pt>
    <dgm:pt modelId="{22E55394-003E-4CCE-BB51-40AA6592A9CC}" type="sibTrans" cxnId="{B1C169EA-4317-4EFE-A198-1FEE00FB6E19}">
      <dgm:prSet/>
      <dgm:spPr/>
      <dgm:t>
        <a:bodyPr/>
        <a:lstStyle/>
        <a:p>
          <a:endParaRPr lang="fr-BE"/>
        </a:p>
      </dgm:t>
    </dgm:pt>
    <dgm:pt modelId="{6B20F148-CFB6-485D-81A1-22919C3E3E11}">
      <dgm:prSet phldrT="[Texte]" phldr="0"/>
      <dgm:spPr/>
      <dgm:t>
        <a:bodyPr/>
        <a:lstStyle/>
        <a:p>
          <a:r>
            <a:rPr lang="fr-BE" dirty="0"/>
            <a:t>&lt;140K EUR HTVA </a:t>
          </a:r>
        </a:p>
      </dgm:t>
    </dgm:pt>
    <dgm:pt modelId="{1AA4D3C7-63C6-4C27-B585-51B8522E46D6}" type="parTrans" cxnId="{03670E17-2005-4D7A-93A4-6BC9F1FA7521}">
      <dgm:prSet/>
      <dgm:spPr/>
      <dgm:t>
        <a:bodyPr/>
        <a:lstStyle/>
        <a:p>
          <a:endParaRPr lang="fr-BE"/>
        </a:p>
      </dgm:t>
    </dgm:pt>
    <dgm:pt modelId="{C78F77AE-D9B7-45CB-8A24-72085D12ED9C}" type="sibTrans" cxnId="{03670E17-2005-4D7A-93A4-6BC9F1FA7521}">
      <dgm:prSet/>
      <dgm:spPr/>
      <dgm:t>
        <a:bodyPr/>
        <a:lstStyle/>
        <a:p>
          <a:endParaRPr lang="fr-BE"/>
        </a:p>
      </dgm:t>
    </dgm:pt>
    <dgm:pt modelId="{E24650BD-62E7-4422-89CC-D45DCC63D53F}">
      <dgm:prSet/>
      <dgm:spPr/>
      <dgm:t>
        <a:bodyPr/>
        <a:lstStyle/>
        <a:p>
          <a:pPr>
            <a:buNone/>
          </a:pPr>
          <a:r>
            <a:rPr lang="fr-FR" dirty="0"/>
            <a:t>Exécution des rondes, contrôles et paiement</a:t>
          </a:r>
          <a:endParaRPr lang="fr-BE" dirty="0"/>
        </a:p>
      </dgm:t>
    </dgm:pt>
    <dgm:pt modelId="{0F8D0FCE-4BFF-471E-9283-CF51AC6F22C3}" type="parTrans" cxnId="{B9275AC6-E7E7-4E39-A411-95440AC74D8E}">
      <dgm:prSet/>
      <dgm:spPr/>
      <dgm:t>
        <a:bodyPr/>
        <a:lstStyle/>
        <a:p>
          <a:endParaRPr lang="fr-BE"/>
        </a:p>
      </dgm:t>
    </dgm:pt>
    <dgm:pt modelId="{4CB23B38-E444-4E5E-8767-FF24218E9E93}" type="sibTrans" cxnId="{B9275AC6-E7E7-4E39-A411-95440AC74D8E}">
      <dgm:prSet/>
      <dgm:spPr/>
      <dgm:t>
        <a:bodyPr/>
        <a:lstStyle/>
        <a:p>
          <a:endParaRPr lang="fr-BE"/>
        </a:p>
      </dgm:t>
    </dgm:pt>
    <dgm:pt modelId="{584177B2-70A1-4162-9B47-C810E8C00356}" type="pres">
      <dgm:prSet presAssocID="{10D81301-F1F7-4473-9808-FEA5BB93DBD9}" presName="Name0" presStyleCnt="0">
        <dgm:presLayoutVars>
          <dgm:dir/>
          <dgm:resizeHandles val="exact"/>
        </dgm:presLayoutVars>
      </dgm:prSet>
      <dgm:spPr/>
    </dgm:pt>
    <dgm:pt modelId="{62A386F4-60FB-4342-ACAB-FEBE6C04C0E6}" type="pres">
      <dgm:prSet presAssocID="{7E51FFD7-49F8-4582-B9CE-A9AAC2B210BD}" presName="node" presStyleLbl="node1" presStyleIdx="0" presStyleCnt="6">
        <dgm:presLayoutVars>
          <dgm:bulletEnabled val="1"/>
        </dgm:presLayoutVars>
      </dgm:prSet>
      <dgm:spPr/>
    </dgm:pt>
    <dgm:pt modelId="{821C070F-9847-45AE-BA4F-C4A2365FA6A1}" type="pres">
      <dgm:prSet presAssocID="{9664EFF5-BA5C-4545-80F5-DD775FEFA699}" presName="sibTrans" presStyleLbl="sibTrans2D1" presStyleIdx="0" presStyleCnt="5"/>
      <dgm:spPr/>
    </dgm:pt>
    <dgm:pt modelId="{8317821D-38F1-48CC-957A-DEDD254B69D5}" type="pres">
      <dgm:prSet presAssocID="{9664EFF5-BA5C-4545-80F5-DD775FEFA699}" presName="connectorText" presStyleLbl="sibTrans2D1" presStyleIdx="0" presStyleCnt="5"/>
      <dgm:spPr/>
    </dgm:pt>
    <dgm:pt modelId="{EC04F7A5-5211-4D1E-A989-CDC8483B6C0C}" type="pres">
      <dgm:prSet presAssocID="{9EBE332B-0DB6-41D1-948B-92B737DCACE8}" presName="node" presStyleLbl="node1" presStyleIdx="1" presStyleCnt="6">
        <dgm:presLayoutVars>
          <dgm:bulletEnabled val="1"/>
        </dgm:presLayoutVars>
      </dgm:prSet>
      <dgm:spPr/>
    </dgm:pt>
    <dgm:pt modelId="{D2542DA4-5C9A-458C-9093-A57860216381}" type="pres">
      <dgm:prSet presAssocID="{22E55394-003E-4CCE-BB51-40AA6592A9CC}" presName="sibTrans" presStyleLbl="sibTrans2D1" presStyleIdx="1" presStyleCnt="5"/>
      <dgm:spPr/>
    </dgm:pt>
    <dgm:pt modelId="{938C9AB5-9768-4CC0-81BD-967189F28ADB}" type="pres">
      <dgm:prSet presAssocID="{22E55394-003E-4CCE-BB51-40AA6592A9CC}" presName="connectorText" presStyleLbl="sibTrans2D1" presStyleIdx="1" presStyleCnt="5"/>
      <dgm:spPr/>
    </dgm:pt>
    <dgm:pt modelId="{9459B5A7-30BC-4CF4-96B9-E2EFA791069C}" type="pres">
      <dgm:prSet presAssocID="{6B20F148-CFB6-485D-81A1-22919C3E3E11}" presName="node" presStyleLbl="node1" presStyleIdx="2" presStyleCnt="6">
        <dgm:presLayoutVars>
          <dgm:bulletEnabled val="1"/>
        </dgm:presLayoutVars>
      </dgm:prSet>
      <dgm:spPr/>
    </dgm:pt>
    <dgm:pt modelId="{1BE1A8BA-B3FB-4970-931B-0C4DB13F1304}" type="pres">
      <dgm:prSet presAssocID="{C78F77AE-D9B7-45CB-8A24-72085D12ED9C}" presName="sibTrans" presStyleLbl="sibTrans2D1" presStyleIdx="2" presStyleCnt="5"/>
      <dgm:spPr/>
    </dgm:pt>
    <dgm:pt modelId="{73FF30D9-B4B4-44A3-BDD9-5C4F11037E2F}" type="pres">
      <dgm:prSet presAssocID="{C78F77AE-D9B7-45CB-8A24-72085D12ED9C}" presName="connectorText" presStyleLbl="sibTrans2D1" presStyleIdx="2" presStyleCnt="5"/>
      <dgm:spPr/>
    </dgm:pt>
    <dgm:pt modelId="{68DB1BB1-6769-495B-BDC6-3917F2D57061}" type="pres">
      <dgm:prSet presAssocID="{324D59E1-043A-4859-813E-52F1AEAFFFA3}" presName="node" presStyleLbl="node1" presStyleIdx="3" presStyleCnt="6">
        <dgm:presLayoutVars>
          <dgm:bulletEnabled val="1"/>
        </dgm:presLayoutVars>
      </dgm:prSet>
      <dgm:spPr/>
    </dgm:pt>
    <dgm:pt modelId="{FD796F39-48F2-40BB-9188-2CBAB02D6C1B}" type="pres">
      <dgm:prSet presAssocID="{723F2774-81D2-41F7-9A08-42A747418FB5}" presName="sibTrans" presStyleLbl="sibTrans2D1" presStyleIdx="3" presStyleCnt="5"/>
      <dgm:spPr/>
    </dgm:pt>
    <dgm:pt modelId="{19A057CD-AFA9-4FBA-BCD6-726E8171A42A}" type="pres">
      <dgm:prSet presAssocID="{723F2774-81D2-41F7-9A08-42A747418FB5}" presName="connectorText" presStyleLbl="sibTrans2D1" presStyleIdx="3" presStyleCnt="5"/>
      <dgm:spPr/>
    </dgm:pt>
    <dgm:pt modelId="{136E30C0-205B-445C-B6FA-F196F6BF1FAF}" type="pres">
      <dgm:prSet presAssocID="{DF06554B-9683-479A-9079-C3791FF767DD}" presName="node" presStyleLbl="node1" presStyleIdx="4" presStyleCnt="6">
        <dgm:presLayoutVars>
          <dgm:bulletEnabled val="1"/>
        </dgm:presLayoutVars>
      </dgm:prSet>
      <dgm:spPr/>
    </dgm:pt>
    <dgm:pt modelId="{76FD2387-BD27-4F58-B211-928E6DAF9BB8}" type="pres">
      <dgm:prSet presAssocID="{7AFC0471-19F4-4378-8DA0-A3B5504BA6F5}" presName="sibTrans" presStyleLbl="sibTrans2D1" presStyleIdx="4" presStyleCnt="5"/>
      <dgm:spPr/>
    </dgm:pt>
    <dgm:pt modelId="{1C28B066-33E1-4636-8FFA-8D319A061C2F}" type="pres">
      <dgm:prSet presAssocID="{7AFC0471-19F4-4378-8DA0-A3B5504BA6F5}" presName="connectorText" presStyleLbl="sibTrans2D1" presStyleIdx="4" presStyleCnt="5"/>
      <dgm:spPr/>
    </dgm:pt>
    <dgm:pt modelId="{08D3ED3B-6B60-4260-B422-16CFBFAAA921}" type="pres">
      <dgm:prSet presAssocID="{E24650BD-62E7-4422-89CC-D45DCC63D53F}" presName="node" presStyleLbl="node1" presStyleIdx="5" presStyleCnt="6">
        <dgm:presLayoutVars>
          <dgm:bulletEnabled val="1"/>
        </dgm:presLayoutVars>
      </dgm:prSet>
      <dgm:spPr/>
    </dgm:pt>
  </dgm:ptLst>
  <dgm:cxnLst>
    <dgm:cxn modelId="{5CBD7A08-62CC-44F2-A75A-7F9031B3BFB2}" type="presOf" srcId="{C78F77AE-D9B7-45CB-8A24-72085D12ED9C}" destId="{1BE1A8BA-B3FB-4970-931B-0C4DB13F1304}" srcOrd="0" destOrd="0" presId="urn:microsoft.com/office/officeart/2005/8/layout/process1"/>
    <dgm:cxn modelId="{03670E17-2005-4D7A-93A4-6BC9F1FA7521}" srcId="{10D81301-F1F7-4473-9808-FEA5BB93DBD9}" destId="{6B20F148-CFB6-485D-81A1-22919C3E3E11}" srcOrd="2" destOrd="0" parTransId="{1AA4D3C7-63C6-4C27-B585-51B8522E46D6}" sibTransId="{C78F77AE-D9B7-45CB-8A24-72085D12ED9C}"/>
    <dgm:cxn modelId="{47EE501A-77C8-40BB-9BBC-76AF6A9BF39F}" type="presOf" srcId="{6B20F148-CFB6-485D-81A1-22919C3E3E11}" destId="{9459B5A7-30BC-4CF4-96B9-E2EFA791069C}" srcOrd="0" destOrd="0" presId="urn:microsoft.com/office/officeart/2005/8/layout/process1"/>
    <dgm:cxn modelId="{132DF123-925E-4980-83D8-52DB083D5CE1}" type="presOf" srcId="{723F2774-81D2-41F7-9A08-42A747418FB5}" destId="{19A057CD-AFA9-4FBA-BCD6-726E8171A42A}" srcOrd="1" destOrd="0" presId="urn:microsoft.com/office/officeart/2005/8/layout/process1"/>
    <dgm:cxn modelId="{ED32B726-6C27-4C2F-9899-2F673CA8A6F0}" type="presOf" srcId="{10D81301-F1F7-4473-9808-FEA5BB93DBD9}" destId="{584177B2-70A1-4162-9B47-C810E8C00356}" srcOrd="0" destOrd="0" presId="urn:microsoft.com/office/officeart/2005/8/layout/process1"/>
    <dgm:cxn modelId="{EDE3792E-2A0F-482C-92DF-571973919898}" type="presOf" srcId="{9664EFF5-BA5C-4545-80F5-DD775FEFA699}" destId="{821C070F-9847-45AE-BA4F-C4A2365FA6A1}" srcOrd="0" destOrd="0" presId="urn:microsoft.com/office/officeart/2005/8/layout/process1"/>
    <dgm:cxn modelId="{62387B33-CB46-4B52-9210-9FAECF5E1554}" srcId="{10D81301-F1F7-4473-9808-FEA5BB93DBD9}" destId="{DF06554B-9683-479A-9079-C3791FF767DD}" srcOrd="4" destOrd="0" parTransId="{52FC9D14-6C62-42E8-8BB0-F4BC09CC63A2}" sibTransId="{7AFC0471-19F4-4378-8DA0-A3B5504BA6F5}"/>
    <dgm:cxn modelId="{BE43EB33-145A-4A3F-915B-D0AD3FBBBB2E}" type="presOf" srcId="{9EBE332B-0DB6-41D1-948B-92B737DCACE8}" destId="{EC04F7A5-5211-4D1E-A989-CDC8483B6C0C}" srcOrd="0" destOrd="0" presId="urn:microsoft.com/office/officeart/2005/8/layout/process1"/>
    <dgm:cxn modelId="{B103BF42-8CEC-4E72-B5DF-6D01799F916A}" srcId="{10D81301-F1F7-4473-9808-FEA5BB93DBD9}" destId="{7E51FFD7-49F8-4582-B9CE-A9AAC2B210BD}" srcOrd="0" destOrd="0" parTransId="{99F0DF25-D3C7-425A-89ED-1666CB79F2FB}" sibTransId="{9664EFF5-BA5C-4545-80F5-DD775FEFA699}"/>
    <dgm:cxn modelId="{CA283585-5C55-4313-966F-54DCBD6DC224}" type="presOf" srcId="{723F2774-81D2-41F7-9A08-42A747418FB5}" destId="{FD796F39-48F2-40BB-9188-2CBAB02D6C1B}" srcOrd="0" destOrd="0" presId="urn:microsoft.com/office/officeart/2005/8/layout/process1"/>
    <dgm:cxn modelId="{11EA2E8C-5C8A-4EC6-9AA6-01BA9CB194C1}" type="presOf" srcId="{22E55394-003E-4CCE-BB51-40AA6592A9CC}" destId="{938C9AB5-9768-4CC0-81BD-967189F28ADB}" srcOrd="1" destOrd="0" presId="urn:microsoft.com/office/officeart/2005/8/layout/process1"/>
    <dgm:cxn modelId="{74F8029B-6230-4734-B3DA-604D99590859}" type="presOf" srcId="{22E55394-003E-4CCE-BB51-40AA6592A9CC}" destId="{D2542DA4-5C9A-458C-9093-A57860216381}" srcOrd="0" destOrd="0" presId="urn:microsoft.com/office/officeart/2005/8/layout/process1"/>
    <dgm:cxn modelId="{551131B3-B11D-41C6-BF85-74269467A032}" type="presOf" srcId="{9664EFF5-BA5C-4545-80F5-DD775FEFA699}" destId="{8317821D-38F1-48CC-957A-DEDD254B69D5}" srcOrd="1" destOrd="0" presId="urn:microsoft.com/office/officeart/2005/8/layout/process1"/>
    <dgm:cxn modelId="{A29460B4-0D62-4DBE-BC17-9B4B8FC8DC89}" type="presOf" srcId="{7AFC0471-19F4-4378-8DA0-A3B5504BA6F5}" destId="{1C28B066-33E1-4636-8FFA-8D319A061C2F}" srcOrd="1" destOrd="0" presId="urn:microsoft.com/office/officeart/2005/8/layout/process1"/>
    <dgm:cxn modelId="{C14E4ABD-D9DC-4D8B-B194-A14375ECDBEB}" type="presOf" srcId="{7E51FFD7-49F8-4582-B9CE-A9AAC2B210BD}" destId="{62A386F4-60FB-4342-ACAB-FEBE6C04C0E6}" srcOrd="0" destOrd="0" presId="urn:microsoft.com/office/officeart/2005/8/layout/process1"/>
    <dgm:cxn modelId="{BAFCA9BD-1571-4D52-9036-C9623EA780EC}" srcId="{10D81301-F1F7-4473-9808-FEA5BB93DBD9}" destId="{324D59E1-043A-4859-813E-52F1AEAFFFA3}" srcOrd="3" destOrd="0" parTransId="{DB81572F-7D58-4DD5-9797-38D0432F4CE0}" sibTransId="{723F2774-81D2-41F7-9A08-42A747418FB5}"/>
    <dgm:cxn modelId="{B9275AC6-E7E7-4E39-A411-95440AC74D8E}" srcId="{10D81301-F1F7-4473-9808-FEA5BB93DBD9}" destId="{E24650BD-62E7-4422-89CC-D45DCC63D53F}" srcOrd="5" destOrd="0" parTransId="{0F8D0FCE-4BFF-471E-9283-CF51AC6F22C3}" sibTransId="{4CB23B38-E444-4E5E-8767-FF24218E9E93}"/>
    <dgm:cxn modelId="{53B2A6D5-B618-4A24-BC63-BD16A1489BBD}" type="presOf" srcId="{E24650BD-62E7-4422-89CC-D45DCC63D53F}" destId="{08D3ED3B-6B60-4260-B422-16CFBFAAA921}" srcOrd="0" destOrd="0" presId="urn:microsoft.com/office/officeart/2005/8/layout/process1"/>
    <dgm:cxn modelId="{48D56CDC-1DF7-4A62-893C-8C83DC5BDA29}" type="presOf" srcId="{C78F77AE-D9B7-45CB-8A24-72085D12ED9C}" destId="{73FF30D9-B4B4-44A3-BDD9-5C4F11037E2F}" srcOrd="1" destOrd="0" presId="urn:microsoft.com/office/officeart/2005/8/layout/process1"/>
    <dgm:cxn modelId="{A002EFDF-8623-4529-9BD7-8BC6E4334E8D}" type="presOf" srcId="{DF06554B-9683-479A-9079-C3791FF767DD}" destId="{136E30C0-205B-445C-B6FA-F196F6BF1FAF}" srcOrd="0" destOrd="0" presId="urn:microsoft.com/office/officeart/2005/8/layout/process1"/>
    <dgm:cxn modelId="{C568F9E3-1C04-4684-A810-75B1225AFED5}" type="presOf" srcId="{324D59E1-043A-4859-813E-52F1AEAFFFA3}" destId="{68DB1BB1-6769-495B-BDC6-3917F2D57061}" srcOrd="0" destOrd="0" presId="urn:microsoft.com/office/officeart/2005/8/layout/process1"/>
    <dgm:cxn modelId="{B1C169EA-4317-4EFE-A198-1FEE00FB6E19}" srcId="{10D81301-F1F7-4473-9808-FEA5BB93DBD9}" destId="{9EBE332B-0DB6-41D1-948B-92B737DCACE8}" srcOrd="1" destOrd="0" parTransId="{2D1F5651-3E25-43FD-A442-1336961E0898}" sibTransId="{22E55394-003E-4CCE-BB51-40AA6592A9CC}"/>
    <dgm:cxn modelId="{EF5644F8-FC1B-47BA-9892-74BFBB998A8F}" type="presOf" srcId="{7AFC0471-19F4-4378-8DA0-A3B5504BA6F5}" destId="{76FD2387-BD27-4F58-B211-928E6DAF9BB8}" srcOrd="0" destOrd="0" presId="urn:microsoft.com/office/officeart/2005/8/layout/process1"/>
    <dgm:cxn modelId="{6419FC8D-091C-4D73-AAA6-E6A6F8C6213B}" type="presParOf" srcId="{584177B2-70A1-4162-9B47-C810E8C00356}" destId="{62A386F4-60FB-4342-ACAB-FEBE6C04C0E6}" srcOrd="0" destOrd="0" presId="urn:microsoft.com/office/officeart/2005/8/layout/process1"/>
    <dgm:cxn modelId="{5B66C7FB-154D-4F8E-821B-F2BB54A131FC}" type="presParOf" srcId="{584177B2-70A1-4162-9B47-C810E8C00356}" destId="{821C070F-9847-45AE-BA4F-C4A2365FA6A1}" srcOrd="1" destOrd="0" presId="urn:microsoft.com/office/officeart/2005/8/layout/process1"/>
    <dgm:cxn modelId="{9DF447E0-F14D-4D6B-B5EB-F585CD485C6A}" type="presParOf" srcId="{821C070F-9847-45AE-BA4F-C4A2365FA6A1}" destId="{8317821D-38F1-48CC-957A-DEDD254B69D5}" srcOrd="0" destOrd="0" presId="urn:microsoft.com/office/officeart/2005/8/layout/process1"/>
    <dgm:cxn modelId="{0F6BA14F-D113-443F-9B1E-7E67BEAE479C}" type="presParOf" srcId="{584177B2-70A1-4162-9B47-C810E8C00356}" destId="{EC04F7A5-5211-4D1E-A989-CDC8483B6C0C}" srcOrd="2" destOrd="0" presId="urn:microsoft.com/office/officeart/2005/8/layout/process1"/>
    <dgm:cxn modelId="{3C39D16D-E339-4B11-9D5F-9EDA826372E0}" type="presParOf" srcId="{584177B2-70A1-4162-9B47-C810E8C00356}" destId="{D2542DA4-5C9A-458C-9093-A57860216381}" srcOrd="3" destOrd="0" presId="urn:microsoft.com/office/officeart/2005/8/layout/process1"/>
    <dgm:cxn modelId="{1AFAB600-46AE-476E-ABFD-1F1486E131A3}" type="presParOf" srcId="{D2542DA4-5C9A-458C-9093-A57860216381}" destId="{938C9AB5-9768-4CC0-81BD-967189F28ADB}" srcOrd="0" destOrd="0" presId="urn:microsoft.com/office/officeart/2005/8/layout/process1"/>
    <dgm:cxn modelId="{1D440B71-D451-450E-B445-66B2D4921720}" type="presParOf" srcId="{584177B2-70A1-4162-9B47-C810E8C00356}" destId="{9459B5A7-30BC-4CF4-96B9-E2EFA791069C}" srcOrd="4" destOrd="0" presId="urn:microsoft.com/office/officeart/2005/8/layout/process1"/>
    <dgm:cxn modelId="{A469EDB5-E0EB-4A9C-AC18-AFDDED496122}" type="presParOf" srcId="{584177B2-70A1-4162-9B47-C810E8C00356}" destId="{1BE1A8BA-B3FB-4970-931B-0C4DB13F1304}" srcOrd="5" destOrd="0" presId="urn:microsoft.com/office/officeart/2005/8/layout/process1"/>
    <dgm:cxn modelId="{755F8F2A-434C-4DFD-8C9F-09824D0A3033}" type="presParOf" srcId="{1BE1A8BA-B3FB-4970-931B-0C4DB13F1304}" destId="{73FF30D9-B4B4-44A3-BDD9-5C4F11037E2F}" srcOrd="0" destOrd="0" presId="urn:microsoft.com/office/officeart/2005/8/layout/process1"/>
    <dgm:cxn modelId="{83F46E5F-7C00-46EE-B3D4-E96343D01D31}" type="presParOf" srcId="{584177B2-70A1-4162-9B47-C810E8C00356}" destId="{68DB1BB1-6769-495B-BDC6-3917F2D57061}" srcOrd="6" destOrd="0" presId="urn:microsoft.com/office/officeart/2005/8/layout/process1"/>
    <dgm:cxn modelId="{AB55B5E1-C96C-40CB-BDBE-79BE047806F7}" type="presParOf" srcId="{584177B2-70A1-4162-9B47-C810E8C00356}" destId="{FD796F39-48F2-40BB-9188-2CBAB02D6C1B}" srcOrd="7" destOrd="0" presId="urn:microsoft.com/office/officeart/2005/8/layout/process1"/>
    <dgm:cxn modelId="{3A66AC5B-E2BD-4CE2-8350-3286F0C7C214}" type="presParOf" srcId="{FD796F39-48F2-40BB-9188-2CBAB02D6C1B}" destId="{19A057CD-AFA9-4FBA-BCD6-726E8171A42A}" srcOrd="0" destOrd="0" presId="urn:microsoft.com/office/officeart/2005/8/layout/process1"/>
    <dgm:cxn modelId="{3064920F-1E5F-4450-8661-53506AE33889}" type="presParOf" srcId="{584177B2-70A1-4162-9B47-C810E8C00356}" destId="{136E30C0-205B-445C-B6FA-F196F6BF1FAF}" srcOrd="8" destOrd="0" presId="urn:microsoft.com/office/officeart/2005/8/layout/process1"/>
    <dgm:cxn modelId="{0145D4F6-E046-4793-8BE1-811E44B279DD}" type="presParOf" srcId="{584177B2-70A1-4162-9B47-C810E8C00356}" destId="{76FD2387-BD27-4F58-B211-928E6DAF9BB8}" srcOrd="9" destOrd="0" presId="urn:microsoft.com/office/officeart/2005/8/layout/process1"/>
    <dgm:cxn modelId="{0451A11A-9C42-4DF7-A8A3-4331C54C0021}" type="presParOf" srcId="{76FD2387-BD27-4F58-B211-928E6DAF9BB8}" destId="{1C28B066-33E1-4636-8FFA-8D319A061C2F}" srcOrd="0" destOrd="0" presId="urn:microsoft.com/office/officeart/2005/8/layout/process1"/>
    <dgm:cxn modelId="{23FB8A0D-BB49-4011-AA47-14D4C98DBC2A}" type="presParOf" srcId="{584177B2-70A1-4162-9B47-C810E8C00356}" destId="{08D3ED3B-6B60-4260-B422-16CFBFAAA921}" srcOrd="1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D81301-F1F7-4473-9808-FEA5BB93DBD9}"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fr-BE"/>
        </a:p>
      </dgm:t>
    </dgm:pt>
    <dgm:pt modelId="{7E51FFD7-49F8-4582-B9CE-A9AAC2B210BD}">
      <dgm:prSet phldrT="[Texte]" phldr="0"/>
      <dgm:spPr/>
      <dgm:t>
        <a:bodyPr/>
        <a:lstStyle/>
        <a:p>
          <a:r>
            <a:rPr lang="fr-BE" dirty="0"/>
            <a:t>Quel est le besoin ? </a:t>
          </a:r>
        </a:p>
      </dgm:t>
    </dgm:pt>
    <dgm:pt modelId="{99F0DF25-D3C7-425A-89ED-1666CB79F2FB}" type="parTrans" cxnId="{B103BF42-8CEC-4E72-B5DF-6D01799F916A}">
      <dgm:prSet/>
      <dgm:spPr/>
      <dgm:t>
        <a:bodyPr/>
        <a:lstStyle/>
        <a:p>
          <a:endParaRPr lang="fr-BE"/>
        </a:p>
      </dgm:t>
    </dgm:pt>
    <dgm:pt modelId="{9664EFF5-BA5C-4545-80F5-DD775FEFA699}" type="sibTrans" cxnId="{B103BF42-8CEC-4E72-B5DF-6D01799F916A}">
      <dgm:prSet/>
      <dgm:spPr/>
      <dgm:t>
        <a:bodyPr/>
        <a:lstStyle/>
        <a:p>
          <a:endParaRPr lang="fr-BE"/>
        </a:p>
      </dgm:t>
    </dgm:pt>
    <dgm:pt modelId="{9EBE332B-0DB6-41D1-948B-92B737DCACE8}">
      <dgm:prSet phldrT="[Texte]" phldr="0"/>
      <dgm:spPr/>
      <dgm:t>
        <a:bodyPr/>
        <a:lstStyle/>
        <a:p>
          <a:r>
            <a:rPr lang="fr-BE" dirty="0"/>
            <a:t>Quel est le type de marché ?</a:t>
          </a:r>
        </a:p>
      </dgm:t>
    </dgm:pt>
    <dgm:pt modelId="{2D1F5651-3E25-43FD-A442-1336961E0898}" type="parTrans" cxnId="{1B1DC496-48E4-4C47-9018-1219B6B21D83}">
      <dgm:prSet/>
      <dgm:spPr/>
      <dgm:t>
        <a:bodyPr/>
        <a:lstStyle/>
        <a:p>
          <a:endParaRPr lang="fr-BE"/>
        </a:p>
      </dgm:t>
    </dgm:pt>
    <dgm:pt modelId="{22E55394-003E-4CCE-BB51-40AA6592A9CC}" type="sibTrans" cxnId="{1B1DC496-48E4-4C47-9018-1219B6B21D83}">
      <dgm:prSet/>
      <dgm:spPr/>
      <dgm:t>
        <a:bodyPr/>
        <a:lstStyle/>
        <a:p>
          <a:endParaRPr lang="fr-BE"/>
        </a:p>
      </dgm:t>
    </dgm:pt>
    <dgm:pt modelId="{6B20F148-CFB6-485D-81A1-22919C3E3E11}">
      <dgm:prSet phldrT="[Texte]" phldr="0"/>
      <dgm:spPr/>
      <dgm:t>
        <a:bodyPr/>
        <a:lstStyle/>
        <a:p>
          <a:r>
            <a:rPr lang="fr-BE" dirty="0"/>
            <a:t>Quel est le montant estimé ? </a:t>
          </a:r>
        </a:p>
      </dgm:t>
    </dgm:pt>
    <dgm:pt modelId="{1AA4D3C7-63C6-4C27-B585-51B8522E46D6}" type="parTrans" cxnId="{C1304793-B7E4-40DE-A082-338921B41209}">
      <dgm:prSet/>
      <dgm:spPr/>
      <dgm:t>
        <a:bodyPr/>
        <a:lstStyle/>
        <a:p>
          <a:endParaRPr lang="fr-BE"/>
        </a:p>
      </dgm:t>
    </dgm:pt>
    <dgm:pt modelId="{C78F77AE-D9B7-45CB-8A24-72085D12ED9C}" type="sibTrans" cxnId="{C1304793-B7E4-40DE-A082-338921B41209}">
      <dgm:prSet/>
      <dgm:spPr/>
      <dgm:t>
        <a:bodyPr/>
        <a:lstStyle/>
        <a:p>
          <a:endParaRPr lang="fr-BE"/>
        </a:p>
      </dgm:t>
    </dgm:pt>
    <dgm:pt modelId="{324D59E1-043A-4859-813E-52F1AEAFFFA3}">
      <dgm:prSet/>
      <dgm:spPr/>
      <dgm:t>
        <a:bodyPr/>
        <a:lstStyle/>
        <a:p>
          <a:r>
            <a:rPr lang="fr-BE" dirty="0"/>
            <a:t>Quelle procédure choisir ?</a:t>
          </a:r>
        </a:p>
      </dgm:t>
    </dgm:pt>
    <dgm:pt modelId="{DB81572F-7D58-4DD5-9797-38D0432F4CE0}" type="parTrans" cxnId="{BAFCA9BD-1571-4D52-9036-C9623EA780EC}">
      <dgm:prSet/>
      <dgm:spPr/>
      <dgm:t>
        <a:bodyPr/>
        <a:lstStyle/>
        <a:p>
          <a:endParaRPr lang="fr-BE"/>
        </a:p>
      </dgm:t>
    </dgm:pt>
    <dgm:pt modelId="{723F2774-81D2-41F7-9A08-42A747418FB5}" type="sibTrans" cxnId="{BAFCA9BD-1571-4D52-9036-C9623EA780EC}">
      <dgm:prSet/>
      <dgm:spPr/>
      <dgm:t>
        <a:bodyPr/>
        <a:lstStyle/>
        <a:p>
          <a:endParaRPr lang="fr-BE"/>
        </a:p>
      </dgm:t>
    </dgm:pt>
    <dgm:pt modelId="{DF06554B-9683-479A-9079-C3791FF767DD}">
      <dgm:prSet/>
      <dgm:spPr/>
      <dgm:t>
        <a:bodyPr/>
        <a:lstStyle/>
        <a:p>
          <a:r>
            <a:rPr lang="fr-BE" dirty="0"/>
            <a:t>Quels critères d’attribution ? </a:t>
          </a:r>
        </a:p>
      </dgm:t>
    </dgm:pt>
    <dgm:pt modelId="{52FC9D14-6C62-42E8-8BB0-F4BC09CC63A2}" type="parTrans" cxnId="{62387B33-CB46-4B52-9210-9FAECF5E1554}">
      <dgm:prSet/>
      <dgm:spPr/>
      <dgm:t>
        <a:bodyPr/>
        <a:lstStyle/>
        <a:p>
          <a:endParaRPr lang="fr-BE"/>
        </a:p>
      </dgm:t>
    </dgm:pt>
    <dgm:pt modelId="{7AFC0471-19F4-4378-8DA0-A3B5504BA6F5}" type="sibTrans" cxnId="{62387B33-CB46-4B52-9210-9FAECF5E1554}">
      <dgm:prSet/>
      <dgm:spPr/>
      <dgm:t>
        <a:bodyPr/>
        <a:lstStyle/>
        <a:p>
          <a:endParaRPr lang="fr-BE"/>
        </a:p>
      </dgm:t>
    </dgm:pt>
    <dgm:pt modelId="{203728DF-97E2-4E98-A562-33FA3F1D41B1}">
      <dgm:prSet/>
      <dgm:spPr/>
      <dgm:t>
        <a:bodyPr/>
        <a:lstStyle/>
        <a:p>
          <a:r>
            <a:rPr lang="fr-BE" dirty="0"/>
            <a:t>Comment organiser l’exécution et le paiement</a:t>
          </a:r>
        </a:p>
      </dgm:t>
    </dgm:pt>
    <dgm:pt modelId="{9F1FEE6B-8659-4245-8712-386A3966115B}" type="parTrans" cxnId="{15E6F679-5870-46E4-A1E4-53AC6E771406}">
      <dgm:prSet/>
      <dgm:spPr/>
      <dgm:t>
        <a:bodyPr/>
        <a:lstStyle/>
        <a:p>
          <a:endParaRPr lang="fr-BE"/>
        </a:p>
      </dgm:t>
    </dgm:pt>
    <dgm:pt modelId="{8E9BEC9B-CF54-417F-B6CE-FC98FAF254FD}" type="sibTrans" cxnId="{15E6F679-5870-46E4-A1E4-53AC6E771406}">
      <dgm:prSet/>
      <dgm:spPr/>
      <dgm:t>
        <a:bodyPr/>
        <a:lstStyle/>
        <a:p>
          <a:endParaRPr lang="fr-BE"/>
        </a:p>
      </dgm:t>
    </dgm:pt>
    <dgm:pt modelId="{584177B2-70A1-4162-9B47-C810E8C00356}" type="pres">
      <dgm:prSet presAssocID="{10D81301-F1F7-4473-9808-FEA5BB93DBD9}" presName="Name0" presStyleCnt="0">
        <dgm:presLayoutVars>
          <dgm:dir/>
          <dgm:resizeHandles val="exact"/>
        </dgm:presLayoutVars>
      </dgm:prSet>
      <dgm:spPr/>
    </dgm:pt>
    <dgm:pt modelId="{62A386F4-60FB-4342-ACAB-FEBE6C04C0E6}" type="pres">
      <dgm:prSet presAssocID="{7E51FFD7-49F8-4582-B9CE-A9AAC2B210BD}" presName="node" presStyleLbl="node1" presStyleIdx="0" presStyleCnt="6">
        <dgm:presLayoutVars>
          <dgm:bulletEnabled val="1"/>
        </dgm:presLayoutVars>
      </dgm:prSet>
      <dgm:spPr/>
    </dgm:pt>
    <dgm:pt modelId="{821C070F-9847-45AE-BA4F-C4A2365FA6A1}" type="pres">
      <dgm:prSet presAssocID="{9664EFF5-BA5C-4545-80F5-DD775FEFA699}" presName="sibTrans" presStyleLbl="sibTrans2D1" presStyleIdx="0" presStyleCnt="5"/>
      <dgm:spPr/>
    </dgm:pt>
    <dgm:pt modelId="{8317821D-38F1-48CC-957A-DEDD254B69D5}" type="pres">
      <dgm:prSet presAssocID="{9664EFF5-BA5C-4545-80F5-DD775FEFA699}" presName="connectorText" presStyleLbl="sibTrans2D1" presStyleIdx="0" presStyleCnt="5"/>
      <dgm:spPr/>
    </dgm:pt>
    <dgm:pt modelId="{EC04F7A5-5211-4D1E-A989-CDC8483B6C0C}" type="pres">
      <dgm:prSet presAssocID="{9EBE332B-0DB6-41D1-948B-92B737DCACE8}" presName="node" presStyleLbl="node1" presStyleIdx="1" presStyleCnt="6">
        <dgm:presLayoutVars>
          <dgm:bulletEnabled val="1"/>
        </dgm:presLayoutVars>
      </dgm:prSet>
      <dgm:spPr/>
    </dgm:pt>
    <dgm:pt modelId="{D2542DA4-5C9A-458C-9093-A57860216381}" type="pres">
      <dgm:prSet presAssocID="{22E55394-003E-4CCE-BB51-40AA6592A9CC}" presName="sibTrans" presStyleLbl="sibTrans2D1" presStyleIdx="1" presStyleCnt="5"/>
      <dgm:spPr/>
    </dgm:pt>
    <dgm:pt modelId="{938C9AB5-9768-4CC0-81BD-967189F28ADB}" type="pres">
      <dgm:prSet presAssocID="{22E55394-003E-4CCE-BB51-40AA6592A9CC}" presName="connectorText" presStyleLbl="sibTrans2D1" presStyleIdx="1" presStyleCnt="5"/>
      <dgm:spPr/>
    </dgm:pt>
    <dgm:pt modelId="{9459B5A7-30BC-4CF4-96B9-E2EFA791069C}" type="pres">
      <dgm:prSet presAssocID="{6B20F148-CFB6-485D-81A1-22919C3E3E11}" presName="node" presStyleLbl="node1" presStyleIdx="2" presStyleCnt="6">
        <dgm:presLayoutVars>
          <dgm:bulletEnabled val="1"/>
        </dgm:presLayoutVars>
      </dgm:prSet>
      <dgm:spPr/>
    </dgm:pt>
    <dgm:pt modelId="{1BE1A8BA-B3FB-4970-931B-0C4DB13F1304}" type="pres">
      <dgm:prSet presAssocID="{C78F77AE-D9B7-45CB-8A24-72085D12ED9C}" presName="sibTrans" presStyleLbl="sibTrans2D1" presStyleIdx="2" presStyleCnt="5"/>
      <dgm:spPr/>
    </dgm:pt>
    <dgm:pt modelId="{73FF30D9-B4B4-44A3-BDD9-5C4F11037E2F}" type="pres">
      <dgm:prSet presAssocID="{C78F77AE-D9B7-45CB-8A24-72085D12ED9C}" presName="connectorText" presStyleLbl="sibTrans2D1" presStyleIdx="2" presStyleCnt="5"/>
      <dgm:spPr/>
    </dgm:pt>
    <dgm:pt modelId="{68DB1BB1-6769-495B-BDC6-3917F2D57061}" type="pres">
      <dgm:prSet presAssocID="{324D59E1-043A-4859-813E-52F1AEAFFFA3}" presName="node" presStyleLbl="node1" presStyleIdx="3" presStyleCnt="6">
        <dgm:presLayoutVars>
          <dgm:bulletEnabled val="1"/>
        </dgm:presLayoutVars>
      </dgm:prSet>
      <dgm:spPr/>
    </dgm:pt>
    <dgm:pt modelId="{FD796F39-48F2-40BB-9188-2CBAB02D6C1B}" type="pres">
      <dgm:prSet presAssocID="{723F2774-81D2-41F7-9A08-42A747418FB5}" presName="sibTrans" presStyleLbl="sibTrans2D1" presStyleIdx="3" presStyleCnt="5"/>
      <dgm:spPr/>
    </dgm:pt>
    <dgm:pt modelId="{19A057CD-AFA9-4FBA-BCD6-726E8171A42A}" type="pres">
      <dgm:prSet presAssocID="{723F2774-81D2-41F7-9A08-42A747418FB5}" presName="connectorText" presStyleLbl="sibTrans2D1" presStyleIdx="3" presStyleCnt="5"/>
      <dgm:spPr/>
    </dgm:pt>
    <dgm:pt modelId="{136E30C0-205B-445C-B6FA-F196F6BF1FAF}" type="pres">
      <dgm:prSet presAssocID="{DF06554B-9683-479A-9079-C3791FF767DD}" presName="node" presStyleLbl="node1" presStyleIdx="4" presStyleCnt="6">
        <dgm:presLayoutVars>
          <dgm:bulletEnabled val="1"/>
        </dgm:presLayoutVars>
      </dgm:prSet>
      <dgm:spPr/>
    </dgm:pt>
    <dgm:pt modelId="{B7E63C17-C4FA-4FF8-987B-198F2EAB04A2}" type="pres">
      <dgm:prSet presAssocID="{7AFC0471-19F4-4378-8DA0-A3B5504BA6F5}" presName="sibTrans" presStyleLbl="sibTrans2D1" presStyleIdx="4" presStyleCnt="5"/>
      <dgm:spPr/>
    </dgm:pt>
    <dgm:pt modelId="{AF6F0C77-1B04-42C4-8533-FAEBC6CFDC48}" type="pres">
      <dgm:prSet presAssocID="{7AFC0471-19F4-4378-8DA0-A3B5504BA6F5}" presName="connectorText" presStyleLbl="sibTrans2D1" presStyleIdx="4" presStyleCnt="5"/>
      <dgm:spPr/>
    </dgm:pt>
    <dgm:pt modelId="{914DF0AC-99D7-4510-B177-69D23EFE6E2E}" type="pres">
      <dgm:prSet presAssocID="{203728DF-97E2-4E98-A562-33FA3F1D41B1}" presName="node" presStyleLbl="node1" presStyleIdx="5" presStyleCnt="6">
        <dgm:presLayoutVars>
          <dgm:bulletEnabled val="1"/>
        </dgm:presLayoutVars>
      </dgm:prSet>
      <dgm:spPr/>
    </dgm:pt>
  </dgm:ptLst>
  <dgm:cxnLst>
    <dgm:cxn modelId="{132DF123-925E-4980-83D8-52DB083D5CE1}" type="presOf" srcId="{723F2774-81D2-41F7-9A08-42A747418FB5}" destId="{19A057CD-AFA9-4FBA-BCD6-726E8171A42A}" srcOrd="1" destOrd="0" presId="urn:microsoft.com/office/officeart/2005/8/layout/process1"/>
    <dgm:cxn modelId="{ED32B726-6C27-4C2F-9899-2F673CA8A6F0}" type="presOf" srcId="{10D81301-F1F7-4473-9808-FEA5BB93DBD9}" destId="{584177B2-70A1-4162-9B47-C810E8C00356}" srcOrd="0" destOrd="0" presId="urn:microsoft.com/office/officeart/2005/8/layout/process1"/>
    <dgm:cxn modelId="{EDE3792E-2A0F-482C-92DF-571973919898}" type="presOf" srcId="{9664EFF5-BA5C-4545-80F5-DD775FEFA699}" destId="{821C070F-9847-45AE-BA4F-C4A2365FA6A1}" srcOrd="0" destOrd="0" presId="urn:microsoft.com/office/officeart/2005/8/layout/process1"/>
    <dgm:cxn modelId="{62387B33-CB46-4B52-9210-9FAECF5E1554}" srcId="{10D81301-F1F7-4473-9808-FEA5BB93DBD9}" destId="{DF06554B-9683-479A-9079-C3791FF767DD}" srcOrd="4" destOrd="0" parTransId="{52FC9D14-6C62-42E8-8BB0-F4BC09CC63A2}" sibTransId="{7AFC0471-19F4-4378-8DA0-A3B5504BA6F5}"/>
    <dgm:cxn modelId="{8819C737-3F35-4737-8463-50F29E51F4A5}" type="presOf" srcId="{C78F77AE-D9B7-45CB-8A24-72085D12ED9C}" destId="{73FF30D9-B4B4-44A3-BDD9-5C4F11037E2F}" srcOrd="1" destOrd="0" presId="urn:microsoft.com/office/officeart/2005/8/layout/process1"/>
    <dgm:cxn modelId="{ED611B39-D141-4701-A729-12BCE466745D}" type="presOf" srcId="{6B20F148-CFB6-485D-81A1-22919C3E3E11}" destId="{9459B5A7-30BC-4CF4-96B9-E2EFA791069C}" srcOrd="0" destOrd="0" presId="urn:microsoft.com/office/officeart/2005/8/layout/process1"/>
    <dgm:cxn modelId="{8EED4341-5CC6-4B15-B3C5-7850EBBEAE4B}" type="presOf" srcId="{7AFC0471-19F4-4378-8DA0-A3B5504BA6F5}" destId="{B7E63C17-C4FA-4FF8-987B-198F2EAB04A2}" srcOrd="0" destOrd="0" presId="urn:microsoft.com/office/officeart/2005/8/layout/process1"/>
    <dgm:cxn modelId="{B103BF42-8CEC-4E72-B5DF-6D01799F916A}" srcId="{10D81301-F1F7-4473-9808-FEA5BB93DBD9}" destId="{7E51FFD7-49F8-4582-B9CE-A9AAC2B210BD}" srcOrd="0" destOrd="0" parTransId="{99F0DF25-D3C7-425A-89ED-1666CB79F2FB}" sibTransId="{9664EFF5-BA5C-4545-80F5-DD775FEFA699}"/>
    <dgm:cxn modelId="{15E6F679-5870-46E4-A1E4-53AC6E771406}" srcId="{10D81301-F1F7-4473-9808-FEA5BB93DBD9}" destId="{203728DF-97E2-4E98-A562-33FA3F1D41B1}" srcOrd="5" destOrd="0" parTransId="{9F1FEE6B-8659-4245-8712-386A3966115B}" sibTransId="{8E9BEC9B-CF54-417F-B6CE-FC98FAF254FD}"/>
    <dgm:cxn modelId="{F3ED2680-C6F8-4B37-B770-601B41E0AC52}" type="presOf" srcId="{C78F77AE-D9B7-45CB-8A24-72085D12ED9C}" destId="{1BE1A8BA-B3FB-4970-931B-0C4DB13F1304}" srcOrd="0" destOrd="0" presId="urn:microsoft.com/office/officeart/2005/8/layout/process1"/>
    <dgm:cxn modelId="{CA283585-5C55-4313-966F-54DCBD6DC224}" type="presOf" srcId="{723F2774-81D2-41F7-9A08-42A747418FB5}" destId="{FD796F39-48F2-40BB-9188-2CBAB02D6C1B}" srcOrd="0" destOrd="0" presId="urn:microsoft.com/office/officeart/2005/8/layout/process1"/>
    <dgm:cxn modelId="{3E2A4090-B76C-4AA6-90BE-944B99E35828}" type="presOf" srcId="{9EBE332B-0DB6-41D1-948B-92B737DCACE8}" destId="{EC04F7A5-5211-4D1E-A989-CDC8483B6C0C}" srcOrd="0" destOrd="0" presId="urn:microsoft.com/office/officeart/2005/8/layout/process1"/>
    <dgm:cxn modelId="{C1304793-B7E4-40DE-A082-338921B41209}" srcId="{10D81301-F1F7-4473-9808-FEA5BB93DBD9}" destId="{6B20F148-CFB6-485D-81A1-22919C3E3E11}" srcOrd="2" destOrd="0" parTransId="{1AA4D3C7-63C6-4C27-B585-51B8522E46D6}" sibTransId="{C78F77AE-D9B7-45CB-8A24-72085D12ED9C}"/>
    <dgm:cxn modelId="{1B1DC496-48E4-4C47-9018-1219B6B21D83}" srcId="{10D81301-F1F7-4473-9808-FEA5BB93DBD9}" destId="{9EBE332B-0DB6-41D1-948B-92B737DCACE8}" srcOrd="1" destOrd="0" parTransId="{2D1F5651-3E25-43FD-A442-1336961E0898}" sibTransId="{22E55394-003E-4CCE-BB51-40AA6592A9CC}"/>
    <dgm:cxn modelId="{569E68AF-F3C8-4A8B-AD59-B6FFA9272970}" type="presOf" srcId="{7AFC0471-19F4-4378-8DA0-A3B5504BA6F5}" destId="{AF6F0C77-1B04-42C4-8533-FAEBC6CFDC48}" srcOrd="1" destOrd="0" presId="urn:microsoft.com/office/officeart/2005/8/layout/process1"/>
    <dgm:cxn modelId="{551131B3-B11D-41C6-BF85-74269467A032}" type="presOf" srcId="{9664EFF5-BA5C-4545-80F5-DD775FEFA699}" destId="{8317821D-38F1-48CC-957A-DEDD254B69D5}" srcOrd="1" destOrd="0" presId="urn:microsoft.com/office/officeart/2005/8/layout/process1"/>
    <dgm:cxn modelId="{3D2FC4BA-D292-45EE-A264-FD6243B1F7AB}" type="presOf" srcId="{22E55394-003E-4CCE-BB51-40AA6592A9CC}" destId="{938C9AB5-9768-4CC0-81BD-967189F28ADB}" srcOrd="1" destOrd="0" presId="urn:microsoft.com/office/officeart/2005/8/layout/process1"/>
    <dgm:cxn modelId="{C14E4ABD-D9DC-4D8B-B194-A14375ECDBEB}" type="presOf" srcId="{7E51FFD7-49F8-4582-B9CE-A9AAC2B210BD}" destId="{62A386F4-60FB-4342-ACAB-FEBE6C04C0E6}" srcOrd="0" destOrd="0" presId="urn:microsoft.com/office/officeart/2005/8/layout/process1"/>
    <dgm:cxn modelId="{BAFCA9BD-1571-4D52-9036-C9623EA780EC}" srcId="{10D81301-F1F7-4473-9808-FEA5BB93DBD9}" destId="{324D59E1-043A-4859-813E-52F1AEAFFFA3}" srcOrd="3" destOrd="0" parTransId="{DB81572F-7D58-4DD5-9797-38D0432F4CE0}" sibTransId="{723F2774-81D2-41F7-9A08-42A747418FB5}"/>
    <dgm:cxn modelId="{A6B8FBC0-D49D-4726-94B6-64230355A7B9}" type="presOf" srcId="{22E55394-003E-4CCE-BB51-40AA6592A9CC}" destId="{D2542DA4-5C9A-458C-9093-A57860216381}" srcOrd="0" destOrd="0" presId="urn:microsoft.com/office/officeart/2005/8/layout/process1"/>
    <dgm:cxn modelId="{0B1B70CC-1E95-4B17-8A80-381905DDC9FC}" type="presOf" srcId="{203728DF-97E2-4E98-A562-33FA3F1D41B1}" destId="{914DF0AC-99D7-4510-B177-69D23EFE6E2E}" srcOrd="0" destOrd="0" presId="urn:microsoft.com/office/officeart/2005/8/layout/process1"/>
    <dgm:cxn modelId="{A002EFDF-8623-4529-9BD7-8BC6E4334E8D}" type="presOf" srcId="{DF06554B-9683-479A-9079-C3791FF767DD}" destId="{136E30C0-205B-445C-B6FA-F196F6BF1FAF}" srcOrd="0" destOrd="0" presId="urn:microsoft.com/office/officeart/2005/8/layout/process1"/>
    <dgm:cxn modelId="{C568F9E3-1C04-4684-A810-75B1225AFED5}" type="presOf" srcId="{324D59E1-043A-4859-813E-52F1AEAFFFA3}" destId="{68DB1BB1-6769-495B-BDC6-3917F2D57061}" srcOrd="0" destOrd="0" presId="urn:microsoft.com/office/officeart/2005/8/layout/process1"/>
    <dgm:cxn modelId="{6419FC8D-091C-4D73-AAA6-E6A6F8C6213B}" type="presParOf" srcId="{584177B2-70A1-4162-9B47-C810E8C00356}" destId="{62A386F4-60FB-4342-ACAB-FEBE6C04C0E6}" srcOrd="0" destOrd="0" presId="urn:microsoft.com/office/officeart/2005/8/layout/process1"/>
    <dgm:cxn modelId="{5B66C7FB-154D-4F8E-821B-F2BB54A131FC}" type="presParOf" srcId="{584177B2-70A1-4162-9B47-C810E8C00356}" destId="{821C070F-9847-45AE-BA4F-C4A2365FA6A1}" srcOrd="1" destOrd="0" presId="urn:microsoft.com/office/officeart/2005/8/layout/process1"/>
    <dgm:cxn modelId="{9DF447E0-F14D-4D6B-B5EB-F585CD485C6A}" type="presParOf" srcId="{821C070F-9847-45AE-BA4F-C4A2365FA6A1}" destId="{8317821D-38F1-48CC-957A-DEDD254B69D5}" srcOrd="0" destOrd="0" presId="urn:microsoft.com/office/officeart/2005/8/layout/process1"/>
    <dgm:cxn modelId="{5436AF7F-F7BE-4BB5-9506-37262FD34687}" type="presParOf" srcId="{584177B2-70A1-4162-9B47-C810E8C00356}" destId="{EC04F7A5-5211-4D1E-A989-CDC8483B6C0C}" srcOrd="2" destOrd="0" presId="urn:microsoft.com/office/officeart/2005/8/layout/process1"/>
    <dgm:cxn modelId="{876BC343-6DEE-40DD-A32C-3A42B4CDF0AE}" type="presParOf" srcId="{584177B2-70A1-4162-9B47-C810E8C00356}" destId="{D2542DA4-5C9A-458C-9093-A57860216381}" srcOrd="3" destOrd="0" presId="urn:microsoft.com/office/officeart/2005/8/layout/process1"/>
    <dgm:cxn modelId="{C1DB09CB-1AA7-4C4B-A8D1-F1F54F0AD7AD}" type="presParOf" srcId="{D2542DA4-5C9A-458C-9093-A57860216381}" destId="{938C9AB5-9768-4CC0-81BD-967189F28ADB}" srcOrd="0" destOrd="0" presId="urn:microsoft.com/office/officeart/2005/8/layout/process1"/>
    <dgm:cxn modelId="{5636539B-180B-4B86-88DE-E79D09ABE6D1}" type="presParOf" srcId="{584177B2-70A1-4162-9B47-C810E8C00356}" destId="{9459B5A7-30BC-4CF4-96B9-E2EFA791069C}" srcOrd="4" destOrd="0" presId="urn:microsoft.com/office/officeart/2005/8/layout/process1"/>
    <dgm:cxn modelId="{2257C6B3-E51D-4EBC-A76B-A6303E45FE57}" type="presParOf" srcId="{584177B2-70A1-4162-9B47-C810E8C00356}" destId="{1BE1A8BA-B3FB-4970-931B-0C4DB13F1304}" srcOrd="5" destOrd="0" presId="urn:microsoft.com/office/officeart/2005/8/layout/process1"/>
    <dgm:cxn modelId="{6470EA31-B11E-4E3F-B008-43A0415AC2F5}" type="presParOf" srcId="{1BE1A8BA-B3FB-4970-931B-0C4DB13F1304}" destId="{73FF30D9-B4B4-44A3-BDD9-5C4F11037E2F}" srcOrd="0" destOrd="0" presId="urn:microsoft.com/office/officeart/2005/8/layout/process1"/>
    <dgm:cxn modelId="{83F46E5F-7C00-46EE-B3D4-E96343D01D31}" type="presParOf" srcId="{584177B2-70A1-4162-9B47-C810E8C00356}" destId="{68DB1BB1-6769-495B-BDC6-3917F2D57061}" srcOrd="6" destOrd="0" presId="urn:microsoft.com/office/officeart/2005/8/layout/process1"/>
    <dgm:cxn modelId="{AB55B5E1-C96C-40CB-BDBE-79BE047806F7}" type="presParOf" srcId="{584177B2-70A1-4162-9B47-C810E8C00356}" destId="{FD796F39-48F2-40BB-9188-2CBAB02D6C1B}" srcOrd="7" destOrd="0" presId="urn:microsoft.com/office/officeart/2005/8/layout/process1"/>
    <dgm:cxn modelId="{3A66AC5B-E2BD-4CE2-8350-3286F0C7C214}" type="presParOf" srcId="{FD796F39-48F2-40BB-9188-2CBAB02D6C1B}" destId="{19A057CD-AFA9-4FBA-BCD6-726E8171A42A}" srcOrd="0" destOrd="0" presId="urn:microsoft.com/office/officeart/2005/8/layout/process1"/>
    <dgm:cxn modelId="{3064920F-1E5F-4450-8661-53506AE33889}" type="presParOf" srcId="{584177B2-70A1-4162-9B47-C810E8C00356}" destId="{136E30C0-205B-445C-B6FA-F196F6BF1FAF}" srcOrd="8" destOrd="0" presId="urn:microsoft.com/office/officeart/2005/8/layout/process1"/>
    <dgm:cxn modelId="{4B35BF53-4B65-43C6-9DFB-2D1745569C9B}" type="presParOf" srcId="{584177B2-70A1-4162-9B47-C810E8C00356}" destId="{B7E63C17-C4FA-4FF8-987B-198F2EAB04A2}" srcOrd="9" destOrd="0" presId="urn:microsoft.com/office/officeart/2005/8/layout/process1"/>
    <dgm:cxn modelId="{1318C810-EFCC-420F-8D2B-D340D63CD968}" type="presParOf" srcId="{B7E63C17-C4FA-4FF8-987B-198F2EAB04A2}" destId="{AF6F0C77-1B04-42C4-8533-FAEBC6CFDC48}" srcOrd="0" destOrd="0" presId="urn:microsoft.com/office/officeart/2005/8/layout/process1"/>
    <dgm:cxn modelId="{876072C3-8A9A-4422-B2E2-32BFD7F15E5E}" type="presParOf" srcId="{584177B2-70A1-4162-9B47-C810E8C00356}" destId="{914DF0AC-99D7-4510-B177-69D23EFE6E2E}"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D81301-F1F7-4473-9808-FEA5BB93DBD9}"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fr-BE"/>
        </a:p>
      </dgm:t>
    </dgm:pt>
    <dgm:pt modelId="{7E51FFD7-49F8-4582-B9CE-A9AAC2B210BD}">
      <dgm:prSet phldrT="[Texte]" phldr="0" custT="1"/>
      <dgm:spPr/>
      <dgm:t>
        <a:bodyPr/>
        <a:lstStyle/>
        <a:p>
          <a:pPr>
            <a:buNone/>
          </a:pPr>
          <a:r>
            <a:rPr lang="fr-BE" sz="1800" dirty="0"/>
            <a:t>Augmenter la capacité d’accueil</a:t>
          </a:r>
        </a:p>
      </dgm:t>
    </dgm:pt>
    <dgm:pt modelId="{99F0DF25-D3C7-425A-89ED-1666CB79F2FB}" type="parTrans" cxnId="{B103BF42-8CEC-4E72-B5DF-6D01799F916A}">
      <dgm:prSet/>
      <dgm:spPr/>
      <dgm:t>
        <a:bodyPr/>
        <a:lstStyle/>
        <a:p>
          <a:endParaRPr lang="fr-BE"/>
        </a:p>
      </dgm:t>
    </dgm:pt>
    <dgm:pt modelId="{9664EFF5-BA5C-4545-80F5-DD775FEFA699}" type="sibTrans" cxnId="{B103BF42-8CEC-4E72-B5DF-6D01799F916A}">
      <dgm:prSet/>
      <dgm:spPr/>
      <dgm:t>
        <a:bodyPr/>
        <a:lstStyle/>
        <a:p>
          <a:endParaRPr lang="fr-BE"/>
        </a:p>
      </dgm:t>
    </dgm:pt>
    <dgm:pt modelId="{324D59E1-043A-4859-813E-52F1AEAFFFA3}">
      <dgm:prSet custT="1"/>
      <dgm:spPr/>
      <dgm:t>
        <a:bodyPr/>
        <a:lstStyle/>
        <a:p>
          <a:pPr>
            <a:buNone/>
          </a:pPr>
          <a:r>
            <a:rPr lang="fr-BE" sz="1800" dirty="0"/>
            <a:t>Procédure ouverte – Publication d’un avis</a:t>
          </a:r>
        </a:p>
      </dgm:t>
    </dgm:pt>
    <dgm:pt modelId="{DB81572F-7D58-4DD5-9797-38D0432F4CE0}" type="parTrans" cxnId="{BAFCA9BD-1571-4D52-9036-C9623EA780EC}">
      <dgm:prSet/>
      <dgm:spPr/>
      <dgm:t>
        <a:bodyPr/>
        <a:lstStyle/>
        <a:p>
          <a:endParaRPr lang="fr-BE"/>
        </a:p>
      </dgm:t>
    </dgm:pt>
    <dgm:pt modelId="{723F2774-81D2-41F7-9A08-42A747418FB5}" type="sibTrans" cxnId="{BAFCA9BD-1571-4D52-9036-C9623EA780EC}">
      <dgm:prSet/>
      <dgm:spPr/>
      <dgm:t>
        <a:bodyPr/>
        <a:lstStyle/>
        <a:p>
          <a:endParaRPr lang="fr-BE"/>
        </a:p>
      </dgm:t>
    </dgm:pt>
    <dgm:pt modelId="{DF06554B-9683-479A-9079-C3791FF767DD}">
      <dgm:prSet custT="1"/>
      <dgm:spPr/>
      <dgm:t>
        <a:bodyPr/>
        <a:lstStyle/>
        <a:p>
          <a:pPr>
            <a:buNone/>
          </a:pPr>
          <a:r>
            <a:rPr lang="fr-BE" sz="1800" dirty="0"/>
            <a:t>Prix ; Qualité technique ; Organisation; délai</a:t>
          </a:r>
          <a:endParaRPr lang="fr-BE" sz="1200" dirty="0"/>
        </a:p>
      </dgm:t>
    </dgm:pt>
    <dgm:pt modelId="{52FC9D14-6C62-42E8-8BB0-F4BC09CC63A2}" type="parTrans" cxnId="{62387B33-CB46-4B52-9210-9FAECF5E1554}">
      <dgm:prSet/>
      <dgm:spPr/>
      <dgm:t>
        <a:bodyPr/>
        <a:lstStyle/>
        <a:p>
          <a:endParaRPr lang="fr-BE"/>
        </a:p>
      </dgm:t>
    </dgm:pt>
    <dgm:pt modelId="{7AFC0471-19F4-4378-8DA0-A3B5504BA6F5}" type="sibTrans" cxnId="{62387B33-CB46-4B52-9210-9FAECF5E1554}">
      <dgm:prSet/>
      <dgm:spPr/>
      <dgm:t>
        <a:bodyPr/>
        <a:lstStyle/>
        <a:p>
          <a:endParaRPr lang="fr-BE"/>
        </a:p>
      </dgm:t>
    </dgm:pt>
    <dgm:pt modelId="{9EBE332B-0DB6-41D1-948B-92B737DCACE8}">
      <dgm:prSet phldrT="[Texte]" phldr="0" custT="1"/>
      <dgm:spPr/>
      <dgm:t>
        <a:bodyPr/>
        <a:lstStyle/>
        <a:p>
          <a:pPr>
            <a:buNone/>
          </a:pPr>
          <a:r>
            <a:rPr lang="fr-BE" sz="1800" dirty="0"/>
            <a:t>Travaux</a:t>
          </a:r>
          <a:endParaRPr lang="fr-BE" sz="1200" dirty="0"/>
        </a:p>
      </dgm:t>
    </dgm:pt>
    <dgm:pt modelId="{2D1F5651-3E25-43FD-A442-1336961E0898}" type="parTrans" cxnId="{B1C169EA-4317-4EFE-A198-1FEE00FB6E19}">
      <dgm:prSet/>
      <dgm:spPr/>
      <dgm:t>
        <a:bodyPr/>
        <a:lstStyle/>
        <a:p>
          <a:endParaRPr lang="fr-BE"/>
        </a:p>
      </dgm:t>
    </dgm:pt>
    <dgm:pt modelId="{22E55394-003E-4CCE-BB51-40AA6592A9CC}" type="sibTrans" cxnId="{B1C169EA-4317-4EFE-A198-1FEE00FB6E19}">
      <dgm:prSet/>
      <dgm:spPr/>
      <dgm:t>
        <a:bodyPr/>
        <a:lstStyle/>
        <a:p>
          <a:endParaRPr lang="fr-BE"/>
        </a:p>
      </dgm:t>
    </dgm:pt>
    <dgm:pt modelId="{6B20F148-CFB6-485D-81A1-22919C3E3E11}">
      <dgm:prSet phldrT="[Texte]" phldr="0" custT="1"/>
      <dgm:spPr/>
      <dgm:t>
        <a:bodyPr/>
        <a:lstStyle/>
        <a:p>
          <a:r>
            <a:rPr lang="fr-BE" sz="1800" dirty="0"/>
            <a:t>&gt; 140K EUR HTVA</a:t>
          </a:r>
          <a:r>
            <a:rPr lang="fr-BE" sz="1200" dirty="0"/>
            <a:t> </a:t>
          </a:r>
        </a:p>
      </dgm:t>
    </dgm:pt>
    <dgm:pt modelId="{1AA4D3C7-63C6-4C27-B585-51B8522E46D6}" type="parTrans" cxnId="{03670E17-2005-4D7A-93A4-6BC9F1FA7521}">
      <dgm:prSet/>
      <dgm:spPr/>
      <dgm:t>
        <a:bodyPr/>
        <a:lstStyle/>
        <a:p>
          <a:endParaRPr lang="fr-BE"/>
        </a:p>
      </dgm:t>
    </dgm:pt>
    <dgm:pt modelId="{C78F77AE-D9B7-45CB-8A24-72085D12ED9C}" type="sibTrans" cxnId="{03670E17-2005-4D7A-93A4-6BC9F1FA7521}">
      <dgm:prSet/>
      <dgm:spPr/>
      <dgm:t>
        <a:bodyPr/>
        <a:lstStyle/>
        <a:p>
          <a:endParaRPr lang="fr-BE"/>
        </a:p>
      </dgm:t>
    </dgm:pt>
    <dgm:pt modelId="{69F2A582-7501-4CEF-B5E9-AADD86EC6243}">
      <dgm:prSet custT="1"/>
      <dgm:spPr/>
      <dgm:t>
        <a:bodyPr/>
        <a:lstStyle/>
        <a:p>
          <a:r>
            <a:rPr lang="fr-BE" sz="1800" dirty="0"/>
            <a:t>Construction → états d’avancement → réception → paiement.</a:t>
          </a:r>
        </a:p>
      </dgm:t>
    </dgm:pt>
    <dgm:pt modelId="{A1932615-495D-4B71-AD59-01D75E9A6D99}" type="parTrans" cxnId="{28C63278-E8C7-4B39-8FDD-A689C2EED4F7}">
      <dgm:prSet/>
      <dgm:spPr/>
      <dgm:t>
        <a:bodyPr/>
        <a:lstStyle/>
        <a:p>
          <a:endParaRPr lang="fr-BE"/>
        </a:p>
      </dgm:t>
    </dgm:pt>
    <dgm:pt modelId="{4BD2CAAD-2275-434C-83F6-460BA35ADFE3}" type="sibTrans" cxnId="{28C63278-E8C7-4B39-8FDD-A689C2EED4F7}">
      <dgm:prSet/>
      <dgm:spPr/>
      <dgm:t>
        <a:bodyPr/>
        <a:lstStyle/>
        <a:p>
          <a:endParaRPr lang="fr-BE"/>
        </a:p>
      </dgm:t>
    </dgm:pt>
    <dgm:pt modelId="{584177B2-70A1-4162-9B47-C810E8C00356}" type="pres">
      <dgm:prSet presAssocID="{10D81301-F1F7-4473-9808-FEA5BB93DBD9}" presName="Name0" presStyleCnt="0">
        <dgm:presLayoutVars>
          <dgm:dir/>
          <dgm:resizeHandles val="exact"/>
        </dgm:presLayoutVars>
      </dgm:prSet>
      <dgm:spPr/>
    </dgm:pt>
    <dgm:pt modelId="{62A386F4-60FB-4342-ACAB-FEBE6C04C0E6}" type="pres">
      <dgm:prSet presAssocID="{7E51FFD7-49F8-4582-B9CE-A9AAC2B210BD}" presName="node" presStyleLbl="node1" presStyleIdx="0" presStyleCnt="6">
        <dgm:presLayoutVars>
          <dgm:bulletEnabled val="1"/>
        </dgm:presLayoutVars>
      </dgm:prSet>
      <dgm:spPr/>
    </dgm:pt>
    <dgm:pt modelId="{821C070F-9847-45AE-BA4F-C4A2365FA6A1}" type="pres">
      <dgm:prSet presAssocID="{9664EFF5-BA5C-4545-80F5-DD775FEFA699}" presName="sibTrans" presStyleLbl="sibTrans2D1" presStyleIdx="0" presStyleCnt="5"/>
      <dgm:spPr/>
    </dgm:pt>
    <dgm:pt modelId="{8317821D-38F1-48CC-957A-DEDD254B69D5}" type="pres">
      <dgm:prSet presAssocID="{9664EFF5-BA5C-4545-80F5-DD775FEFA699}" presName="connectorText" presStyleLbl="sibTrans2D1" presStyleIdx="0" presStyleCnt="5"/>
      <dgm:spPr/>
    </dgm:pt>
    <dgm:pt modelId="{EC04F7A5-5211-4D1E-A989-CDC8483B6C0C}" type="pres">
      <dgm:prSet presAssocID="{9EBE332B-0DB6-41D1-948B-92B737DCACE8}" presName="node" presStyleLbl="node1" presStyleIdx="1" presStyleCnt="6">
        <dgm:presLayoutVars>
          <dgm:bulletEnabled val="1"/>
        </dgm:presLayoutVars>
      </dgm:prSet>
      <dgm:spPr/>
    </dgm:pt>
    <dgm:pt modelId="{D2542DA4-5C9A-458C-9093-A57860216381}" type="pres">
      <dgm:prSet presAssocID="{22E55394-003E-4CCE-BB51-40AA6592A9CC}" presName="sibTrans" presStyleLbl="sibTrans2D1" presStyleIdx="1" presStyleCnt="5"/>
      <dgm:spPr/>
    </dgm:pt>
    <dgm:pt modelId="{938C9AB5-9768-4CC0-81BD-967189F28ADB}" type="pres">
      <dgm:prSet presAssocID="{22E55394-003E-4CCE-BB51-40AA6592A9CC}" presName="connectorText" presStyleLbl="sibTrans2D1" presStyleIdx="1" presStyleCnt="5"/>
      <dgm:spPr/>
    </dgm:pt>
    <dgm:pt modelId="{9459B5A7-30BC-4CF4-96B9-E2EFA791069C}" type="pres">
      <dgm:prSet presAssocID="{6B20F148-CFB6-485D-81A1-22919C3E3E11}" presName="node" presStyleLbl="node1" presStyleIdx="2" presStyleCnt="6">
        <dgm:presLayoutVars>
          <dgm:bulletEnabled val="1"/>
        </dgm:presLayoutVars>
      </dgm:prSet>
      <dgm:spPr/>
    </dgm:pt>
    <dgm:pt modelId="{1BE1A8BA-B3FB-4970-931B-0C4DB13F1304}" type="pres">
      <dgm:prSet presAssocID="{C78F77AE-D9B7-45CB-8A24-72085D12ED9C}" presName="sibTrans" presStyleLbl="sibTrans2D1" presStyleIdx="2" presStyleCnt="5"/>
      <dgm:spPr/>
    </dgm:pt>
    <dgm:pt modelId="{73FF30D9-B4B4-44A3-BDD9-5C4F11037E2F}" type="pres">
      <dgm:prSet presAssocID="{C78F77AE-D9B7-45CB-8A24-72085D12ED9C}" presName="connectorText" presStyleLbl="sibTrans2D1" presStyleIdx="2" presStyleCnt="5"/>
      <dgm:spPr/>
    </dgm:pt>
    <dgm:pt modelId="{68DB1BB1-6769-495B-BDC6-3917F2D57061}" type="pres">
      <dgm:prSet presAssocID="{324D59E1-043A-4859-813E-52F1AEAFFFA3}" presName="node" presStyleLbl="node1" presStyleIdx="3" presStyleCnt="6" custLinFactNeighborY="898">
        <dgm:presLayoutVars>
          <dgm:bulletEnabled val="1"/>
        </dgm:presLayoutVars>
      </dgm:prSet>
      <dgm:spPr/>
    </dgm:pt>
    <dgm:pt modelId="{FD796F39-48F2-40BB-9188-2CBAB02D6C1B}" type="pres">
      <dgm:prSet presAssocID="{723F2774-81D2-41F7-9A08-42A747418FB5}" presName="sibTrans" presStyleLbl="sibTrans2D1" presStyleIdx="3" presStyleCnt="5"/>
      <dgm:spPr/>
    </dgm:pt>
    <dgm:pt modelId="{19A057CD-AFA9-4FBA-BCD6-726E8171A42A}" type="pres">
      <dgm:prSet presAssocID="{723F2774-81D2-41F7-9A08-42A747418FB5}" presName="connectorText" presStyleLbl="sibTrans2D1" presStyleIdx="3" presStyleCnt="5"/>
      <dgm:spPr/>
    </dgm:pt>
    <dgm:pt modelId="{136E30C0-205B-445C-B6FA-F196F6BF1FAF}" type="pres">
      <dgm:prSet presAssocID="{DF06554B-9683-479A-9079-C3791FF767DD}" presName="node" presStyleLbl="node1" presStyleIdx="4" presStyleCnt="6">
        <dgm:presLayoutVars>
          <dgm:bulletEnabled val="1"/>
        </dgm:presLayoutVars>
      </dgm:prSet>
      <dgm:spPr/>
    </dgm:pt>
    <dgm:pt modelId="{A777A949-C46C-4634-9EE8-75F845AC6108}" type="pres">
      <dgm:prSet presAssocID="{7AFC0471-19F4-4378-8DA0-A3B5504BA6F5}" presName="sibTrans" presStyleLbl="sibTrans2D1" presStyleIdx="4" presStyleCnt="5"/>
      <dgm:spPr/>
    </dgm:pt>
    <dgm:pt modelId="{2635D3D6-C723-4F8A-850F-C9F18695BE8F}" type="pres">
      <dgm:prSet presAssocID="{7AFC0471-19F4-4378-8DA0-A3B5504BA6F5}" presName="connectorText" presStyleLbl="sibTrans2D1" presStyleIdx="4" presStyleCnt="5"/>
      <dgm:spPr/>
    </dgm:pt>
    <dgm:pt modelId="{2DC6EC27-46B3-45DB-BEA1-E9966F99B3CC}" type="pres">
      <dgm:prSet presAssocID="{69F2A582-7501-4CEF-B5E9-AADD86EC6243}" presName="node" presStyleLbl="node1" presStyleIdx="5" presStyleCnt="6">
        <dgm:presLayoutVars>
          <dgm:bulletEnabled val="1"/>
        </dgm:presLayoutVars>
      </dgm:prSet>
      <dgm:spPr/>
    </dgm:pt>
  </dgm:ptLst>
  <dgm:cxnLst>
    <dgm:cxn modelId="{5CBD7A08-62CC-44F2-A75A-7F9031B3BFB2}" type="presOf" srcId="{C78F77AE-D9B7-45CB-8A24-72085D12ED9C}" destId="{1BE1A8BA-B3FB-4970-931B-0C4DB13F1304}" srcOrd="0" destOrd="0" presId="urn:microsoft.com/office/officeart/2005/8/layout/process1"/>
    <dgm:cxn modelId="{03670E17-2005-4D7A-93A4-6BC9F1FA7521}" srcId="{10D81301-F1F7-4473-9808-FEA5BB93DBD9}" destId="{6B20F148-CFB6-485D-81A1-22919C3E3E11}" srcOrd="2" destOrd="0" parTransId="{1AA4D3C7-63C6-4C27-B585-51B8522E46D6}" sibTransId="{C78F77AE-D9B7-45CB-8A24-72085D12ED9C}"/>
    <dgm:cxn modelId="{47EE501A-77C8-40BB-9BBC-76AF6A9BF39F}" type="presOf" srcId="{6B20F148-CFB6-485D-81A1-22919C3E3E11}" destId="{9459B5A7-30BC-4CF4-96B9-E2EFA791069C}" srcOrd="0" destOrd="0" presId="urn:microsoft.com/office/officeart/2005/8/layout/process1"/>
    <dgm:cxn modelId="{132DF123-925E-4980-83D8-52DB083D5CE1}" type="presOf" srcId="{723F2774-81D2-41F7-9A08-42A747418FB5}" destId="{19A057CD-AFA9-4FBA-BCD6-726E8171A42A}" srcOrd="1" destOrd="0" presId="urn:microsoft.com/office/officeart/2005/8/layout/process1"/>
    <dgm:cxn modelId="{ED32B726-6C27-4C2F-9899-2F673CA8A6F0}" type="presOf" srcId="{10D81301-F1F7-4473-9808-FEA5BB93DBD9}" destId="{584177B2-70A1-4162-9B47-C810E8C00356}" srcOrd="0" destOrd="0" presId="urn:microsoft.com/office/officeart/2005/8/layout/process1"/>
    <dgm:cxn modelId="{EDE3792E-2A0F-482C-92DF-571973919898}" type="presOf" srcId="{9664EFF5-BA5C-4545-80F5-DD775FEFA699}" destId="{821C070F-9847-45AE-BA4F-C4A2365FA6A1}" srcOrd="0" destOrd="0" presId="urn:microsoft.com/office/officeart/2005/8/layout/process1"/>
    <dgm:cxn modelId="{62387B33-CB46-4B52-9210-9FAECF5E1554}" srcId="{10D81301-F1F7-4473-9808-FEA5BB93DBD9}" destId="{DF06554B-9683-479A-9079-C3791FF767DD}" srcOrd="4" destOrd="0" parTransId="{52FC9D14-6C62-42E8-8BB0-F4BC09CC63A2}" sibTransId="{7AFC0471-19F4-4378-8DA0-A3B5504BA6F5}"/>
    <dgm:cxn modelId="{BE43EB33-145A-4A3F-915B-D0AD3FBBBB2E}" type="presOf" srcId="{9EBE332B-0DB6-41D1-948B-92B737DCACE8}" destId="{EC04F7A5-5211-4D1E-A989-CDC8483B6C0C}" srcOrd="0" destOrd="0" presId="urn:microsoft.com/office/officeart/2005/8/layout/process1"/>
    <dgm:cxn modelId="{BAC3FD34-438B-4669-B833-B4F21058937E}" type="presOf" srcId="{69F2A582-7501-4CEF-B5E9-AADD86EC6243}" destId="{2DC6EC27-46B3-45DB-BEA1-E9966F99B3CC}" srcOrd="0" destOrd="0" presId="urn:microsoft.com/office/officeart/2005/8/layout/process1"/>
    <dgm:cxn modelId="{B103BF42-8CEC-4E72-B5DF-6D01799F916A}" srcId="{10D81301-F1F7-4473-9808-FEA5BB93DBD9}" destId="{7E51FFD7-49F8-4582-B9CE-A9AAC2B210BD}" srcOrd="0" destOrd="0" parTransId="{99F0DF25-D3C7-425A-89ED-1666CB79F2FB}" sibTransId="{9664EFF5-BA5C-4545-80F5-DD775FEFA699}"/>
    <dgm:cxn modelId="{28C63278-E8C7-4B39-8FDD-A689C2EED4F7}" srcId="{10D81301-F1F7-4473-9808-FEA5BB93DBD9}" destId="{69F2A582-7501-4CEF-B5E9-AADD86EC6243}" srcOrd="5" destOrd="0" parTransId="{A1932615-495D-4B71-AD59-01D75E9A6D99}" sibTransId="{4BD2CAAD-2275-434C-83F6-460BA35ADFE3}"/>
    <dgm:cxn modelId="{CA283585-5C55-4313-966F-54DCBD6DC224}" type="presOf" srcId="{723F2774-81D2-41F7-9A08-42A747418FB5}" destId="{FD796F39-48F2-40BB-9188-2CBAB02D6C1B}" srcOrd="0" destOrd="0" presId="urn:microsoft.com/office/officeart/2005/8/layout/process1"/>
    <dgm:cxn modelId="{11EA2E8C-5C8A-4EC6-9AA6-01BA9CB194C1}" type="presOf" srcId="{22E55394-003E-4CCE-BB51-40AA6592A9CC}" destId="{938C9AB5-9768-4CC0-81BD-967189F28ADB}" srcOrd="1" destOrd="0" presId="urn:microsoft.com/office/officeart/2005/8/layout/process1"/>
    <dgm:cxn modelId="{C069D898-A771-4BBE-BC7B-6CF06F3F24B3}" type="presOf" srcId="{7AFC0471-19F4-4378-8DA0-A3B5504BA6F5}" destId="{2635D3D6-C723-4F8A-850F-C9F18695BE8F}" srcOrd="1" destOrd="0" presId="urn:microsoft.com/office/officeart/2005/8/layout/process1"/>
    <dgm:cxn modelId="{74F8029B-6230-4734-B3DA-604D99590859}" type="presOf" srcId="{22E55394-003E-4CCE-BB51-40AA6592A9CC}" destId="{D2542DA4-5C9A-458C-9093-A57860216381}" srcOrd="0" destOrd="0" presId="urn:microsoft.com/office/officeart/2005/8/layout/process1"/>
    <dgm:cxn modelId="{551131B3-B11D-41C6-BF85-74269467A032}" type="presOf" srcId="{9664EFF5-BA5C-4545-80F5-DD775FEFA699}" destId="{8317821D-38F1-48CC-957A-DEDD254B69D5}" srcOrd="1" destOrd="0" presId="urn:microsoft.com/office/officeart/2005/8/layout/process1"/>
    <dgm:cxn modelId="{C14E4ABD-D9DC-4D8B-B194-A14375ECDBEB}" type="presOf" srcId="{7E51FFD7-49F8-4582-B9CE-A9AAC2B210BD}" destId="{62A386F4-60FB-4342-ACAB-FEBE6C04C0E6}" srcOrd="0" destOrd="0" presId="urn:microsoft.com/office/officeart/2005/8/layout/process1"/>
    <dgm:cxn modelId="{BAFCA9BD-1571-4D52-9036-C9623EA780EC}" srcId="{10D81301-F1F7-4473-9808-FEA5BB93DBD9}" destId="{324D59E1-043A-4859-813E-52F1AEAFFFA3}" srcOrd="3" destOrd="0" parTransId="{DB81572F-7D58-4DD5-9797-38D0432F4CE0}" sibTransId="{723F2774-81D2-41F7-9A08-42A747418FB5}"/>
    <dgm:cxn modelId="{8D1F25C0-0F3F-4849-9B30-B69D4B386C53}" type="presOf" srcId="{7AFC0471-19F4-4378-8DA0-A3B5504BA6F5}" destId="{A777A949-C46C-4634-9EE8-75F845AC6108}" srcOrd="0" destOrd="0" presId="urn:microsoft.com/office/officeart/2005/8/layout/process1"/>
    <dgm:cxn modelId="{48D56CDC-1DF7-4A62-893C-8C83DC5BDA29}" type="presOf" srcId="{C78F77AE-D9B7-45CB-8A24-72085D12ED9C}" destId="{73FF30D9-B4B4-44A3-BDD9-5C4F11037E2F}" srcOrd="1" destOrd="0" presId="urn:microsoft.com/office/officeart/2005/8/layout/process1"/>
    <dgm:cxn modelId="{A002EFDF-8623-4529-9BD7-8BC6E4334E8D}" type="presOf" srcId="{DF06554B-9683-479A-9079-C3791FF767DD}" destId="{136E30C0-205B-445C-B6FA-F196F6BF1FAF}" srcOrd="0" destOrd="0" presId="urn:microsoft.com/office/officeart/2005/8/layout/process1"/>
    <dgm:cxn modelId="{C568F9E3-1C04-4684-A810-75B1225AFED5}" type="presOf" srcId="{324D59E1-043A-4859-813E-52F1AEAFFFA3}" destId="{68DB1BB1-6769-495B-BDC6-3917F2D57061}" srcOrd="0" destOrd="0" presId="urn:microsoft.com/office/officeart/2005/8/layout/process1"/>
    <dgm:cxn modelId="{B1C169EA-4317-4EFE-A198-1FEE00FB6E19}" srcId="{10D81301-F1F7-4473-9808-FEA5BB93DBD9}" destId="{9EBE332B-0DB6-41D1-948B-92B737DCACE8}" srcOrd="1" destOrd="0" parTransId="{2D1F5651-3E25-43FD-A442-1336961E0898}" sibTransId="{22E55394-003E-4CCE-BB51-40AA6592A9CC}"/>
    <dgm:cxn modelId="{6419FC8D-091C-4D73-AAA6-E6A6F8C6213B}" type="presParOf" srcId="{584177B2-70A1-4162-9B47-C810E8C00356}" destId="{62A386F4-60FB-4342-ACAB-FEBE6C04C0E6}" srcOrd="0" destOrd="0" presId="urn:microsoft.com/office/officeart/2005/8/layout/process1"/>
    <dgm:cxn modelId="{5B66C7FB-154D-4F8E-821B-F2BB54A131FC}" type="presParOf" srcId="{584177B2-70A1-4162-9B47-C810E8C00356}" destId="{821C070F-9847-45AE-BA4F-C4A2365FA6A1}" srcOrd="1" destOrd="0" presId="urn:microsoft.com/office/officeart/2005/8/layout/process1"/>
    <dgm:cxn modelId="{9DF447E0-F14D-4D6B-B5EB-F585CD485C6A}" type="presParOf" srcId="{821C070F-9847-45AE-BA4F-C4A2365FA6A1}" destId="{8317821D-38F1-48CC-957A-DEDD254B69D5}" srcOrd="0" destOrd="0" presId="urn:microsoft.com/office/officeart/2005/8/layout/process1"/>
    <dgm:cxn modelId="{0F6BA14F-D113-443F-9B1E-7E67BEAE479C}" type="presParOf" srcId="{584177B2-70A1-4162-9B47-C810E8C00356}" destId="{EC04F7A5-5211-4D1E-A989-CDC8483B6C0C}" srcOrd="2" destOrd="0" presId="urn:microsoft.com/office/officeart/2005/8/layout/process1"/>
    <dgm:cxn modelId="{3C39D16D-E339-4B11-9D5F-9EDA826372E0}" type="presParOf" srcId="{584177B2-70A1-4162-9B47-C810E8C00356}" destId="{D2542DA4-5C9A-458C-9093-A57860216381}" srcOrd="3" destOrd="0" presId="urn:microsoft.com/office/officeart/2005/8/layout/process1"/>
    <dgm:cxn modelId="{1AFAB600-46AE-476E-ABFD-1F1486E131A3}" type="presParOf" srcId="{D2542DA4-5C9A-458C-9093-A57860216381}" destId="{938C9AB5-9768-4CC0-81BD-967189F28ADB}" srcOrd="0" destOrd="0" presId="urn:microsoft.com/office/officeart/2005/8/layout/process1"/>
    <dgm:cxn modelId="{1D440B71-D451-450E-B445-66B2D4921720}" type="presParOf" srcId="{584177B2-70A1-4162-9B47-C810E8C00356}" destId="{9459B5A7-30BC-4CF4-96B9-E2EFA791069C}" srcOrd="4" destOrd="0" presId="urn:microsoft.com/office/officeart/2005/8/layout/process1"/>
    <dgm:cxn modelId="{A469EDB5-E0EB-4A9C-AC18-AFDDED496122}" type="presParOf" srcId="{584177B2-70A1-4162-9B47-C810E8C00356}" destId="{1BE1A8BA-B3FB-4970-931B-0C4DB13F1304}" srcOrd="5" destOrd="0" presId="urn:microsoft.com/office/officeart/2005/8/layout/process1"/>
    <dgm:cxn modelId="{755F8F2A-434C-4DFD-8C9F-09824D0A3033}" type="presParOf" srcId="{1BE1A8BA-B3FB-4970-931B-0C4DB13F1304}" destId="{73FF30D9-B4B4-44A3-BDD9-5C4F11037E2F}" srcOrd="0" destOrd="0" presId="urn:microsoft.com/office/officeart/2005/8/layout/process1"/>
    <dgm:cxn modelId="{83F46E5F-7C00-46EE-B3D4-E96343D01D31}" type="presParOf" srcId="{584177B2-70A1-4162-9B47-C810E8C00356}" destId="{68DB1BB1-6769-495B-BDC6-3917F2D57061}" srcOrd="6" destOrd="0" presId="urn:microsoft.com/office/officeart/2005/8/layout/process1"/>
    <dgm:cxn modelId="{AB55B5E1-C96C-40CB-BDBE-79BE047806F7}" type="presParOf" srcId="{584177B2-70A1-4162-9B47-C810E8C00356}" destId="{FD796F39-48F2-40BB-9188-2CBAB02D6C1B}" srcOrd="7" destOrd="0" presId="urn:microsoft.com/office/officeart/2005/8/layout/process1"/>
    <dgm:cxn modelId="{3A66AC5B-E2BD-4CE2-8350-3286F0C7C214}" type="presParOf" srcId="{FD796F39-48F2-40BB-9188-2CBAB02D6C1B}" destId="{19A057CD-AFA9-4FBA-BCD6-726E8171A42A}" srcOrd="0" destOrd="0" presId="urn:microsoft.com/office/officeart/2005/8/layout/process1"/>
    <dgm:cxn modelId="{3064920F-1E5F-4450-8661-53506AE33889}" type="presParOf" srcId="{584177B2-70A1-4162-9B47-C810E8C00356}" destId="{136E30C0-205B-445C-B6FA-F196F6BF1FAF}" srcOrd="8" destOrd="0" presId="urn:microsoft.com/office/officeart/2005/8/layout/process1"/>
    <dgm:cxn modelId="{97AF622D-5C23-4BA9-9F60-477441F1C3A6}" type="presParOf" srcId="{584177B2-70A1-4162-9B47-C810E8C00356}" destId="{A777A949-C46C-4634-9EE8-75F845AC6108}" srcOrd="9" destOrd="0" presId="urn:microsoft.com/office/officeart/2005/8/layout/process1"/>
    <dgm:cxn modelId="{46EB47C4-74CE-4E80-9509-BBF37E0E45BF}" type="presParOf" srcId="{A777A949-C46C-4634-9EE8-75F845AC6108}" destId="{2635D3D6-C723-4F8A-850F-C9F18695BE8F}" srcOrd="0" destOrd="0" presId="urn:microsoft.com/office/officeart/2005/8/layout/process1"/>
    <dgm:cxn modelId="{D7D78C94-5E2F-40CD-8E37-0BF2804764C5}" type="presParOf" srcId="{584177B2-70A1-4162-9B47-C810E8C00356}" destId="{2DC6EC27-46B3-45DB-BEA1-E9966F99B3CC}" srcOrd="1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DFD3FEA-00F1-489C-BAD7-86E091E2B57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BE"/>
        </a:p>
      </dgm:t>
    </dgm:pt>
    <dgm:pt modelId="{6D88E882-9692-428B-AB62-7F5938453857}">
      <dgm:prSet custT="1"/>
      <dgm:spPr/>
      <dgm:t>
        <a:bodyPr/>
        <a:lstStyle/>
        <a:p>
          <a:r>
            <a:rPr lang="fr-FR" sz="2200" b="1" kern="1200" baseline="0" dirty="0"/>
            <a:t>Marchés de travaux </a:t>
          </a:r>
          <a:r>
            <a:rPr lang="fr-FR" sz="2000" kern="1200" baseline="0" dirty="0">
              <a:solidFill>
                <a:srgbClr val="FFFFFF"/>
              </a:solidFill>
              <a:latin typeface="Calibri" panose="020F0502020204030204"/>
              <a:ea typeface="+mn-ea"/>
              <a:cs typeface="+mn-cs"/>
            </a:rPr>
            <a:t>pour</a:t>
          </a:r>
          <a:r>
            <a:rPr lang="fr-FR" sz="2000" kern="1200" baseline="0" dirty="0"/>
            <a:t> l’exécution, la conception et l’exécution conjointement ou la réalisation d’un ouvrage ou d’une des activités visées à l’annexe 1 de la L. 17 juin 2016</a:t>
          </a:r>
          <a:endParaRPr lang="fr-BE" sz="2000" kern="1200" dirty="0"/>
        </a:p>
      </dgm:t>
    </dgm:pt>
    <dgm:pt modelId="{8C870CC7-0979-4CB9-A47A-D9596C398A76}" type="parTrans" cxnId="{8F3803F5-CF5A-423B-BB80-FD82B9339273}">
      <dgm:prSet/>
      <dgm:spPr/>
      <dgm:t>
        <a:bodyPr/>
        <a:lstStyle/>
        <a:p>
          <a:endParaRPr lang="fr-BE"/>
        </a:p>
      </dgm:t>
    </dgm:pt>
    <dgm:pt modelId="{DB0AC1F5-46FA-4610-8949-204304F06F46}" type="sibTrans" cxnId="{8F3803F5-CF5A-423B-BB80-FD82B9339273}">
      <dgm:prSet/>
      <dgm:spPr/>
      <dgm:t>
        <a:bodyPr/>
        <a:lstStyle/>
        <a:p>
          <a:endParaRPr lang="fr-BE"/>
        </a:p>
      </dgm:t>
    </dgm:pt>
    <dgm:pt modelId="{AACAE078-CE92-42E7-9948-FFB609586951}">
      <dgm:prSet custT="1"/>
      <dgm:spPr/>
      <dgm:t>
        <a:bodyPr/>
        <a:lstStyle/>
        <a:p>
          <a:r>
            <a:rPr lang="fr-FR" sz="2200" b="1" kern="1200" baseline="0" dirty="0"/>
            <a:t>Marchés de fournitures </a:t>
          </a:r>
          <a:r>
            <a:rPr lang="fr-FR" sz="2000" kern="1200" baseline="0" dirty="0">
              <a:solidFill>
                <a:srgbClr val="FFFFFF"/>
              </a:solidFill>
              <a:latin typeface="Calibri" panose="020F0502020204030204"/>
              <a:ea typeface="+mn-ea"/>
              <a:cs typeface="+mn-cs"/>
            </a:rPr>
            <a:t>pour </a:t>
          </a:r>
          <a:r>
            <a:rPr lang="fr-FR" sz="2000" kern="1200" baseline="0" dirty="0"/>
            <a:t>la mise à disposition de produits via l’achat, le crédit-bail, la location, la location vente avec ou sans option d’achat </a:t>
          </a:r>
          <a:endParaRPr lang="fr-BE" sz="2000" kern="1200" dirty="0"/>
        </a:p>
      </dgm:t>
    </dgm:pt>
    <dgm:pt modelId="{72D25B50-1AB6-4933-9609-B6288DFE4C47}" type="parTrans" cxnId="{1576D0BC-BDEB-4CF7-AE2A-5E2995DD2B73}">
      <dgm:prSet/>
      <dgm:spPr/>
      <dgm:t>
        <a:bodyPr/>
        <a:lstStyle/>
        <a:p>
          <a:endParaRPr lang="fr-BE"/>
        </a:p>
      </dgm:t>
    </dgm:pt>
    <dgm:pt modelId="{C42CA1D5-F64C-48CC-888F-7AC6309E25B2}" type="sibTrans" cxnId="{1576D0BC-BDEB-4CF7-AE2A-5E2995DD2B73}">
      <dgm:prSet/>
      <dgm:spPr/>
      <dgm:t>
        <a:bodyPr/>
        <a:lstStyle/>
        <a:p>
          <a:endParaRPr lang="fr-BE"/>
        </a:p>
      </dgm:t>
    </dgm:pt>
    <dgm:pt modelId="{B66347AF-2526-45A2-B8DE-D7F7F5FEC888}">
      <dgm:prSet custT="1"/>
      <dgm:spPr/>
      <dgm:t>
        <a:bodyPr/>
        <a:lstStyle/>
        <a:p>
          <a:r>
            <a:rPr lang="fr-FR" sz="2200" b="1" baseline="0" dirty="0"/>
            <a:t>Marchés de services </a:t>
          </a:r>
          <a:r>
            <a:rPr lang="fr-FR" sz="2000" baseline="0" dirty="0"/>
            <a:t>pour la prestation de services et autres que ceux repris sous la définition des marchés de travaux (avec un assouplissement de la réglementation pour les services sociaux et autres services spécifiques, cf. annexe III L. 17 juin 2016)</a:t>
          </a:r>
          <a:endParaRPr lang="fr-BE" sz="2000" dirty="0"/>
        </a:p>
      </dgm:t>
    </dgm:pt>
    <dgm:pt modelId="{5D1AC49D-0E7F-4C5D-8DE3-45294F3D0B32}" type="parTrans" cxnId="{3867E005-ADA6-49F0-92B2-C865E8A0FCC8}">
      <dgm:prSet/>
      <dgm:spPr/>
      <dgm:t>
        <a:bodyPr/>
        <a:lstStyle/>
        <a:p>
          <a:endParaRPr lang="fr-BE"/>
        </a:p>
      </dgm:t>
    </dgm:pt>
    <dgm:pt modelId="{E73CFFDD-A764-49CC-B86B-4F946A35360C}" type="sibTrans" cxnId="{3867E005-ADA6-49F0-92B2-C865E8A0FCC8}">
      <dgm:prSet/>
      <dgm:spPr/>
      <dgm:t>
        <a:bodyPr/>
        <a:lstStyle/>
        <a:p>
          <a:endParaRPr lang="fr-BE"/>
        </a:p>
      </dgm:t>
    </dgm:pt>
    <dgm:pt modelId="{E2630234-4617-45F3-BEAB-664C5F2D2D08}" type="pres">
      <dgm:prSet presAssocID="{CDFD3FEA-00F1-489C-BAD7-86E091E2B573}" presName="Name0" presStyleCnt="0">
        <dgm:presLayoutVars>
          <dgm:chMax val="7"/>
          <dgm:chPref val="7"/>
          <dgm:dir/>
        </dgm:presLayoutVars>
      </dgm:prSet>
      <dgm:spPr/>
    </dgm:pt>
    <dgm:pt modelId="{86322977-73A1-4855-9053-20108E6C821F}" type="pres">
      <dgm:prSet presAssocID="{CDFD3FEA-00F1-489C-BAD7-86E091E2B573}" presName="Name1" presStyleCnt="0"/>
      <dgm:spPr/>
    </dgm:pt>
    <dgm:pt modelId="{2B32DBED-C4B2-4A93-B741-035079092987}" type="pres">
      <dgm:prSet presAssocID="{CDFD3FEA-00F1-489C-BAD7-86E091E2B573}" presName="cycle" presStyleCnt="0"/>
      <dgm:spPr/>
    </dgm:pt>
    <dgm:pt modelId="{820FFF72-0C67-428F-A265-EFFFD4951CC7}" type="pres">
      <dgm:prSet presAssocID="{CDFD3FEA-00F1-489C-BAD7-86E091E2B573}" presName="srcNode" presStyleLbl="node1" presStyleIdx="0" presStyleCnt="3"/>
      <dgm:spPr/>
    </dgm:pt>
    <dgm:pt modelId="{EEEC374A-005C-412B-B62D-469C2C254E91}" type="pres">
      <dgm:prSet presAssocID="{CDFD3FEA-00F1-489C-BAD7-86E091E2B573}" presName="conn" presStyleLbl="parChTrans1D2" presStyleIdx="0" presStyleCnt="1"/>
      <dgm:spPr/>
    </dgm:pt>
    <dgm:pt modelId="{F43B4092-EFA0-4528-A64D-F772589F25F2}" type="pres">
      <dgm:prSet presAssocID="{CDFD3FEA-00F1-489C-BAD7-86E091E2B573}" presName="extraNode" presStyleLbl="node1" presStyleIdx="0" presStyleCnt="3"/>
      <dgm:spPr/>
    </dgm:pt>
    <dgm:pt modelId="{55608FA1-BF99-4CAF-A8E8-1FB792CE7592}" type="pres">
      <dgm:prSet presAssocID="{CDFD3FEA-00F1-489C-BAD7-86E091E2B573}" presName="dstNode" presStyleLbl="node1" presStyleIdx="0" presStyleCnt="3"/>
      <dgm:spPr/>
    </dgm:pt>
    <dgm:pt modelId="{A2EB4C55-D02A-4AAD-AAAD-8B1B7F3E9B80}" type="pres">
      <dgm:prSet presAssocID="{6D88E882-9692-428B-AB62-7F5938453857}" presName="text_1" presStyleLbl="node1" presStyleIdx="0" presStyleCnt="3">
        <dgm:presLayoutVars>
          <dgm:bulletEnabled val="1"/>
        </dgm:presLayoutVars>
      </dgm:prSet>
      <dgm:spPr/>
    </dgm:pt>
    <dgm:pt modelId="{5E64298D-8230-4FE6-9938-EDDD7F8C6547}" type="pres">
      <dgm:prSet presAssocID="{6D88E882-9692-428B-AB62-7F5938453857}" presName="accent_1" presStyleCnt="0"/>
      <dgm:spPr/>
    </dgm:pt>
    <dgm:pt modelId="{E0ADD13C-AB34-46AD-9568-59BFF32B0C66}" type="pres">
      <dgm:prSet presAssocID="{6D88E882-9692-428B-AB62-7F5938453857}" presName="accentRepeatNode" presStyleLbl="solidFgAcc1" presStyleIdx="0" presStyleCnt="3"/>
      <dgm:spPr/>
    </dgm:pt>
    <dgm:pt modelId="{A61208FC-AD3B-42BB-9377-3D1F8B75317F}" type="pres">
      <dgm:prSet presAssocID="{AACAE078-CE92-42E7-9948-FFB609586951}" presName="text_2" presStyleLbl="node1" presStyleIdx="1" presStyleCnt="3">
        <dgm:presLayoutVars>
          <dgm:bulletEnabled val="1"/>
        </dgm:presLayoutVars>
      </dgm:prSet>
      <dgm:spPr/>
    </dgm:pt>
    <dgm:pt modelId="{34A6C50C-4EC5-40F3-A683-F9BAB89062E7}" type="pres">
      <dgm:prSet presAssocID="{AACAE078-CE92-42E7-9948-FFB609586951}" presName="accent_2" presStyleCnt="0"/>
      <dgm:spPr/>
    </dgm:pt>
    <dgm:pt modelId="{4C0E47F4-E38C-4EDE-A4F1-32EF7F62CB4B}" type="pres">
      <dgm:prSet presAssocID="{AACAE078-CE92-42E7-9948-FFB609586951}" presName="accentRepeatNode" presStyleLbl="solidFgAcc1" presStyleIdx="1" presStyleCnt="3"/>
      <dgm:spPr/>
    </dgm:pt>
    <dgm:pt modelId="{F458B028-54F8-4BF0-8790-1F255301B947}" type="pres">
      <dgm:prSet presAssocID="{B66347AF-2526-45A2-B8DE-D7F7F5FEC888}" presName="text_3" presStyleLbl="node1" presStyleIdx="2" presStyleCnt="3">
        <dgm:presLayoutVars>
          <dgm:bulletEnabled val="1"/>
        </dgm:presLayoutVars>
      </dgm:prSet>
      <dgm:spPr/>
    </dgm:pt>
    <dgm:pt modelId="{D6D3D593-C1C9-46A9-844C-FDB90566C021}" type="pres">
      <dgm:prSet presAssocID="{B66347AF-2526-45A2-B8DE-D7F7F5FEC888}" presName="accent_3" presStyleCnt="0"/>
      <dgm:spPr/>
    </dgm:pt>
    <dgm:pt modelId="{50607EDF-A624-4E12-9C04-EBA87707C688}" type="pres">
      <dgm:prSet presAssocID="{B66347AF-2526-45A2-B8DE-D7F7F5FEC888}" presName="accentRepeatNode" presStyleLbl="solidFgAcc1" presStyleIdx="2" presStyleCnt="3"/>
      <dgm:spPr/>
    </dgm:pt>
  </dgm:ptLst>
  <dgm:cxnLst>
    <dgm:cxn modelId="{3867E005-ADA6-49F0-92B2-C865E8A0FCC8}" srcId="{CDFD3FEA-00F1-489C-BAD7-86E091E2B573}" destId="{B66347AF-2526-45A2-B8DE-D7F7F5FEC888}" srcOrd="2" destOrd="0" parTransId="{5D1AC49D-0E7F-4C5D-8DE3-45294F3D0B32}" sibTransId="{E73CFFDD-A764-49CC-B86B-4F946A35360C}"/>
    <dgm:cxn modelId="{0DA91A1A-ABB0-4802-ADEF-E2927F273925}" type="presOf" srcId="{DB0AC1F5-46FA-4610-8949-204304F06F46}" destId="{EEEC374A-005C-412B-B62D-469C2C254E91}" srcOrd="0" destOrd="0" presId="urn:microsoft.com/office/officeart/2008/layout/VerticalCurvedList"/>
    <dgm:cxn modelId="{D83F9061-89F0-42F9-BD8C-767574F002E4}" type="presOf" srcId="{B66347AF-2526-45A2-B8DE-D7F7F5FEC888}" destId="{F458B028-54F8-4BF0-8790-1F255301B947}" srcOrd="0" destOrd="0" presId="urn:microsoft.com/office/officeart/2008/layout/VerticalCurvedList"/>
    <dgm:cxn modelId="{C4DFF544-135D-4B46-AD01-DD83CC5E9114}" type="presOf" srcId="{AACAE078-CE92-42E7-9948-FFB609586951}" destId="{A61208FC-AD3B-42BB-9377-3D1F8B75317F}" srcOrd="0" destOrd="0" presId="urn:microsoft.com/office/officeart/2008/layout/VerticalCurvedList"/>
    <dgm:cxn modelId="{8C9C3E6A-978B-4CD4-A362-B7562DD8C2F8}" type="presOf" srcId="{CDFD3FEA-00F1-489C-BAD7-86E091E2B573}" destId="{E2630234-4617-45F3-BEAB-664C5F2D2D08}" srcOrd="0" destOrd="0" presId="urn:microsoft.com/office/officeart/2008/layout/VerticalCurvedList"/>
    <dgm:cxn modelId="{1A1FC351-71B3-49B6-B5F3-921302DE38CE}" type="presOf" srcId="{6D88E882-9692-428B-AB62-7F5938453857}" destId="{A2EB4C55-D02A-4AAD-AAAD-8B1B7F3E9B80}" srcOrd="0" destOrd="0" presId="urn:microsoft.com/office/officeart/2008/layout/VerticalCurvedList"/>
    <dgm:cxn modelId="{1576D0BC-BDEB-4CF7-AE2A-5E2995DD2B73}" srcId="{CDFD3FEA-00F1-489C-BAD7-86E091E2B573}" destId="{AACAE078-CE92-42E7-9948-FFB609586951}" srcOrd="1" destOrd="0" parTransId="{72D25B50-1AB6-4933-9609-B6288DFE4C47}" sibTransId="{C42CA1D5-F64C-48CC-888F-7AC6309E25B2}"/>
    <dgm:cxn modelId="{8F3803F5-CF5A-423B-BB80-FD82B9339273}" srcId="{CDFD3FEA-00F1-489C-BAD7-86E091E2B573}" destId="{6D88E882-9692-428B-AB62-7F5938453857}" srcOrd="0" destOrd="0" parTransId="{8C870CC7-0979-4CB9-A47A-D9596C398A76}" sibTransId="{DB0AC1F5-46FA-4610-8949-204304F06F46}"/>
    <dgm:cxn modelId="{BFFA2F2D-3E3F-40FD-A73C-C49FF7246C05}" type="presParOf" srcId="{E2630234-4617-45F3-BEAB-664C5F2D2D08}" destId="{86322977-73A1-4855-9053-20108E6C821F}" srcOrd="0" destOrd="0" presId="urn:microsoft.com/office/officeart/2008/layout/VerticalCurvedList"/>
    <dgm:cxn modelId="{CFF214E6-DDA2-4303-9E4F-812B77F3798A}" type="presParOf" srcId="{86322977-73A1-4855-9053-20108E6C821F}" destId="{2B32DBED-C4B2-4A93-B741-035079092987}" srcOrd="0" destOrd="0" presId="urn:microsoft.com/office/officeart/2008/layout/VerticalCurvedList"/>
    <dgm:cxn modelId="{8C694700-C0BB-4C54-89D3-9F3BAA86AF6C}" type="presParOf" srcId="{2B32DBED-C4B2-4A93-B741-035079092987}" destId="{820FFF72-0C67-428F-A265-EFFFD4951CC7}" srcOrd="0" destOrd="0" presId="urn:microsoft.com/office/officeart/2008/layout/VerticalCurvedList"/>
    <dgm:cxn modelId="{49DD84D2-9AE6-48AE-A758-7FB3576CF66D}" type="presParOf" srcId="{2B32DBED-C4B2-4A93-B741-035079092987}" destId="{EEEC374A-005C-412B-B62D-469C2C254E91}" srcOrd="1" destOrd="0" presId="urn:microsoft.com/office/officeart/2008/layout/VerticalCurvedList"/>
    <dgm:cxn modelId="{18E9E3C3-96CF-4DB3-942E-5FB7362BB138}" type="presParOf" srcId="{2B32DBED-C4B2-4A93-B741-035079092987}" destId="{F43B4092-EFA0-4528-A64D-F772589F25F2}" srcOrd="2" destOrd="0" presId="urn:microsoft.com/office/officeart/2008/layout/VerticalCurvedList"/>
    <dgm:cxn modelId="{9D6C98DE-5F8B-40F4-B8E5-3CECB52E95EA}" type="presParOf" srcId="{2B32DBED-C4B2-4A93-B741-035079092987}" destId="{55608FA1-BF99-4CAF-A8E8-1FB792CE7592}" srcOrd="3" destOrd="0" presId="urn:microsoft.com/office/officeart/2008/layout/VerticalCurvedList"/>
    <dgm:cxn modelId="{2C2F7AD2-6B33-4DB0-BD29-379E2C91AFC0}" type="presParOf" srcId="{86322977-73A1-4855-9053-20108E6C821F}" destId="{A2EB4C55-D02A-4AAD-AAAD-8B1B7F3E9B80}" srcOrd="1" destOrd="0" presId="urn:microsoft.com/office/officeart/2008/layout/VerticalCurvedList"/>
    <dgm:cxn modelId="{51F60A47-8EB4-47ED-8F19-AB49DCD66E24}" type="presParOf" srcId="{86322977-73A1-4855-9053-20108E6C821F}" destId="{5E64298D-8230-4FE6-9938-EDDD7F8C6547}" srcOrd="2" destOrd="0" presId="urn:microsoft.com/office/officeart/2008/layout/VerticalCurvedList"/>
    <dgm:cxn modelId="{44781638-BBDD-45C1-AB4D-47C1A54DC01E}" type="presParOf" srcId="{5E64298D-8230-4FE6-9938-EDDD7F8C6547}" destId="{E0ADD13C-AB34-46AD-9568-59BFF32B0C66}" srcOrd="0" destOrd="0" presId="urn:microsoft.com/office/officeart/2008/layout/VerticalCurvedList"/>
    <dgm:cxn modelId="{1881BCF4-7BD8-47AA-AB04-DA47C6FE914A}" type="presParOf" srcId="{86322977-73A1-4855-9053-20108E6C821F}" destId="{A61208FC-AD3B-42BB-9377-3D1F8B75317F}" srcOrd="3" destOrd="0" presId="urn:microsoft.com/office/officeart/2008/layout/VerticalCurvedList"/>
    <dgm:cxn modelId="{D822FBB2-589C-4289-87F1-D23DAD59C5C7}" type="presParOf" srcId="{86322977-73A1-4855-9053-20108E6C821F}" destId="{34A6C50C-4EC5-40F3-A683-F9BAB89062E7}" srcOrd="4" destOrd="0" presId="urn:microsoft.com/office/officeart/2008/layout/VerticalCurvedList"/>
    <dgm:cxn modelId="{810AE6CD-D899-4E99-8CB0-8E0768679121}" type="presParOf" srcId="{34A6C50C-4EC5-40F3-A683-F9BAB89062E7}" destId="{4C0E47F4-E38C-4EDE-A4F1-32EF7F62CB4B}" srcOrd="0" destOrd="0" presId="urn:microsoft.com/office/officeart/2008/layout/VerticalCurvedList"/>
    <dgm:cxn modelId="{90612C35-E41B-4406-89C2-5FD4388D22E4}" type="presParOf" srcId="{86322977-73A1-4855-9053-20108E6C821F}" destId="{F458B028-54F8-4BF0-8790-1F255301B947}" srcOrd="5" destOrd="0" presId="urn:microsoft.com/office/officeart/2008/layout/VerticalCurvedList"/>
    <dgm:cxn modelId="{C196EF3D-899D-4DE9-BB00-4AE57F3DA8F5}" type="presParOf" srcId="{86322977-73A1-4855-9053-20108E6C821F}" destId="{D6D3D593-C1C9-46A9-844C-FDB90566C021}" srcOrd="6" destOrd="0" presId="urn:microsoft.com/office/officeart/2008/layout/VerticalCurvedList"/>
    <dgm:cxn modelId="{325BD97D-D2C5-4F3F-BEDD-22FF1A84E7CA}" type="presParOf" srcId="{D6D3D593-C1C9-46A9-844C-FDB90566C021}" destId="{50607EDF-A624-4E12-9C04-EBA87707C68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AA8CAB1-02AD-4385-940D-C4F6874E8E2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BE"/>
        </a:p>
      </dgm:t>
    </dgm:pt>
    <dgm:pt modelId="{A7716706-90F9-453C-98F8-1C5CFC2592E7}">
      <dgm:prSet phldrT="[Texte]" phldr="0"/>
      <dgm:spPr/>
      <dgm:t>
        <a:bodyPr/>
        <a:lstStyle/>
        <a:p>
          <a:r>
            <a:rPr lang="fr-FR" dirty="0"/>
            <a:t>Estimation</a:t>
          </a:r>
          <a:endParaRPr lang="fr-BE" dirty="0"/>
        </a:p>
      </dgm:t>
    </dgm:pt>
    <dgm:pt modelId="{6A66265E-05D4-4401-ADD5-6BA33FB71B3A}" type="parTrans" cxnId="{5080D749-C4A5-44D2-A34F-F76C0BCB8EB7}">
      <dgm:prSet/>
      <dgm:spPr/>
      <dgm:t>
        <a:bodyPr/>
        <a:lstStyle/>
        <a:p>
          <a:endParaRPr lang="fr-BE"/>
        </a:p>
      </dgm:t>
    </dgm:pt>
    <dgm:pt modelId="{41CA9D44-2101-4564-8D4D-D553DABDE53E}" type="sibTrans" cxnId="{5080D749-C4A5-44D2-A34F-F76C0BCB8EB7}">
      <dgm:prSet/>
      <dgm:spPr/>
      <dgm:t>
        <a:bodyPr/>
        <a:lstStyle/>
        <a:p>
          <a:endParaRPr lang="fr-BE"/>
        </a:p>
      </dgm:t>
    </dgm:pt>
    <dgm:pt modelId="{401A4044-5A45-4718-A35F-A7C6CCDC7332}">
      <dgm:prSet phldrT="[Texte]" phldr="0"/>
      <dgm:spPr/>
      <dgm:t>
        <a:bodyPr/>
        <a:lstStyle/>
        <a:p>
          <a:r>
            <a:rPr lang="fr-FR" dirty="0"/>
            <a:t>&lt; 30.000 EUR HTVA</a:t>
          </a:r>
          <a:endParaRPr lang="fr-BE" dirty="0"/>
        </a:p>
      </dgm:t>
    </dgm:pt>
    <dgm:pt modelId="{B689C2A3-14BC-4579-92E3-063879A06901}" type="parTrans" cxnId="{E9D528B4-EF77-4070-AFD0-7387E492602D}">
      <dgm:prSet/>
      <dgm:spPr/>
      <dgm:t>
        <a:bodyPr/>
        <a:lstStyle/>
        <a:p>
          <a:endParaRPr lang="fr-BE"/>
        </a:p>
      </dgm:t>
    </dgm:pt>
    <dgm:pt modelId="{60A5918E-7840-4687-9DCA-06182204E0F3}" type="sibTrans" cxnId="{E9D528B4-EF77-4070-AFD0-7387E492602D}">
      <dgm:prSet/>
      <dgm:spPr/>
      <dgm:t>
        <a:bodyPr/>
        <a:lstStyle/>
        <a:p>
          <a:endParaRPr lang="fr-BE"/>
        </a:p>
      </dgm:t>
    </dgm:pt>
    <dgm:pt modelId="{503FFE22-48EB-4B77-8DD5-5A5E96FDDB09}">
      <dgm:prSet phldrT="[Texte]" phldr="0"/>
      <dgm:spPr/>
      <dgm:t>
        <a:bodyPr/>
        <a:lstStyle/>
        <a:p>
          <a:r>
            <a:rPr lang="fr-FR" dirty="0"/>
            <a:t>MP de faible montant</a:t>
          </a:r>
          <a:endParaRPr lang="fr-BE" dirty="0"/>
        </a:p>
      </dgm:t>
    </dgm:pt>
    <dgm:pt modelId="{2503F7CA-D324-4769-9DCE-F72BB7B8CDED}" type="parTrans" cxnId="{652D8443-3C85-4725-9761-800D3EA0883E}">
      <dgm:prSet/>
      <dgm:spPr/>
      <dgm:t>
        <a:bodyPr/>
        <a:lstStyle/>
        <a:p>
          <a:endParaRPr lang="fr-BE"/>
        </a:p>
      </dgm:t>
    </dgm:pt>
    <dgm:pt modelId="{5E28E873-F588-47AE-8AD0-47A739BD42F7}" type="sibTrans" cxnId="{652D8443-3C85-4725-9761-800D3EA0883E}">
      <dgm:prSet/>
      <dgm:spPr/>
      <dgm:t>
        <a:bodyPr/>
        <a:lstStyle/>
        <a:p>
          <a:endParaRPr lang="fr-BE"/>
        </a:p>
      </dgm:t>
    </dgm:pt>
    <dgm:pt modelId="{8A89DA85-ADAA-4DBA-B839-E385E0E95DA4}">
      <dgm:prSet phldrT="[Texte]" phldr="0"/>
      <dgm:spPr/>
      <dgm:t>
        <a:bodyPr/>
        <a:lstStyle/>
        <a:p>
          <a:r>
            <a:rPr lang="fr-FR" dirty="0"/>
            <a:t>&gt; 30.000 et &lt; 140.000 EUR HTVA </a:t>
          </a:r>
          <a:endParaRPr lang="fr-BE" dirty="0"/>
        </a:p>
      </dgm:t>
    </dgm:pt>
    <dgm:pt modelId="{3289D007-8ACA-41FF-9FFE-C076F88FF0F6}" type="parTrans" cxnId="{544A6AF7-0563-4BA2-9B3B-0397D3A613BC}">
      <dgm:prSet/>
      <dgm:spPr/>
      <dgm:t>
        <a:bodyPr/>
        <a:lstStyle/>
        <a:p>
          <a:endParaRPr lang="fr-BE"/>
        </a:p>
      </dgm:t>
    </dgm:pt>
    <dgm:pt modelId="{B0B031C1-3138-4C99-B9D6-3DD8D99ED405}" type="sibTrans" cxnId="{544A6AF7-0563-4BA2-9B3B-0397D3A613BC}">
      <dgm:prSet/>
      <dgm:spPr/>
      <dgm:t>
        <a:bodyPr/>
        <a:lstStyle/>
        <a:p>
          <a:endParaRPr lang="fr-BE"/>
        </a:p>
      </dgm:t>
    </dgm:pt>
    <dgm:pt modelId="{8E34CEF3-719C-4AA0-B8DA-552F427D2F14}">
      <dgm:prSet phldrT="[Texte]" phldr="0"/>
      <dgm:spPr/>
      <dgm:t>
        <a:bodyPr/>
        <a:lstStyle/>
        <a:p>
          <a:r>
            <a:rPr lang="fr-FR" dirty="0"/>
            <a:t>PNSPP – invitation à faire offre</a:t>
          </a:r>
          <a:endParaRPr lang="fr-BE" dirty="0"/>
        </a:p>
      </dgm:t>
    </dgm:pt>
    <dgm:pt modelId="{204EA829-40B3-4C18-BFB2-6A9A4E8D7DBD}" type="parTrans" cxnId="{AF1070BD-3CFB-41ED-A49D-A4A1C95B4AE7}">
      <dgm:prSet/>
      <dgm:spPr/>
      <dgm:t>
        <a:bodyPr/>
        <a:lstStyle/>
        <a:p>
          <a:endParaRPr lang="fr-BE"/>
        </a:p>
      </dgm:t>
    </dgm:pt>
    <dgm:pt modelId="{575E3451-362D-457E-BBE8-8544C3127793}" type="sibTrans" cxnId="{AF1070BD-3CFB-41ED-A49D-A4A1C95B4AE7}">
      <dgm:prSet/>
      <dgm:spPr/>
      <dgm:t>
        <a:bodyPr/>
        <a:lstStyle/>
        <a:p>
          <a:endParaRPr lang="fr-BE"/>
        </a:p>
      </dgm:t>
    </dgm:pt>
    <dgm:pt modelId="{A131615D-9CA0-413C-8095-34C630A01534}">
      <dgm:prSet/>
      <dgm:spPr/>
      <dgm:t>
        <a:bodyPr/>
        <a:lstStyle/>
        <a:p>
          <a:r>
            <a:rPr lang="fr-FR" dirty="0"/>
            <a:t>&gt; 140.000 et &lt; 216.000 EUR HTVA</a:t>
          </a:r>
          <a:endParaRPr lang="fr-BE" dirty="0"/>
        </a:p>
      </dgm:t>
    </dgm:pt>
    <dgm:pt modelId="{7BE3FA7E-9682-4017-A477-CC2ABD1CBC4E}" type="parTrans" cxnId="{95E67F90-056D-4B4F-9F50-DFD8B63E6393}">
      <dgm:prSet/>
      <dgm:spPr/>
      <dgm:t>
        <a:bodyPr/>
        <a:lstStyle/>
        <a:p>
          <a:endParaRPr lang="fr-BE"/>
        </a:p>
      </dgm:t>
    </dgm:pt>
    <dgm:pt modelId="{0C202D1C-DC8C-4FC1-91B4-1186C0C61EDC}" type="sibTrans" cxnId="{95E67F90-056D-4B4F-9F50-DFD8B63E6393}">
      <dgm:prSet/>
      <dgm:spPr/>
      <dgm:t>
        <a:bodyPr/>
        <a:lstStyle/>
        <a:p>
          <a:endParaRPr lang="fr-BE"/>
        </a:p>
      </dgm:t>
    </dgm:pt>
    <dgm:pt modelId="{31882B08-7F60-4FF9-84EE-10E81C126B51}">
      <dgm:prSet/>
      <dgm:spPr/>
      <dgm:t>
        <a:bodyPr/>
        <a:lstStyle/>
        <a:p>
          <a:r>
            <a:rPr lang="fr-FR" dirty="0"/>
            <a:t>&gt; 216.000 EUR HTVA</a:t>
          </a:r>
          <a:endParaRPr lang="fr-BE" dirty="0"/>
        </a:p>
      </dgm:t>
    </dgm:pt>
    <dgm:pt modelId="{EF40D9AD-A85D-4288-ABAC-AD722BD7E271}" type="parTrans" cxnId="{EAD42800-F3AD-48D5-A433-AA7A8F12C4A8}">
      <dgm:prSet/>
      <dgm:spPr/>
      <dgm:t>
        <a:bodyPr/>
        <a:lstStyle/>
        <a:p>
          <a:endParaRPr lang="fr-BE"/>
        </a:p>
      </dgm:t>
    </dgm:pt>
    <dgm:pt modelId="{5DBAB254-763A-4315-A72B-B707245C429E}" type="sibTrans" cxnId="{EAD42800-F3AD-48D5-A433-AA7A8F12C4A8}">
      <dgm:prSet/>
      <dgm:spPr/>
      <dgm:t>
        <a:bodyPr/>
        <a:lstStyle/>
        <a:p>
          <a:endParaRPr lang="fr-BE"/>
        </a:p>
      </dgm:t>
    </dgm:pt>
    <dgm:pt modelId="{22C1709F-D5E1-4AB5-A623-E1654DC46D20}">
      <dgm:prSet/>
      <dgm:spPr>
        <a:solidFill>
          <a:srgbClr val="FF0000"/>
        </a:solidFill>
      </dgm:spPr>
      <dgm:t>
        <a:bodyPr/>
        <a:lstStyle/>
        <a:p>
          <a:r>
            <a:rPr lang="fr-FR" dirty="0"/>
            <a:t>&gt; 750.000 EUR HTVA</a:t>
          </a:r>
          <a:endParaRPr lang="fr-BE" dirty="0"/>
        </a:p>
      </dgm:t>
    </dgm:pt>
    <dgm:pt modelId="{C403B7F8-97B6-40A4-922B-BC5634204E5F}" type="parTrans" cxnId="{9C00073C-9916-463D-85FA-CEA12782DD6F}">
      <dgm:prSet/>
      <dgm:spPr/>
      <dgm:t>
        <a:bodyPr/>
        <a:lstStyle/>
        <a:p>
          <a:endParaRPr lang="fr-BE"/>
        </a:p>
      </dgm:t>
    </dgm:pt>
    <dgm:pt modelId="{DACFB1E4-0491-434F-9DF1-01C5EFAAF4BC}" type="sibTrans" cxnId="{9C00073C-9916-463D-85FA-CEA12782DD6F}">
      <dgm:prSet/>
      <dgm:spPr/>
      <dgm:t>
        <a:bodyPr/>
        <a:lstStyle/>
        <a:p>
          <a:endParaRPr lang="fr-BE"/>
        </a:p>
      </dgm:t>
    </dgm:pt>
    <dgm:pt modelId="{A7B479CD-6877-4A39-89B7-F84ABA6F142B}">
      <dgm:prSet/>
      <dgm:spPr/>
      <dgm:t>
        <a:bodyPr/>
        <a:lstStyle/>
        <a:p>
          <a:r>
            <a:rPr lang="fr-FR" dirty="0"/>
            <a:t>5.404.000 EUR HTVA</a:t>
          </a:r>
          <a:endParaRPr lang="fr-BE" dirty="0"/>
        </a:p>
      </dgm:t>
    </dgm:pt>
    <dgm:pt modelId="{48057746-7C54-46F6-A6A9-3287AFBBEDDB}" type="parTrans" cxnId="{21FE14CA-2793-4BF6-BF5A-4E99987E637A}">
      <dgm:prSet/>
      <dgm:spPr/>
      <dgm:t>
        <a:bodyPr/>
        <a:lstStyle/>
        <a:p>
          <a:endParaRPr lang="fr-BE"/>
        </a:p>
      </dgm:t>
    </dgm:pt>
    <dgm:pt modelId="{D50A3F5D-9B5E-4B72-93E3-B73F9D80437E}" type="sibTrans" cxnId="{21FE14CA-2793-4BF6-BF5A-4E99987E637A}">
      <dgm:prSet/>
      <dgm:spPr/>
      <dgm:t>
        <a:bodyPr/>
        <a:lstStyle/>
        <a:p>
          <a:endParaRPr lang="fr-BE"/>
        </a:p>
      </dgm:t>
    </dgm:pt>
    <dgm:pt modelId="{6E1A28C9-0912-447D-A5F3-3A9BE437370F}">
      <dgm:prSet/>
      <dgm:spPr/>
      <dgm:t>
        <a:bodyPr/>
        <a:lstStyle/>
        <a:p>
          <a:r>
            <a:rPr lang="fr-FR" dirty="0"/>
            <a:t>Publicité belge pour les T, F et S</a:t>
          </a:r>
          <a:endParaRPr lang="fr-BE" dirty="0"/>
        </a:p>
      </dgm:t>
    </dgm:pt>
    <dgm:pt modelId="{D49744EF-63E0-4BDB-99FD-F36FE14C84C0}" type="parTrans" cxnId="{D9147DB1-AB79-4ABC-807A-BA57D88FA74B}">
      <dgm:prSet/>
      <dgm:spPr/>
      <dgm:t>
        <a:bodyPr/>
        <a:lstStyle/>
        <a:p>
          <a:endParaRPr lang="fr-BE"/>
        </a:p>
      </dgm:t>
    </dgm:pt>
    <dgm:pt modelId="{111EC65E-3E6E-4B4A-B325-819E0962990F}" type="sibTrans" cxnId="{D9147DB1-AB79-4ABC-807A-BA57D88FA74B}">
      <dgm:prSet/>
      <dgm:spPr/>
      <dgm:t>
        <a:bodyPr/>
        <a:lstStyle/>
        <a:p>
          <a:endParaRPr lang="fr-BE"/>
        </a:p>
      </dgm:t>
    </dgm:pt>
    <dgm:pt modelId="{25BABA30-1207-43FB-B699-87C94F6E7923}">
      <dgm:prSet/>
      <dgm:spPr/>
      <dgm:t>
        <a:bodyPr/>
        <a:lstStyle/>
        <a:p>
          <a:r>
            <a:rPr lang="fr-FR" dirty="0"/>
            <a:t>Publicité UE pour les F et S</a:t>
          </a:r>
          <a:endParaRPr lang="fr-BE" dirty="0"/>
        </a:p>
      </dgm:t>
    </dgm:pt>
    <dgm:pt modelId="{5EECEA0A-0CB6-40EA-B014-87DC12A36D79}" type="parTrans" cxnId="{BFE0EF93-23B0-4744-99AD-087412DB9B79}">
      <dgm:prSet/>
      <dgm:spPr/>
      <dgm:t>
        <a:bodyPr/>
        <a:lstStyle/>
        <a:p>
          <a:endParaRPr lang="fr-BE"/>
        </a:p>
      </dgm:t>
    </dgm:pt>
    <dgm:pt modelId="{329CAE0B-F032-4481-AFAB-0F0F76A648D4}" type="sibTrans" cxnId="{BFE0EF93-23B0-4744-99AD-087412DB9B79}">
      <dgm:prSet/>
      <dgm:spPr/>
      <dgm:t>
        <a:bodyPr/>
        <a:lstStyle/>
        <a:p>
          <a:endParaRPr lang="fr-BE"/>
        </a:p>
      </dgm:t>
    </dgm:pt>
    <dgm:pt modelId="{5914AFCC-381B-49AC-A2FB-BE929273E761}">
      <dgm:prSet/>
      <dgm:spPr>
        <a:solidFill>
          <a:srgbClr val="FF0000"/>
        </a:solidFill>
      </dgm:spPr>
      <dgm:t>
        <a:bodyPr/>
        <a:lstStyle/>
        <a:p>
          <a:r>
            <a:rPr lang="fr-FR" dirty="0"/>
            <a:t>PNSPP pour les services sociaux</a:t>
          </a:r>
        </a:p>
        <a:p>
          <a:r>
            <a:rPr lang="fr-FR" dirty="0"/>
            <a:t>(et PNDPP pour les T) </a:t>
          </a:r>
          <a:endParaRPr lang="fr-BE" dirty="0"/>
        </a:p>
      </dgm:t>
    </dgm:pt>
    <dgm:pt modelId="{D285B5AD-0DEA-4D8A-9193-67FAA3A01378}" type="parTrans" cxnId="{58487B76-45EA-44EF-993A-E51C33F8C0BE}">
      <dgm:prSet/>
      <dgm:spPr/>
      <dgm:t>
        <a:bodyPr/>
        <a:lstStyle/>
        <a:p>
          <a:endParaRPr lang="fr-BE"/>
        </a:p>
      </dgm:t>
    </dgm:pt>
    <dgm:pt modelId="{09F4A4F3-A705-47AC-A21B-DBC307A330C7}" type="sibTrans" cxnId="{58487B76-45EA-44EF-993A-E51C33F8C0BE}">
      <dgm:prSet/>
      <dgm:spPr/>
      <dgm:t>
        <a:bodyPr/>
        <a:lstStyle/>
        <a:p>
          <a:endParaRPr lang="fr-BE"/>
        </a:p>
      </dgm:t>
    </dgm:pt>
    <dgm:pt modelId="{5A7E139E-B2BD-4CB5-80D7-C8A097FD303F}">
      <dgm:prSet/>
      <dgm:spPr/>
      <dgm:t>
        <a:bodyPr/>
        <a:lstStyle/>
        <a:p>
          <a:r>
            <a:rPr lang="fr-FR" dirty="0"/>
            <a:t>Publicité UE pour les travaux</a:t>
          </a:r>
          <a:endParaRPr lang="fr-BE" dirty="0"/>
        </a:p>
      </dgm:t>
    </dgm:pt>
    <dgm:pt modelId="{4A30FF13-4BF4-4346-A6FF-AFACC5F9DF71}" type="parTrans" cxnId="{D45C027E-A514-4355-B61F-134F803E7172}">
      <dgm:prSet/>
      <dgm:spPr/>
      <dgm:t>
        <a:bodyPr/>
        <a:lstStyle/>
        <a:p>
          <a:endParaRPr lang="fr-BE"/>
        </a:p>
      </dgm:t>
    </dgm:pt>
    <dgm:pt modelId="{F7BAEEAE-02D1-42E8-9741-AF03A02704F9}" type="sibTrans" cxnId="{D45C027E-A514-4355-B61F-134F803E7172}">
      <dgm:prSet/>
      <dgm:spPr/>
      <dgm:t>
        <a:bodyPr/>
        <a:lstStyle/>
        <a:p>
          <a:endParaRPr lang="fr-BE"/>
        </a:p>
      </dgm:t>
    </dgm:pt>
    <dgm:pt modelId="{F49C8C3F-B7A9-4816-8448-819E6D643456}" type="pres">
      <dgm:prSet presAssocID="{8AA8CAB1-02AD-4385-940D-C4F6874E8E22}" presName="diagram" presStyleCnt="0">
        <dgm:presLayoutVars>
          <dgm:chPref val="1"/>
          <dgm:dir/>
          <dgm:animOne val="branch"/>
          <dgm:animLvl val="lvl"/>
          <dgm:resizeHandles val="exact"/>
        </dgm:presLayoutVars>
      </dgm:prSet>
      <dgm:spPr/>
    </dgm:pt>
    <dgm:pt modelId="{B9772909-C7CC-4563-8E3B-CA8439AC77ED}" type="pres">
      <dgm:prSet presAssocID="{A7716706-90F9-453C-98F8-1C5CFC2592E7}" presName="root1" presStyleCnt="0"/>
      <dgm:spPr/>
    </dgm:pt>
    <dgm:pt modelId="{C91CE60A-59DE-4581-94E8-8893FCEDFDE4}" type="pres">
      <dgm:prSet presAssocID="{A7716706-90F9-453C-98F8-1C5CFC2592E7}" presName="LevelOneTextNode" presStyleLbl="node0" presStyleIdx="0" presStyleCnt="1" custLinFactX="-47071" custLinFactNeighborX="-100000">
        <dgm:presLayoutVars>
          <dgm:chPref val="3"/>
        </dgm:presLayoutVars>
      </dgm:prSet>
      <dgm:spPr/>
    </dgm:pt>
    <dgm:pt modelId="{40F197D3-E734-4ED1-9581-0284DD2158FA}" type="pres">
      <dgm:prSet presAssocID="{A7716706-90F9-453C-98F8-1C5CFC2592E7}" presName="level2hierChild" presStyleCnt="0"/>
      <dgm:spPr/>
    </dgm:pt>
    <dgm:pt modelId="{E6976C29-B58B-43DD-9BF1-5DFFF2B9CD9E}" type="pres">
      <dgm:prSet presAssocID="{B689C2A3-14BC-4579-92E3-063879A06901}" presName="conn2-1" presStyleLbl="parChTrans1D2" presStyleIdx="0" presStyleCnt="6"/>
      <dgm:spPr/>
    </dgm:pt>
    <dgm:pt modelId="{6DB4B1E8-011F-4AF0-A506-3E926FFF4265}" type="pres">
      <dgm:prSet presAssocID="{B689C2A3-14BC-4579-92E3-063879A06901}" presName="connTx" presStyleLbl="parChTrans1D2" presStyleIdx="0" presStyleCnt="6"/>
      <dgm:spPr/>
    </dgm:pt>
    <dgm:pt modelId="{C00C5688-32C9-4697-BCA4-3FF6A3911104}" type="pres">
      <dgm:prSet presAssocID="{401A4044-5A45-4718-A35F-A7C6CCDC7332}" presName="root2" presStyleCnt="0"/>
      <dgm:spPr/>
    </dgm:pt>
    <dgm:pt modelId="{8207B976-B78A-471C-9DD6-4946B56E8168}" type="pres">
      <dgm:prSet presAssocID="{401A4044-5A45-4718-A35F-A7C6CCDC7332}" presName="LevelTwoTextNode" presStyleLbl="node2" presStyleIdx="0" presStyleCnt="6">
        <dgm:presLayoutVars>
          <dgm:chPref val="3"/>
        </dgm:presLayoutVars>
      </dgm:prSet>
      <dgm:spPr/>
    </dgm:pt>
    <dgm:pt modelId="{1225200C-73ED-4E23-84A6-69D9076AE7C9}" type="pres">
      <dgm:prSet presAssocID="{401A4044-5A45-4718-A35F-A7C6CCDC7332}" presName="level3hierChild" presStyleCnt="0"/>
      <dgm:spPr/>
    </dgm:pt>
    <dgm:pt modelId="{08C15AD8-0280-415E-B838-6C6BACF8FB77}" type="pres">
      <dgm:prSet presAssocID="{2503F7CA-D324-4769-9DCE-F72BB7B8CDED}" presName="conn2-1" presStyleLbl="parChTrans1D3" presStyleIdx="0" presStyleCnt="6"/>
      <dgm:spPr/>
    </dgm:pt>
    <dgm:pt modelId="{3C0A94E6-14DD-4883-B006-AAE03EC44E93}" type="pres">
      <dgm:prSet presAssocID="{2503F7CA-D324-4769-9DCE-F72BB7B8CDED}" presName="connTx" presStyleLbl="parChTrans1D3" presStyleIdx="0" presStyleCnt="6"/>
      <dgm:spPr/>
    </dgm:pt>
    <dgm:pt modelId="{08E045E8-B91E-4144-9169-73E953249B4A}" type="pres">
      <dgm:prSet presAssocID="{503FFE22-48EB-4B77-8DD5-5A5E96FDDB09}" presName="root2" presStyleCnt="0"/>
      <dgm:spPr/>
    </dgm:pt>
    <dgm:pt modelId="{9F09071A-4A9A-4C21-BA84-7B3471086407}" type="pres">
      <dgm:prSet presAssocID="{503FFE22-48EB-4B77-8DD5-5A5E96FDDB09}" presName="LevelTwoTextNode" presStyleLbl="node3" presStyleIdx="0" presStyleCnt="6">
        <dgm:presLayoutVars>
          <dgm:chPref val="3"/>
        </dgm:presLayoutVars>
      </dgm:prSet>
      <dgm:spPr/>
    </dgm:pt>
    <dgm:pt modelId="{3492A382-50CC-42A6-8D97-0ECD539730D9}" type="pres">
      <dgm:prSet presAssocID="{503FFE22-48EB-4B77-8DD5-5A5E96FDDB09}" presName="level3hierChild" presStyleCnt="0"/>
      <dgm:spPr/>
    </dgm:pt>
    <dgm:pt modelId="{62C1093A-1E21-4050-BFC0-BFF5D47951A3}" type="pres">
      <dgm:prSet presAssocID="{3289D007-8ACA-41FF-9FFE-C076F88FF0F6}" presName="conn2-1" presStyleLbl="parChTrans1D2" presStyleIdx="1" presStyleCnt="6"/>
      <dgm:spPr/>
    </dgm:pt>
    <dgm:pt modelId="{AFE0A180-189F-4294-BB83-6DCE322307D0}" type="pres">
      <dgm:prSet presAssocID="{3289D007-8ACA-41FF-9FFE-C076F88FF0F6}" presName="connTx" presStyleLbl="parChTrans1D2" presStyleIdx="1" presStyleCnt="6"/>
      <dgm:spPr/>
    </dgm:pt>
    <dgm:pt modelId="{E6260BC6-EBA1-4607-88C0-6549DA90D852}" type="pres">
      <dgm:prSet presAssocID="{8A89DA85-ADAA-4DBA-B839-E385E0E95DA4}" presName="root2" presStyleCnt="0"/>
      <dgm:spPr/>
    </dgm:pt>
    <dgm:pt modelId="{1DA8CD13-521E-4B0D-961B-798B44D51FE1}" type="pres">
      <dgm:prSet presAssocID="{8A89DA85-ADAA-4DBA-B839-E385E0E95DA4}" presName="LevelTwoTextNode" presStyleLbl="node2" presStyleIdx="1" presStyleCnt="6">
        <dgm:presLayoutVars>
          <dgm:chPref val="3"/>
        </dgm:presLayoutVars>
      </dgm:prSet>
      <dgm:spPr/>
    </dgm:pt>
    <dgm:pt modelId="{FBF91C3E-F414-46FF-850F-CCDC47F5161F}" type="pres">
      <dgm:prSet presAssocID="{8A89DA85-ADAA-4DBA-B839-E385E0E95DA4}" presName="level3hierChild" presStyleCnt="0"/>
      <dgm:spPr/>
    </dgm:pt>
    <dgm:pt modelId="{4C9B129F-3C8E-4DAE-926C-EBFE64CCCF21}" type="pres">
      <dgm:prSet presAssocID="{204EA829-40B3-4C18-BFB2-6A9A4E8D7DBD}" presName="conn2-1" presStyleLbl="parChTrans1D3" presStyleIdx="1" presStyleCnt="6"/>
      <dgm:spPr/>
    </dgm:pt>
    <dgm:pt modelId="{02AD20DB-D16A-48DC-BFF8-3971135AEBC3}" type="pres">
      <dgm:prSet presAssocID="{204EA829-40B3-4C18-BFB2-6A9A4E8D7DBD}" presName="connTx" presStyleLbl="parChTrans1D3" presStyleIdx="1" presStyleCnt="6"/>
      <dgm:spPr/>
    </dgm:pt>
    <dgm:pt modelId="{DBE6A59E-D968-4806-96A4-0F46A0382B0B}" type="pres">
      <dgm:prSet presAssocID="{8E34CEF3-719C-4AA0-B8DA-552F427D2F14}" presName="root2" presStyleCnt="0"/>
      <dgm:spPr/>
    </dgm:pt>
    <dgm:pt modelId="{F8A93391-FC93-4EB4-A0B5-38EA404FCF3F}" type="pres">
      <dgm:prSet presAssocID="{8E34CEF3-719C-4AA0-B8DA-552F427D2F14}" presName="LevelTwoTextNode" presStyleLbl="node3" presStyleIdx="1" presStyleCnt="6">
        <dgm:presLayoutVars>
          <dgm:chPref val="3"/>
        </dgm:presLayoutVars>
      </dgm:prSet>
      <dgm:spPr/>
    </dgm:pt>
    <dgm:pt modelId="{60C6056F-1827-4413-9171-4C55D425C9E0}" type="pres">
      <dgm:prSet presAssocID="{8E34CEF3-719C-4AA0-B8DA-552F427D2F14}" presName="level3hierChild" presStyleCnt="0"/>
      <dgm:spPr/>
    </dgm:pt>
    <dgm:pt modelId="{EBDA3917-C9F0-4531-9E64-DE4A441F559D}" type="pres">
      <dgm:prSet presAssocID="{7BE3FA7E-9682-4017-A477-CC2ABD1CBC4E}" presName="conn2-1" presStyleLbl="parChTrans1D2" presStyleIdx="2" presStyleCnt="6"/>
      <dgm:spPr/>
    </dgm:pt>
    <dgm:pt modelId="{7F658B24-E52C-466D-BC36-9814FAE2BC53}" type="pres">
      <dgm:prSet presAssocID="{7BE3FA7E-9682-4017-A477-CC2ABD1CBC4E}" presName="connTx" presStyleLbl="parChTrans1D2" presStyleIdx="2" presStyleCnt="6"/>
      <dgm:spPr/>
    </dgm:pt>
    <dgm:pt modelId="{148E2561-96D0-4BA4-9F27-C6D5B046C51B}" type="pres">
      <dgm:prSet presAssocID="{A131615D-9CA0-413C-8095-34C630A01534}" presName="root2" presStyleCnt="0"/>
      <dgm:spPr/>
    </dgm:pt>
    <dgm:pt modelId="{336517AD-1EA9-4293-8CD2-3242F1F36CD3}" type="pres">
      <dgm:prSet presAssocID="{A131615D-9CA0-413C-8095-34C630A01534}" presName="LevelTwoTextNode" presStyleLbl="node2" presStyleIdx="2" presStyleCnt="6">
        <dgm:presLayoutVars>
          <dgm:chPref val="3"/>
        </dgm:presLayoutVars>
      </dgm:prSet>
      <dgm:spPr/>
    </dgm:pt>
    <dgm:pt modelId="{4A97DD15-B3CF-48D9-B73A-D61BD6703BE6}" type="pres">
      <dgm:prSet presAssocID="{A131615D-9CA0-413C-8095-34C630A01534}" presName="level3hierChild" presStyleCnt="0"/>
      <dgm:spPr/>
    </dgm:pt>
    <dgm:pt modelId="{3784ED4F-5688-4EB7-841D-2EEA7F6D480B}" type="pres">
      <dgm:prSet presAssocID="{D49744EF-63E0-4BDB-99FD-F36FE14C84C0}" presName="conn2-1" presStyleLbl="parChTrans1D3" presStyleIdx="2" presStyleCnt="6"/>
      <dgm:spPr/>
    </dgm:pt>
    <dgm:pt modelId="{2878D83F-7476-4B15-9ED9-AAE9CE000A3F}" type="pres">
      <dgm:prSet presAssocID="{D49744EF-63E0-4BDB-99FD-F36FE14C84C0}" presName="connTx" presStyleLbl="parChTrans1D3" presStyleIdx="2" presStyleCnt="6"/>
      <dgm:spPr/>
    </dgm:pt>
    <dgm:pt modelId="{49932509-20B3-4649-8EBA-1779DDCCFA0D}" type="pres">
      <dgm:prSet presAssocID="{6E1A28C9-0912-447D-A5F3-3A9BE437370F}" presName="root2" presStyleCnt="0"/>
      <dgm:spPr/>
    </dgm:pt>
    <dgm:pt modelId="{2963BCE6-B66D-4BDF-B774-CFDD2EBC99E1}" type="pres">
      <dgm:prSet presAssocID="{6E1A28C9-0912-447D-A5F3-3A9BE437370F}" presName="LevelTwoTextNode" presStyleLbl="node3" presStyleIdx="2" presStyleCnt="6">
        <dgm:presLayoutVars>
          <dgm:chPref val="3"/>
        </dgm:presLayoutVars>
      </dgm:prSet>
      <dgm:spPr/>
    </dgm:pt>
    <dgm:pt modelId="{9C692AC7-3C1D-4F3F-92A7-E3F3D907A89B}" type="pres">
      <dgm:prSet presAssocID="{6E1A28C9-0912-447D-A5F3-3A9BE437370F}" presName="level3hierChild" presStyleCnt="0"/>
      <dgm:spPr/>
    </dgm:pt>
    <dgm:pt modelId="{D04A940C-FCD3-49D7-AAF9-8808353533E1}" type="pres">
      <dgm:prSet presAssocID="{EF40D9AD-A85D-4288-ABAC-AD722BD7E271}" presName="conn2-1" presStyleLbl="parChTrans1D2" presStyleIdx="3" presStyleCnt="6"/>
      <dgm:spPr/>
    </dgm:pt>
    <dgm:pt modelId="{903BE655-C874-4809-9CB5-53E3D0E61715}" type="pres">
      <dgm:prSet presAssocID="{EF40D9AD-A85D-4288-ABAC-AD722BD7E271}" presName="connTx" presStyleLbl="parChTrans1D2" presStyleIdx="3" presStyleCnt="6"/>
      <dgm:spPr/>
    </dgm:pt>
    <dgm:pt modelId="{13EB2396-2E93-4E2E-B413-307377857D6F}" type="pres">
      <dgm:prSet presAssocID="{31882B08-7F60-4FF9-84EE-10E81C126B51}" presName="root2" presStyleCnt="0"/>
      <dgm:spPr/>
    </dgm:pt>
    <dgm:pt modelId="{1643FBD4-DC45-41A9-BD69-58D6F419DEB9}" type="pres">
      <dgm:prSet presAssocID="{31882B08-7F60-4FF9-84EE-10E81C126B51}" presName="LevelTwoTextNode" presStyleLbl="node2" presStyleIdx="3" presStyleCnt="6">
        <dgm:presLayoutVars>
          <dgm:chPref val="3"/>
        </dgm:presLayoutVars>
      </dgm:prSet>
      <dgm:spPr/>
    </dgm:pt>
    <dgm:pt modelId="{EBE89BAC-77A8-41C2-B27A-94313BCD6942}" type="pres">
      <dgm:prSet presAssocID="{31882B08-7F60-4FF9-84EE-10E81C126B51}" presName="level3hierChild" presStyleCnt="0"/>
      <dgm:spPr/>
    </dgm:pt>
    <dgm:pt modelId="{9A102D06-B8FD-4FC1-A1EA-D6580D373DFE}" type="pres">
      <dgm:prSet presAssocID="{5EECEA0A-0CB6-40EA-B014-87DC12A36D79}" presName="conn2-1" presStyleLbl="parChTrans1D3" presStyleIdx="3" presStyleCnt="6"/>
      <dgm:spPr/>
    </dgm:pt>
    <dgm:pt modelId="{22A2C647-5A24-48A3-9200-87E9B2385B7F}" type="pres">
      <dgm:prSet presAssocID="{5EECEA0A-0CB6-40EA-B014-87DC12A36D79}" presName="connTx" presStyleLbl="parChTrans1D3" presStyleIdx="3" presStyleCnt="6"/>
      <dgm:spPr/>
    </dgm:pt>
    <dgm:pt modelId="{BB9E83C6-4355-45A6-BB25-2BA673B476B8}" type="pres">
      <dgm:prSet presAssocID="{25BABA30-1207-43FB-B699-87C94F6E7923}" presName="root2" presStyleCnt="0"/>
      <dgm:spPr/>
    </dgm:pt>
    <dgm:pt modelId="{19E58020-6885-4E43-A23C-B26C285A326C}" type="pres">
      <dgm:prSet presAssocID="{25BABA30-1207-43FB-B699-87C94F6E7923}" presName="LevelTwoTextNode" presStyleLbl="node3" presStyleIdx="3" presStyleCnt="6">
        <dgm:presLayoutVars>
          <dgm:chPref val="3"/>
        </dgm:presLayoutVars>
      </dgm:prSet>
      <dgm:spPr/>
    </dgm:pt>
    <dgm:pt modelId="{5502EC47-96F5-4982-BD3B-F8A56EE868C2}" type="pres">
      <dgm:prSet presAssocID="{25BABA30-1207-43FB-B699-87C94F6E7923}" presName="level3hierChild" presStyleCnt="0"/>
      <dgm:spPr/>
    </dgm:pt>
    <dgm:pt modelId="{B0749CAB-F946-45EC-A66E-4F371AB05ADF}" type="pres">
      <dgm:prSet presAssocID="{C403B7F8-97B6-40A4-922B-BC5634204E5F}" presName="conn2-1" presStyleLbl="parChTrans1D2" presStyleIdx="4" presStyleCnt="6"/>
      <dgm:spPr/>
    </dgm:pt>
    <dgm:pt modelId="{D33EBA07-EE28-4042-8628-EB06AC4AA24B}" type="pres">
      <dgm:prSet presAssocID="{C403B7F8-97B6-40A4-922B-BC5634204E5F}" presName="connTx" presStyleLbl="parChTrans1D2" presStyleIdx="4" presStyleCnt="6"/>
      <dgm:spPr/>
    </dgm:pt>
    <dgm:pt modelId="{E69A623A-DA84-4700-9C0D-5120FDFD06F1}" type="pres">
      <dgm:prSet presAssocID="{22C1709F-D5E1-4AB5-A623-E1654DC46D20}" presName="root2" presStyleCnt="0"/>
      <dgm:spPr/>
    </dgm:pt>
    <dgm:pt modelId="{D722F8E0-F39F-44D7-8047-C83C56A08EB7}" type="pres">
      <dgm:prSet presAssocID="{22C1709F-D5E1-4AB5-A623-E1654DC46D20}" presName="LevelTwoTextNode" presStyleLbl="node2" presStyleIdx="4" presStyleCnt="6">
        <dgm:presLayoutVars>
          <dgm:chPref val="3"/>
        </dgm:presLayoutVars>
      </dgm:prSet>
      <dgm:spPr/>
    </dgm:pt>
    <dgm:pt modelId="{13506F76-3071-4109-B2B7-936A9285D030}" type="pres">
      <dgm:prSet presAssocID="{22C1709F-D5E1-4AB5-A623-E1654DC46D20}" presName="level3hierChild" presStyleCnt="0"/>
      <dgm:spPr/>
    </dgm:pt>
    <dgm:pt modelId="{9081659B-B635-46E4-A117-17EE43BFC8A1}" type="pres">
      <dgm:prSet presAssocID="{D285B5AD-0DEA-4D8A-9193-67FAA3A01378}" presName="conn2-1" presStyleLbl="parChTrans1D3" presStyleIdx="4" presStyleCnt="6"/>
      <dgm:spPr/>
    </dgm:pt>
    <dgm:pt modelId="{D45A1CE9-4A57-495A-9013-9AEA2248D839}" type="pres">
      <dgm:prSet presAssocID="{D285B5AD-0DEA-4D8A-9193-67FAA3A01378}" presName="connTx" presStyleLbl="parChTrans1D3" presStyleIdx="4" presStyleCnt="6"/>
      <dgm:spPr/>
    </dgm:pt>
    <dgm:pt modelId="{82CF3F80-4884-4EC2-A4EC-F7AF3D2EDC34}" type="pres">
      <dgm:prSet presAssocID="{5914AFCC-381B-49AC-A2FB-BE929273E761}" presName="root2" presStyleCnt="0"/>
      <dgm:spPr/>
    </dgm:pt>
    <dgm:pt modelId="{6EFC48CE-5FE1-4BC7-BB0A-132047A105C6}" type="pres">
      <dgm:prSet presAssocID="{5914AFCC-381B-49AC-A2FB-BE929273E761}" presName="LevelTwoTextNode" presStyleLbl="node3" presStyleIdx="4" presStyleCnt="6">
        <dgm:presLayoutVars>
          <dgm:chPref val="3"/>
        </dgm:presLayoutVars>
      </dgm:prSet>
      <dgm:spPr/>
    </dgm:pt>
    <dgm:pt modelId="{FEE56B29-CD49-468B-86CC-3021A5565299}" type="pres">
      <dgm:prSet presAssocID="{5914AFCC-381B-49AC-A2FB-BE929273E761}" presName="level3hierChild" presStyleCnt="0"/>
      <dgm:spPr/>
    </dgm:pt>
    <dgm:pt modelId="{788DF1EB-F260-4807-8183-D997FA62529F}" type="pres">
      <dgm:prSet presAssocID="{48057746-7C54-46F6-A6A9-3287AFBBEDDB}" presName="conn2-1" presStyleLbl="parChTrans1D2" presStyleIdx="5" presStyleCnt="6"/>
      <dgm:spPr/>
    </dgm:pt>
    <dgm:pt modelId="{80E84BBF-AD1C-45B0-87B4-10A4953D2354}" type="pres">
      <dgm:prSet presAssocID="{48057746-7C54-46F6-A6A9-3287AFBBEDDB}" presName="connTx" presStyleLbl="parChTrans1D2" presStyleIdx="5" presStyleCnt="6"/>
      <dgm:spPr/>
    </dgm:pt>
    <dgm:pt modelId="{019ED5F3-9634-4CCA-B950-B89DA323C8B6}" type="pres">
      <dgm:prSet presAssocID="{A7B479CD-6877-4A39-89B7-F84ABA6F142B}" presName="root2" presStyleCnt="0"/>
      <dgm:spPr/>
    </dgm:pt>
    <dgm:pt modelId="{41B939BF-6DD7-4152-B870-F7D497572CED}" type="pres">
      <dgm:prSet presAssocID="{A7B479CD-6877-4A39-89B7-F84ABA6F142B}" presName="LevelTwoTextNode" presStyleLbl="node2" presStyleIdx="5" presStyleCnt="6">
        <dgm:presLayoutVars>
          <dgm:chPref val="3"/>
        </dgm:presLayoutVars>
      </dgm:prSet>
      <dgm:spPr/>
    </dgm:pt>
    <dgm:pt modelId="{1FD84A3E-893D-45AF-93C9-872F2B5B3797}" type="pres">
      <dgm:prSet presAssocID="{A7B479CD-6877-4A39-89B7-F84ABA6F142B}" presName="level3hierChild" presStyleCnt="0"/>
      <dgm:spPr/>
    </dgm:pt>
    <dgm:pt modelId="{8A3E2EA7-E2E8-4BDC-AA7B-514DE0B2880A}" type="pres">
      <dgm:prSet presAssocID="{4A30FF13-4BF4-4346-A6FF-AFACC5F9DF71}" presName="conn2-1" presStyleLbl="parChTrans1D3" presStyleIdx="5" presStyleCnt="6"/>
      <dgm:spPr/>
    </dgm:pt>
    <dgm:pt modelId="{6FDD1F9C-DFBE-4CB1-B22E-CE4C6415D0A0}" type="pres">
      <dgm:prSet presAssocID="{4A30FF13-4BF4-4346-A6FF-AFACC5F9DF71}" presName="connTx" presStyleLbl="parChTrans1D3" presStyleIdx="5" presStyleCnt="6"/>
      <dgm:spPr/>
    </dgm:pt>
    <dgm:pt modelId="{2A3CB06B-01B9-438A-A2A5-BDFBD3F942BC}" type="pres">
      <dgm:prSet presAssocID="{5A7E139E-B2BD-4CB5-80D7-C8A097FD303F}" presName="root2" presStyleCnt="0"/>
      <dgm:spPr/>
    </dgm:pt>
    <dgm:pt modelId="{54ADFB49-8092-4FA5-A2B8-EBF9479425CB}" type="pres">
      <dgm:prSet presAssocID="{5A7E139E-B2BD-4CB5-80D7-C8A097FD303F}" presName="LevelTwoTextNode" presStyleLbl="node3" presStyleIdx="5" presStyleCnt="6">
        <dgm:presLayoutVars>
          <dgm:chPref val="3"/>
        </dgm:presLayoutVars>
      </dgm:prSet>
      <dgm:spPr/>
    </dgm:pt>
    <dgm:pt modelId="{CD970F9B-0F3E-45C3-BB9D-0A7B45C9C2DC}" type="pres">
      <dgm:prSet presAssocID="{5A7E139E-B2BD-4CB5-80D7-C8A097FD303F}" presName="level3hierChild" presStyleCnt="0"/>
      <dgm:spPr/>
    </dgm:pt>
  </dgm:ptLst>
  <dgm:cxnLst>
    <dgm:cxn modelId="{EAD42800-F3AD-48D5-A433-AA7A8F12C4A8}" srcId="{A7716706-90F9-453C-98F8-1C5CFC2592E7}" destId="{31882B08-7F60-4FF9-84EE-10E81C126B51}" srcOrd="3" destOrd="0" parTransId="{EF40D9AD-A85D-4288-ABAC-AD722BD7E271}" sibTransId="{5DBAB254-763A-4315-A72B-B707245C429E}"/>
    <dgm:cxn modelId="{4C8CBB07-E942-4F14-B2BB-5EE6B9AA752D}" type="presOf" srcId="{22C1709F-D5E1-4AB5-A623-E1654DC46D20}" destId="{D722F8E0-F39F-44D7-8047-C83C56A08EB7}" srcOrd="0" destOrd="0" presId="urn:microsoft.com/office/officeart/2005/8/layout/hierarchy2"/>
    <dgm:cxn modelId="{29F6EC10-F1C8-4C76-BDF0-1EC8CE05FABF}" type="presOf" srcId="{EF40D9AD-A85D-4288-ABAC-AD722BD7E271}" destId="{903BE655-C874-4809-9CB5-53E3D0E61715}" srcOrd="1" destOrd="0" presId="urn:microsoft.com/office/officeart/2005/8/layout/hierarchy2"/>
    <dgm:cxn modelId="{7CFE1514-9380-46BA-959F-8355904950EB}" type="presOf" srcId="{3289D007-8ACA-41FF-9FFE-C076F88FF0F6}" destId="{62C1093A-1E21-4050-BFC0-BFF5D47951A3}" srcOrd="0" destOrd="0" presId="urn:microsoft.com/office/officeart/2005/8/layout/hierarchy2"/>
    <dgm:cxn modelId="{EAD4A614-1292-4074-A2CD-DEABE07376D9}" type="presOf" srcId="{D285B5AD-0DEA-4D8A-9193-67FAA3A01378}" destId="{D45A1CE9-4A57-495A-9013-9AEA2248D839}" srcOrd="1" destOrd="0" presId="urn:microsoft.com/office/officeart/2005/8/layout/hierarchy2"/>
    <dgm:cxn modelId="{A1A36516-4720-4A83-BFDE-9ADA1EC26F7A}" type="presOf" srcId="{D285B5AD-0DEA-4D8A-9193-67FAA3A01378}" destId="{9081659B-B635-46E4-A117-17EE43BFC8A1}" srcOrd="0" destOrd="0" presId="urn:microsoft.com/office/officeart/2005/8/layout/hierarchy2"/>
    <dgm:cxn modelId="{0AA61118-D771-4D43-AF13-C30477734B4F}" type="presOf" srcId="{8AA8CAB1-02AD-4385-940D-C4F6874E8E22}" destId="{F49C8C3F-B7A9-4816-8448-819E6D643456}" srcOrd="0" destOrd="0" presId="urn:microsoft.com/office/officeart/2005/8/layout/hierarchy2"/>
    <dgm:cxn modelId="{87A46618-0992-4C5C-89E1-84FC308F8251}" type="presOf" srcId="{D49744EF-63E0-4BDB-99FD-F36FE14C84C0}" destId="{2878D83F-7476-4B15-9ED9-AAE9CE000A3F}" srcOrd="1" destOrd="0" presId="urn:microsoft.com/office/officeart/2005/8/layout/hierarchy2"/>
    <dgm:cxn modelId="{4197531A-CA46-447E-B71B-138D1FB1D31F}" type="presOf" srcId="{204EA829-40B3-4C18-BFB2-6A9A4E8D7DBD}" destId="{02AD20DB-D16A-48DC-BFF8-3971135AEBC3}" srcOrd="1" destOrd="0" presId="urn:microsoft.com/office/officeart/2005/8/layout/hierarchy2"/>
    <dgm:cxn modelId="{0F2F3D1C-C4CC-42BF-A085-223527A1EAA1}" type="presOf" srcId="{2503F7CA-D324-4769-9DCE-F72BB7B8CDED}" destId="{3C0A94E6-14DD-4883-B006-AAE03EC44E93}" srcOrd="1" destOrd="0" presId="urn:microsoft.com/office/officeart/2005/8/layout/hierarchy2"/>
    <dgm:cxn modelId="{3678871E-6B26-474A-BA91-DB96A505A512}" type="presOf" srcId="{A131615D-9CA0-413C-8095-34C630A01534}" destId="{336517AD-1EA9-4293-8CD2-3242F1F36CD3}" srcOrd="0" destOrd="0" presId="urn:microsoft.com/office/officeart/2005/8/layout/hierarchy2"/>
    <dgm:cxn modelId="{5E72D921-8EA4-4102-B2D4-3DC21F142180}" type="presOf" srcId="{48057746-7C54-46F6-A6A9-3287AFBBEDDB}" destId="{788DF1EB-F260-4807-8183-D997FA62529F}" srcOrd="0" destOrd="0" presId="urn:microsoft.com/office/officeart/2005/8/layout/hierarchy2"/>
    <dgm:cxn modelId="{A226F434-C663-494F-983C-3E4882BA0D70}" type="presOf" srcId="{8E34CEF3-719C-4AA0-B8DA-552F427D2F14}" destId="{F8A93391-FC93-4EB4-A0B5-38EA404FCF3F}" srcOrd="0" destOrd="0" presId="urn:microsoft.com/office/officeart/2005/8/layout/hierarchy2"/>
    <dgm:cxn modelId="{3F546535-509F-4857-AD56-54E283BC5ACC}" type="presOf" srcId="{A7716706-90F9-453C-98F8-1C5CFC2592E7}" destId="{C91CE60A-59DE-4581-94E8-8893FCEDFDE4}" srcOrd="0" destOrd="0" presId="urn:microsoft.com/office/officeart/2005/8/layout/hierarchy2"/>
    <dgm:cxn modelId="{9C00073C-9916-463D-85FA-CEA12782DD6F}" srcId="{A7716706-90F9-453C-98F8-1C5CFC2592E7}" destId="{22C1709F-D5E1-4AB5-A623-E1654DC46D20}" srcOrd="4" destOrd="0" parTransId="{C403B7F8-97B6-40A4-922B-BC5634204E5F}" sibTransId="{DACFB1E4-0491-434F-9DF1-01C5EFAAF4BC}"/>
    <dgm:cxn modelId="{054D625C-2DC1-4C73-A5E7-3E9944EE0FBB}" type="presOf" srcId="{503FFE22-48EB-4B77-8DD5-5A5E96FDDB09}" destId="{9F09071A-4A9A-4C21-BA84-7B3471086407}" srcOrd="0" destOrd="0" presId="urn:microsoft.com/office/officeart/2005/8/layout/hierarchy2"/>
    <dgm:cxn modelId="{2F1F1D5D-1B74-4D4A-9C1A-C8FC5F009F49}" type="presOf" srcId="{A7B479CD-6877-4A39-89B7-F84ABA6F142B}" destId="{41B939BF-6DD7-4152-B870-F7D497572CED}" srcOrd="0" destOrd="0" presId="urn:microsoft.com/office/officeart/2005/8/layout/hierarchy2"/>
    <dgm:cxn modelId="{652D8443-3C85-4725-9761-800D3EA0883E}" srcId="{401A4044-5A45-4718-A35F-A7C6CCDC7332}" destId="{503FFE22-48EB-4B77-8DD5-5A5E96FDDB09}" srcOrd="0" destOrd="0" parTransId="{2503F7CA-D324-4769-9DCE-F72BB7B8CDED}" sibTransId="{5E28E873-F588-47AE-8AD0-47A739BD42F7}"/>
    <dgm:cxn modelId="{F1F4A763-B12A-4876-825F-4FAE1CA5997D}" type="presOf" srcId="{4A30FF13-4BF4-4346-A6FF-AFACC5F9DF71}" destId="{8A3E2EA7-E2E8-4BDC-AA7B-514DE0B2880A}" srcOrd="0" destOrd="0" presId="urn:microsoft.com/office/officeart/2005/8/layout/hierarchy2"/>
    <dgm:cxn modelId="{FFD20065-C5E6-4B40-9F5D-F6A77CD3F599}" type="presOf" srcId="{5EECEA0A-0CB6-40EA-B014-87DC12A36D79}" destId="{9A102D06-B8FD-4FC1-A1EA-D6580D373DFE}" srcOrd="0" destOrd="0" presId="urn:microsoft.com/office/officeart/2005/8/layout/hierarchy2"/>
    <dgm:cxn modelId="{FF470F69-EABB-407A-A27F-59819527C689}" type="presOf" srcId="{B689C2A3-14BC-4579-92E3-063879A06901}" destId="{E6976C29-B58B-43DD-9BF1-5DFFF2B9CD9E}" srcOrd="0" destOrd="0" presId="urn:microsoft.com/office/officeart/2005/8/layout/hierarchy2"/>
    <dgm:cxn modelId="{5080D749-C4A5-44D2-A34F-F76C0BCB8EB7}" srcId="{8AA8CAB1-02AD-4385-940D-C4F6874E8E22}" destId="{A7716706-90F9-453C-98F8-1C5CFC2592E7}" srcOrd="0" destOrd="0" parTransId="{6A66265E-05D4-4401-ADD5-6BA33FB71B3A}" sibTransId="{41CA9D44-2101-4564-8D4D-D553DABDE53E}"/>
    <dgm:cxn modelId="{29DAEA6F-B308-4015-9E41-655FF3065958}" type="presOf" srcId="{8A89DA85-ADAA-4DBA-B839-E385E0E95DA4}" destId="{1DA8CD13-521E-4B0D-961B-798B44D51FE1}" srcOrd="0" destOrd="0" presId="urn:microsoft.com/office/officeart/2005/8/layout/hierarchy2"/>
    <dgm:cxn modelId="{69732F72-7F61-4E36-A01A-948332F1767B}" type="presOf" srcId="{2503F7CA-D324-4769-9DCE-F72BB7B8CDED}" destId="{08C15AD8-0280-415E-B838-6C6BACF8FB77}" srcOrd="0" destOrd="0" presId="urn:microsoft.com/office/officeart/2005/8/layout/hierarchy2"/>
    <dgm:cxn modelId="{58487B76-45EA-44EF-993A-E51C33F8C0BE}" srcId="{22C1709F-D5E1-4AB5-A623-E1654DC46D20}" destId="{5914AFCC-381B-49AC-A2FB-BE929273E761}" srcOrd="0" destOrd="0" parTransId="{D285B5AD-0DEA-4D8A-9193-67FAA3A01378}" sibTransId="{09F4A4F3-A705-47AC-A21B-DBC307A330C7}"/>
    <dgm:cxn modelId="{9EBB7D76-A0B3-4DDE-BBE2-8E0159F86122}" type="presOf" srcId="{D49744EF-63E0-4BDB-99FD-F36FE14C84C0}" destId="{3784ED4F-5688-4EB7-841D-2EEA7F6D480B}" srcOrd="0" destOrd="0" presId="urn:microsoft.com/office/officeart/2005/8/layout/hierarchy2"/>
    <dgm:cxn modelId="{D45C027E-A514-4355-B61F-134F803E7172}" srcId="{A7B479CD-6877-4A39-89B7-F84ABA6F142B}" destId="{5A7E139E-B2BD-4CB5-80D7-C8A097FD303F}" srcOrd="0" destOrd="0" parTransId="{4A30FF13-4BF4-4346-A6FF-AFACC5F9DF71}" sibTransId="{F7BAEEAE-02D1-42E8-9741-AF03A02704F9}"/>
    <dgm:cxn modelId="{08BF898D-CBDE-4A23-AA37-9DDD6C9F0170}" type="presOf" srcId="{31882B08-7F60-4FF9-84EE-10E81C126B51}" destId="{1643FBD4-DC45-41A9-BD69-58D6F419DEB9}" srcOrd="0" destOrd="0" presId="urn:microsoft.com/office/officeart/2005/8/layout/hierarchy2"/>
    <dgm:cxn modelId="{5E6D5F8E-A63B-4B0A-8568-0095EEB1E689}" type="presOf" srcId="{6E1A28C9-0912-447D-A5F3-3A9BE437370F}" destId="{2963BCE6-B66D-4BDF-B774-CFDD2EBC99E1}" srcOrd="0" destOrd="0" presId="urn:microsoft.com/office/officeart/2005/8/layout/hierarchy2"/>
    <dgm:cxn modelId="{95E67F90-056D-4B4F-9F50-DFD8B63E6393}" srcId="{A7716706-90F9-453C-98F8-1C5CFC2592E7}" destId="{A131615D-9CA0-413C-8095-34C630A01534}" srcOrd="2" destOrd="0" parTransId="{7BE3FA7E-9682-4017-A477-CC2ABD1CBC4E}" sibTransId="{0C202D1C-DC8C-4FC1-91B4-1186C0C61EDC}"/>
    <dgm:cxn modelId="{BFE0EF93-23B0-4744-99AD-087412DB9B79}" srcId="{31882B08-7F60-4FF9-84EE-10E81C126B51}" destId="{25BABA30-1207-43FB-B699-87C94F6E7923}" srcOrd="0" destOrd="0" parTransId="{5EECEA0A-0CB6-40EA-B014-87DC12A36D79}" sibTransId="{329CAE0B-F032-4481-AFAB-0F0F76A648D4}"/>
    <dgm:cxn modelId="{A1660596-4424-4BDF-BB6C-A3B427B69102}" type="presOf" srcId="{204EA829-40B3-4C18-BFB2-6A9A4E8D7DBD}" destId="{4C9B129F-3C8E-4DAE-926C-EBFE64CCCF21}" srcOrd="0" destOrd="0" presId="urn:microsoft.com/office/officeart/2005/8/layout/hierarchy2"/>
    <dgm:cxn modelId="{036B62AA-AE64-40C5-AEF6-FAC0F1DC2E7A}" type="presOf" srcId="{5A7E139E-B2BD-4CB5-80D7-C8A097FD303F}" destId="{54ADFB49-8092-4FA5-A2B8-EBF9479425CB}" srcOrd="0" destOrd="0" presId="urn:microsoft.com/office/officeart/2005/8/layout/hierarchy2"/>
    <dgm:cxn modelId="{D9147DB1-AB79-4ABC-807A-BA57D88FA74B}" srcId="{A131615D-9CA0-413C-8095-34C630A01534}" destId="{6E1A28C9-0912-447D-A5F3-3A9BE437370F}" srcOrd="0" destOrd="0" parTransId="{D49744EF-63E0-4BDB-99FD-F36FE14C84C0}" sibTransId="{111EC65E-3E6E-4B4A-B325-819E0962990F}"/>
    <dgm:cxn modelId="{5771F5B1-D7F2-41BC-A532-1F54677EFF63}" type="presOf" srcId="{25BABA30-1207-43FB-B699-87C94F6E7923}" destId="{19E58020-6885-4E43-A23C-B26C285A326C}" srcOrd="0" destOrd="0" presId="urn:microsoft.com/office/officeart/2005/8/layout/hierarchy2"/>
    <dgm:cxn modelId="{FDB43DB3-BF2C-4040-BD77-7538716BBA3A}" type="presOf" srcId="{3289D007-8ACA-41FF-9FFE-C076F88FF0F6}" destId="{AFE0A180-189F-4294-BB83-6DCE322307D0}" srcOrd="1" destOrd="0" presId="urn:microsoft.com/office/officeart/2005/8/layout/hierarchy2"/>
    <dgm:cxn modelId="{9A426EB3-AAC6-4B9D-BDF1-18493B4B07D8}" type="presOf" srcId="{EF40D9AD-A85D-4288-ABAC-AD722BD7E271}" destId="{D04A940C-FCD3-49D7-AAF9-8808353533E1}" srcOrd="0" destOrd="0" presId="urn:microsoft.com/office/officeart/2005/8/layout/hierarchy2"/>
    <dgm:cxn modelId="{E9D528B4-EF77-4070-AFD0-7387E492602D}" srcId="{A7716706-90F9-453C-98F8-1C5CFC2592E7}" destId="{401A4044-5A45-4718-A35F-A7C6CCDC7332}" srcOrd="0" destOrd="0" parTransId="{B689C2A3-14BC-4579-92E3-063879A06901}" sibTransId="{60A5918E-7840-4687-9DCA-06182204E0F3}"/>
    <dgm:cxn modelId="{50705EB4-BF33-4450-B49C-BAED01B1BA2C}" type="presOf" srcId="{C403B7F8-97B6-40A4-922B-BC5634204E5F}" destId="{D33EBA07-EE28-4042-8628-EB06AC4AA24B}" srcOrd="1" destOrd="0" presId="urn:microsoft.com/office/officeart/2005/8/layout/hierarchy2"/>
    <dgm:cxn modelId="{AF1070BD-3CFB-41ED-A49D-A4A1C95B4AE7}" srcId="{8A89DA85-ADAA-4DBA-B839-E385E0E95DA4}" destId="{8E34CEF3-719C-4AA0-B8DA-552F427D2F14}" srcOrd="0" destOrd="0" parTransId="{204EA829-40B3-4C18-BFB2-6A9A4E8D7DBD}" sibTransId="{575E3451-362D-457E-BBE8-8544C3127793}"/>
    <dgm:cxn modelId="{DDBF8BC5-13B0-474F-A464-958FB841BD88}" type="presOf" srcId="{401A4044-5A45-4718-A35F-A7C6CCDC7332}" destId="{8207B976-B78A-471C-9DD6-4946B56E8168}" srcOrd="0" destOrd="0" presId="urn:microsoft.com/office/officeart/2005/8/layout/hierarchy2"/>
    <dgm:cxn modelId="{049A30C6-2719-4803-9851-D804ADE54EEE}" type="presOf" srcId="{4A30FF13-4BF4-4346-A6FF-AFACC5F9DF71}" destId="{6FDD1F9C-DFBE-4CB1-B22E-CE4C6415D0A0}" srcOrd="1" destOrd="0" presId="urn:microsoft.com/office/officeart/2005/8/layout/hierarchy2"/>
    <dgm:cxn modelId="{21FE14CA-2793-4BF6-BF5A-4E99987E637A}" srcId="{A7716706-90F9-453C-98F8-1C5CFC2592E7}" destId="{A7B479CD-6877-4A39-89B7-F84ABA6F142B}" srcOrd="5" destOrd="0" parTransId="{48057746-7C54-46F6-A6A9-3287AFBBEDDB}" sibTransId="{D50A3F5D-9B5E-4B72-93E3-B73F9D80437E}"/>
    <dgm:cxn modelId="{EB8EB9CC-93DE-48AE-B4EC-4C6F0AFEE609}" type="presOf" srcId="{B689C2A3-14BC-4579-92E3-063879A06901}" destId="{6DB4B1E8-011F-4AF0-A506-3E926FFF4265}" srcOrd="1" destOrd="0" presId="urn:microsoft.com/office/officeart/2005/8/layout/hierarchy2"/>
    <dgm:cxn modelId="{84CA01D4-F649-4075-B4E8-E66B37CE8989}" type="presOf" srcId="{5EECEA0A-0CB6-40EA-B014-87DC12A36D79}" destId="{22A2C647-5A24-48A3-9200-87E9B2385B7F}" srcOrd="1" destOrd="0" presId="urn:microsoft.com/office/officeart/2005/8/layout/hierarchy2"/>
    <dgm:cxn modelId="{74EF35D9-51B4-438A-AA5D-D39333CA4FF3}" type="presOf" srcId="{48057746-7C54-46F6-A6A9-3287AFBBEDDB}" destId="{80E84BBF-AD1C-45B0-87B4-10A4953D2354}" srcOrd="1" destOrd="0" presId="urn:microsoft.com/office/officeart/2005/8/layout/hierarchy2"/>
    <dgm:cxn modelId="{59C150DD-2420-4B64-9D83-FD538E9E01A9}" type="presOf" srcId="{7BE3FA7E-9682-4017-A477-CC2ABD1CBC4E}" destId="{7F658B24-E52C-466D-BC36-9814FAE2BC53}" srcOrd="1" destOrd="0" presId="urn:microsoft.com/office/officeart/2005/8/layout/hierarchy2"/>
    <dgm:cxn modelId="{3C2054EE-FF8F-44A2-889D-FD7A640889D2}" type="presOf" srcId="{5914AFCC-381B-49AC-A2FB-BE929273E761}" destId="{6EFC48CE-5FE1-4BC7-BB0A-132047A105C6}" srcOrd="0" destOrd="0" presId="urn:microsoft.com/office/officeart/2005/8/layout/hierarchy2"/>
    <dgm:cxn modelId="{AA2DD3F1-1876-42DE-9E65-7A8A3B68B256}" type="presOf" srcId="{7BE3FA7E-9682-4017-A477-CC2ABD1CBC4E}" destId="{EBDA3917-C9F0-4531-9E64-DE4A441F559D}" srcOrd="0" destOrd="0" presId="urn:microsoft.com/office/officeart/2005/8/layout/hierarchy2"/>
    <dgm:cxn modelId="{8379A1F5-CBB0-4E07-844A-CD886BD5E0CA}" type="presOf" srcId="{C403B7F8-97B6-40A4-922B-BC5634204E5F}" destId="{B0749CAB-F946-45EC-A66E-4F371AB05ADF}" srcOrd="0" destOrd="0" presId="urn:microsoft.com/office/officeart/2005/8/layout/hierarchy2"/>
    <dgm:cxn modelId="{544A6AF7-0563-4BA2-9B3B-0397D3A613BC}" srcId="{A7716706-90F9-453C-98F8-1C5CFC2592E7}" destId="{8A89DA85-ADAA-4DBA-B839-E385E0E95DA4}" srcOrd="1" destOrd="0" parTransId="{3289D007-8ACA-41FF-9FFE-C076F88FF0F6}" sibTransId="{B0B031C1-3138-4C99-B9D6-3DD8D99ED405}"/>
    <dgm:cxn modelId="{8E2E44B1-88BF-4E9A-B286-0F37F7030F4F}" type="presParOf" srcId="{F49C8C3F-B7A9-4816-8448-819E6D643456}" destId="{B9772909-C7CC-4563-8E3B-CA8439AC77ED}" srcOrd="0" destOrd="0" presId="urn:microsoft.com/office/officeart/2005/8/layout/hierarchy2"/>
    <dgm:cxn modelId="{27D9DD6A-D8E2-46C7-8F78-438C88954D39}" type="presParOf" srcId="{B9772909-C7CC-4563-8E3B-CA8439AC77ED}" destId="{C91CE60A-59DE-4581-94E8-8893FCEDFDE4}" srcOrd="0" destOrd="0" presId="urn:microsoft.com/office/officeart/2005/8/layout/hierarchy2"/>
    <dgm:cxn modelId="{C790A242-5D12-456B-98B9-469ECF0D2DA4}" type="presParOf" srcId="{B9772909-C7CC-4563-8E3B-CA8439AC77ED}" destId="{40F197D3-E734-4ED1-9581-0284DD2158FA}" srcOrd="1" destOrd="0" presId="urn:microsoft.com/office/officeart/2005/8/layout/hierarchy2"/>
    <dgm:cxn modelId="{7EBFA2C0-D741-4468-9629-03CDB4BF1470}" type="presParOf" srcId="{40F197D3-E734-4ED1-9581-0284DD2158FA}" destId="{E6976C29-B58B-43DD-9BF1-5DFFF2B9CD9E}" srcOrd="0" destOrd="0" presId="urn:microsoft.com/office/officeart/2005/8/layout/hierarchy2"/>
    <dgm:cxn modelId="{79BFCD76-CB22-4F6E-94B3-5023DD464349}" type="presParOf" srcId="{E6976C29-B58B-43DD-9BF1-5DFFF2B9CD9E}" destId="{6DB4B1E8-011F-4AF0-A506-3E926FFF4265}" srcOrd="0" destOrd="0" presId="urn:microsoft.com/office/officeart/2005/8/layout/hierarchy2"/>
    <dgm:cxn modelId="{B8222107-53B9-45E9-9395-C1468D4CAE09}" type="presParOf" srcId="{40F197D3-E734-4ED1-9581-0284DD2158FA}" destId="{C00C5688-32C9-4697-BCA4-3FF6A3911104}" srcOrd="1" destOrd="0" presId="urn:microsoft.com/office/officeart/2005/8/layout/hierarchy2"/>
    <dgm:cxn modelId="{0660C87D-52EF-4367-9ABF-1A53F7EBBFA3}" type="presParOf" srcId="{C00C5688-32C9-4697-BCA4-3FF6A3911104}" destId="{8207B976-B78A-471C-9DD6-4946B56E8168}" srcOrd="0" destOrd="0" presId="urn:microsoft.com/office/officeart/2005/8/layout/hierarchy2"/>
    <dgm:cxn modelId="{82FE3816-EAF4-4392-A0B6-3681F5AAD986}" type="presParOf" srcId="{C00C5688-32C9-4697-BCA4-3FF6A3911104}" destId="{1225200C-73ED-4E23-84A6-69D9076AE7C9}" srcOrd="1" destOrd="0" presId="urn:microsoft.com/office/officeart/2005/8/layout/hierarchy2"/>
    <dgm:cxn modelId="{7E5115DA-D52E-4E6E-9438-4ADB815C8246}" type="presParOf" srcId="{1225200C-73ED-4E23-84A6-69D9076AE7C9}" destId="{08C15AD8-0280-415E-B838-6C6BACF8FB77}" srcOrd="0" destOrd="0" presId="urn:microsoft.com/office/officeart/2005/8/layout/hierarchy2"/>
    <dgm:cxn modelId="{5A62478B-499E-4CCE-BF77-740B51377E00}" type="presParOf" srcId="{08C15AD8-0280-415E-B838-6C6BACF8FB77}" destId="{3C0A94E6-14DD-4883-B006-AAE03EC44E93}" srcOrd="0" destOrd="0" presId="urn:microsoft.com/office/officeart/2005/8/layout/hierarchy2"/>
    <dgm:cxn modelId="{8CF42DA6-680B-43A9-9C24-7AE6B22E8732}" type="presParOf" srcId="{1225200C-73ED-4E23-84A6-69D9076AE7C9}" destId="{08E045E8-B91E-4144-9169-73E953249B4A}" srcOrd="1" destOrd="0" presId="urn:microsoft.com/office/officeart/2005/8/layout/hierarchy2"/>
    <dgm:cxn modelId="{0B46E766-B08E-4A52-BF4F-506ACDF95E24}" type="presParOf" srcId="{08E045E8-B91E-4144-9169-73E953249B4A}" destId="{9F09071A-4A9A-4C21-BA84-7B3471086407}" srcOrd="0" destOrd="0" presId="urn:microsoft.com/office/officeart/2005/8/layout/hierarchy2"/>
    <dgm:cxn modelId="{EAC64C47-6180-4CDA-AAC7-D27EFCEF292E}" type="presParOf" srcId="{08E045E8-B91E-4144-9169-73E953249B4A}" destId="{3492A382-50CC-42A6-8D97-0ECD539730D9}" srcOrd="1" destOrd="0" presId="urn:microsoft.com/office/officeart/2005/8/layout/hierarchy2"/>
    <dgm:cxn modelId="{F9DFADA7-EC41-4155-B5A3-D4C46F283AD3}" type="presParOf" srcId="{40F197D3-E734-4ED1-9581-0284DD2158FA}" destId="{62C1093A-1E21-4050-BFC0-BFF5D47951A3}" srcOrd="2" destOrd="0" presId="urn:microsoft.com/office/officeart/2005/8/layout/hierarchy2"/>
    <dgm:cxn modelId="{5B54F20A-3333-4296-AB64-CD2721B94B2F}" type="presParOf" srcId="{62C1093A-1E21-4050-BFC0-BFF5D47951A3}" destId="{AFE0A180-189F-4294-BB83-6DCE322307D0}" srcOrd="0" destOrd="0" presId="urn:microsoft.com/office/officeart/2005/8/layout/hierarchy2"/>
    <dgm:cxn modelId="{D4132437-1DD3-46A9-9546-CA5F782FE79C}" type="presParOf" srcId="{40F197D3-E734-4ED1-9581-0284DD2158FA}" destId="{E6260BC6-EBA1-4607-88C0-6549DA90D852}" srcOrd="3" destOrd="0" presId="urn:microsoft.com/office/officeart/2005/8/layout/hierarchy2"/>
    <dgm:cxn modelId="{A07DB159-6262-4F0E-B2EB-03442F676806}" type="presParOf" srcId="{E6260BC6-EBA1-4607-88C0-6549DA90D852}" destId="{1DA8CD13-521E-4B0D-961B-798B44D51FE1}" srcOrd="0" destOrd="0" presId="urn:microsoft.com/office/officeart/2005/8/layout/hierarchy2"/>
    <dgm:cxn modelId="{7CD0BAD5-3B9E-4E75-AA64-9BC446911E98}" type="presParOf" srcId="{E6260BC6-EBA1-4607-88C0-6549DA90D852}" destId="{FBF91C3E-F414-46FF-850F-CCDC47F5161F}" srcOrd="1" destOrd="0" presId="urn:microsoft.com/office/officeart/2005/8/layout/hierarchy2"/>
    <dgm:cxn modelId="{DA03FD20-8CF2-4446-BB68-39E837301B2B}" type="presParOf" srcId="{FBF91C3E-F414-46FF-850F-CCDC47F5161F}" destId="{4C9B129F-3C8E-4DAE-926C-EBFE64CCCF21}" srcOrd="0" destOrd="0" presId="urn:microsoft.com/office/officeart/2005/8/layout/hierarchy2"/>
    <dgm:cxn modelId="{24FCF0FA-3829-4A68-B14E-8F058531559E}" type="presParOf" srcId="{4C9B129F-3C8E-4DAE-926C-EBFE64CCCF21}" destId="{02AD20DB-D16A-48DC-BFF8-3971135AEBC3}" srcOrd="0" destOrd="0" presId="urn:microsoft.com/office/officeart/2005/8/layout/hierarchy2"/>
    <dgm:cxn modelId="{DD5FD31A-FBBD-4883-9AC4-32707810F202}" type="presParOf" srcId="{FBF91C3E-F414-46FF-850F-CCDC47F5161F}" destId="{DBE6A59E-D968-4806-96A4-0F46A0382B0B}" srcOrd="1" destOrd="0" presId="urn:microsoft.com/office/officeart/2005/8/layout/hierarchy2"/>
    <dgm:cxn modelId="{A0A02168-FBF8-4738-A4F5-8842EDA77493}" type="presParOf" srcId="{DBE6A59E-D968-4806-96A4-0F46A0382B0B}" destId="{F8A93391-FC93-4EB4-A0B5-38EA404FCF3F}" srcOrd="0" destOrd="0" presId="urn:microsoft.com/office/officeart/2005/8/layout/hierarchy2"/>
    <dgm:cxn modelId="{2895B7CB-63FF-4BE0-8C04-E316F179B01D}" type="presParOf" srcId="{DBE6A59E-D968-4806-96A4-0F46A0382B0B}" destId="{60C6056F-1827-4413-9171-4C55D425C9E0}" srcOrd="1" destOrd="0" presId="urn:microsoft.com/office/officeart/2005/8/layout/hierarchy2"/>
    <dgm:cxn modelId="{28C5F641-F362-4024-9776-0D36A70665D4}" type="presParOf" srcId="{40F197D3-E734-4ED1-9581-0284DD2158FA}" destId="{EBDA3917-C9F0-4531-9E64-DE4A441F559D}" srcOrd="4" destOrd="0" presId="urn:microsoft.com/office/officeart/2005/8/layout/hierarchy2"/>
    <dgm:cxn modelId="{F93FA3EB-D880-4061-B67D-B53366E655F6}" type="presParOf" srcId="{EBDA3917-C9F0-4531-9E64-DE4A441F559D}" destId="{7F658B24-E52C-466D-BC36-9814FAE2BC53}" srcOrd="0" destOrd="0" presId="urn:microsoft.com/office/officeart/2005/8/layout/hierarchy2"/>
    <dgm:cxn modelId="{6AFCB89C-0A69-40E4-9D1C-A05DE195FF04}" type="presParOf" srcId="{40F197D3-E734-4ED1-9581-0284DD2158FA}" destId="{148E2561-96D0-4BA4-9F27-C6D5B046C51B}" srcOrd="5" destOrd="0" presId="urn:microsoft.com/office/officeart/2005/8/layout/hierarchy2"/>
    <dgm:cxn modelId="{7A4AC80E-EB1C-42FE-80C0-4C5FACE2D851}" type="presParOf" srcId="{148E2561-96D0-4BA4-9F27-C6D5B046C51B}" destId="{336517AD-1EA9-4293-8CD2-3242F1F36CD3}" srcOrd="0" destOrd="0" presId="urn:microsoft.com/office/officeart/2005/8/layout/hierarchy2"/>
    <dgm:cxn modelId="{3AB9212E-16FD-4E9A-AE17-2204CA489117}" type="presParOf" srcId="{148E2561-96D0-4BA4-9F27-C6D5B046C51B}" destId="{4A97DD15-B3CF-48D9-B73A-D61BD6703BE6}" srcOrd="1" destOrd="0" presId="urn:microsoft.com/office/officeart/2005/8/layout/hierarchy2"/>
    <dgm:cxn modelId="{079A5C15-0E33-480A-A9D7-BCD9BA5E0502}" type="presParOf" srcId="{4A97DD15-B3CF-48D9-B73A-D61BD6703BE6}" destId="{3784ED4F-5688-4EB7-841D-2EEA7F6D480B}" srcOrd="0" destOrd="0" presId="urn:microsoft.com/office/officeart/2005/8/layout/hierarchy2"/>
    <dgm:cxn modelId="{4DD86E26-3FC9-47F0-B0C9-06ED3B31BA47}" type="presParOf" srcId="{3784ED4F-5688-4EB7-841D-2EEA7F6D480B}" destId="{2878D83F-7476-4B15-9ED9-AAE9CE000A3F}" srcOrd="0" destOrd="0" presId="urn:microsoft.com/office/officeart/2005/8/layout/hierarchy2"/>
    <dgm:cxn modelId="{E86777A7-3E05-444C-B47C-C96992BAA8B1}" type="presParOf" srcId="{4A97DD15-B3CF-48D9-B73A-D61BD6703BE6}" destId="{49932509-20B3-4649-8EBA-1779DDCCFA0D}" srcOrd="1" destOrd="0" presId="urn:microsoft.com/office/officeart/2005/8/layout/hierarchy2"/>
    <dgm:cxn modelId="{C6F22FA1-A241-4188-90EC-64D525B61432}" type="presParOf" srcId="{49932509-20B3-4649-8EBA-1779DDCCFA0D}" destId="{2963BCE6-B66D-4BDF-B774-CFDD2EBC99E1}" srcOrd="0" destOrd="0" presId="urn:microsoft.com/office/officeart/2005/8/layout/hierarchy2"/>
    <dgm:cxn modelId="{C368CABC-DC0D-4528-B777-06E07BA1CC92}" type="presParOf" srcId="{49932509-20B3-4649-8EBA-1779DDCCFA0D}" destId="{9C692AC7-3C1D-4F3F-92A7-E3F3D907A89B}" srcOrd="1" destOrd="0" presId="urn:microsoft.com/office/officeart/2005/8/layout/hierarchy2"/>
    <dgm:cxn modelId="{4F45F83F-76A3-41CB-B33E-7E79C6B228CF}" type="presParOf" srcId="{40F197D3-E734-4ED1-9581-0284DD2158FA}" destId="{D04A940C-FCD3-49D7-AAF9-8808353533E1}" srcOrd="6" destOrd="0" presId="urn:microsoft.com/office/officeart/2005/8/layout/hierarchy2"/>
    <dgm:cxn modelId="{8451A3F5-9B35-4365-93F5-D839B2EA06D2}" type="presParOf" srcId="{D04A940C-FCD3-49D7-AAF9-8808353533E1}" destId="{903BE655-C874-4809-9CB5-53E3D0E61715}" srcOrd="0" destOrd="0" presId="urn:microsoft.com/office/officeart/2005/8/layout/hierarchy2"/>
    <dgm:cxn modelId="{A5101942-A4DD-4C1E-8AAA-F4E8630533F4}" type="presParOf" srcId="{40F197D3-E734-4ED1-9581-0284DD2158FA}" destId="{13EB2396-2E93-4E2E-B413-307377857D6F}" srcOrd="7" destOrd="0" presId="urn:microsoft.com/office/officeart/2005/8/layout/hierarchy2"/>
    <dgm:cxn modelId="{A07F34C0-1F86-4A2D-B9F5-4F0B52624384}" type="presParOf" srcId="{13EB2396-2E93-4E2E-B413-307377857D6F}" destId="{1643FBD4-DC45-41A9-BD69-58D6F419DEB9}" srcOrd="0" destOrd="0" presId="urn:microsoft.com/office/officeart/2005/8/layout/hierarchy2"/>
    <dgm:cxn modelId="{7089245B-6B1F-4A97-A5DE-D3C85B3F2004}" type="presParOf" srcId="{13EB2396-2E93-4E2E-B413-307377857D6F}" destId="{EBE89BAC-77A8-41C2-B27A-94313BCD6942}" srcOrd="1" destOrd="0" presId="urn:microsoft.com/office/officeart/2005/8/layout/hierarchy2"/>
    <dgm:cxn modelId="{121838AA-DC2C-44BB-8F3C-D1EC2328EF6B}" type="presParOf" srcId="{EBE89BAC-77A8-41C2-B27A-94313BCD6942}" destId="{9A102D06-B8FD-4FC1-A1EA-D6580D373DFE}" srcOrd="0" destOrd="0" presId="urn:microsoft.com/office/officeart/2005/8/layout/hierarchy2"/>
    <dgm:cxn modelId="{6564507D-69D9-4DC6-A7CC-22E67779E463}" type="presParOf" srcId="{9A102D06-B8FD-4FC1-A1EA-D6580D373DFE}" destId="{22A2C647-5A24-48A3-9200-87E9B2385B7F}" srcOrd="0" destOrd="0" presId="urn:microsoft.com/office/officeart/2005/8/layout/hierarchy2"/>
    <dgm:cxn modelId="{CBEF243E-9695-4D4D-B6DF-980321508728}" type="presParOf" srcId="{EBE89BAC-77A8-41C2-B27A-94313BCD6942}" destId="{BB9E83C6-4355-45A6-BB25-2BA673B476B8}" srcOrd="1" destOrd="0" presId="urn:microsoft.com/office/officeart/2005/8/layout/hierarchy2"/>
    <dgm:cxn modelId="{ECDEBE98-43E3-4038-940E-149D7CCADEC0}" type="presParOf" srcId="{BB9E83C6-4355-45A6-BB25-2BA673B476B8}" destId="{19E58020-6885-4E43-A23C-B26C285A326C}" srcOrd="0" destOrd="0" presId="urn:microsoft.com/office/officeart/2005/8/layout/hierarchy2"/>
    <dgm:cxn modelId="{C642FCF1-8F9F-420F-BE57-C2D3FBB57FDD}" type="presParOf" srcId="{BB9E83C6-4355-45A6-BB25-2BA673B476B8}" destId="{5502EC47-96F5-4982-BD3B-F8A56EE868C2}" srcOrd="1" destOrd="0" presId="urn:microsoft.com/office/officeart/2005/8/layout/hierarchy2"/>
    <dgm:cxn modelId="{E82F15D3-ED65-4D66-996E-013ADA8303B9}" type="presParOf" srcId="{40F197D3-E734-4ED1-9581-0284DD2158FA}" destId="{B0749CAB-F946-45EC-A66E-4F371AB05ADF}" srcOrd="8" destOrd="0" presId="urn:microsoft.com/office/officeart/2005/8/layout/hierarchy2"/>
    <dgm:cxn modelId="{5D2E6856-2303-41D4-BD2C-9476E7C5746F}" type="presParOf" srcId="{B0749CAB-F946-45EC-A66E-4F371AB05ADF}" destId="{D33EBA07-EE28-4042-8628-EB06AC4AA24B}" srcOrd="0" destOrd="0" presId="urn:microsoft.com/office/officeart/2005/8/layout/hierarchy2"/>
    <dgm:cxn modelId="{4CB8C9A3-B03A-462E-9967-CA1CA702C9C6}" type="presParOf" srcId="{40F197D3-E734-4ED1-9581-0284DD2158FA}" destId="{E69A623A-DA84-4700-9C0D-5120FDFD06F1}" srcOrd="9" destOrd="0" presId="urn:microsoft.com/office/officeart/2005/8/layout/hierarchy2"/>
    <dgm:cxn modelId="{48983157-D3F0-413A-BED3-463021E2115F}" type="presParOf" srcId="{E69A623A-DA84-4700-9C0D-5120FDFD06F1}" destId="{D722F8E0-F39F-44D7-8047-C83C56A08EB7}" srcOrd="0" destOrd="0" presId="urn:microsoft.com/office/officeart/2005/8/layout/hierarchy2"/>
    <dgm:cxn modelId="{9363C213-BDB2-4EFC-9CE7-9301BA52957B}" type="presParOf" srcId="{E69A623A-DA84-4700-9C0D-5120FDFD06F1}" destId="{13506F76-3071-4109-B2B7-936A9285D030}" srcOrd="1" destOrd="0" presId="urn:microsoft.com/office/officeart/2005/8/layout/hierarchy2"/>
    <dgm:cxn modelId="{E62263FF-BFEC-494C-A03A-7FDF675D2232}" type="presParOf" srcId="{13506F76-3071-4109-B2B7-936A9285D030}" destId="{9081659B-B635-46E4-A117-17EE43BFC8A1}" srcOrd="0" destOrd="0" presId="urn:microsoft.com/office/officeart/2005/8/layout/hierarchy2"/>
    <dgm:cxn modelId="{D318C1B7-5A7C-44A4-A7B8-6C6EF3724BFF}" type="presParOf" srcId="{9081659B-B635-46E4-A117-17EE43BFC8A1}" destId="{D45A1CE9-4A57-495A-9013-9AEA2248D839}" srcOrd="0" destOrd="0" presId="urn:microsoft.com/office/officeart/2005/8/layout/hierarchy2"/>
    <dgm:cxn modelId="{FC4B280C-AA33-4BE8-B8D9-74AF385DB356}" type="presParOf" srcId="{13506F76-3071-4109-B2B7-936A9285D030}" destId="{82CF3F80-4884-4EC2-A4EC-F7AF3D2EDC34}" srcOrd="1" destOrd="0" presId="urn:microsoft.com/office/officeart/2005/8/layout/hierarchy2"/>
    <dgm:cxn modelId="{7B3945AF-5EAE-42BA-BFFA-53FDFF8E5123}" type="presParOf" srcId="{82CF3F80-4884-4EC2-A4EC-F7AF3D2EDC34}" destId="{6EFC48CE-5FE1-4BC7-BB0A-132047A105C6}" srcOrd="0" destOrd="0" presId="urn:microsoft.com/office/officeart/2005/8/layout/hierarchy2"/>
    <dgm:cxn modelId="{B07D9CEE-BAFF-4403-BF5E-4B8DA0BC246B}" type="presParOf" srcId="{82CF3F80-4884-4EC2-A4EC-F7AF3D2EDC34}" destId="{FEE56B29-CD49-468B-86CC-3021A5565299}" srcOrd="1" destOrd="0" presId="urn:microsoft.com/office/officeart/2005/8/layout/hierarchy2"/>
    <dgm:cxn modelId="{E1B56F1E-FA48-407D-B732-3CEFC2210A3D}" type="presParOf" srcId="{40F197D3-E734-4ED1-9581-0284DD2158FA}" destId="{788DF1EB-F260-4807-8183-D997FA62529F}" srcOrd="10" destOrd="0" presId="urn:microsoft.com/office/officeart/2005/8/layout/hierarchy2"/>
    <dgm:cxn modelId="{9319FF07-4372-4F38-B9AE-909A49F8F63D}" type="presParOf" srcId="{788DF1EB-F260-4807-8183-D997FA62529F}" destId="{80E84BBF-AD1C-45B0-87B4-10A4953D2354}" srcOrd="0" destOrd="0" presId="urn:microsoft.com/office/officeart/2005/8/layout/hierarchy2"/>
    <dgm:cxn modelId="{2BB0AFF8-7464-4E1C-B189-11FD3F6B3003}" type="presParOf" srcId="{40F197D3-E734-4ED1-9581-0284DD2158FA}" destId="{019ED5F3-9634-4CCA-B950-B89DA323C8B6}" srcOrd="11" destOrd="0" presId="urn:microsoft.com/office/officeart/2005/8/layout/hierarchy2"/>
    <dgm:cxn modelId="{5B6FC3CF-67CF-430B-8CDD-F99926EDAED7}" type="presParOf" srcId="{019ED5F3-9634-4CCA-B950-B89DA323C8B6}" destId="{41B939BF-6DD7-4152-B870-F7D497572CED}" srcOrd="0" destOrd="0" presId="urn:microsoft.com/office/officeart/2005/8/layout/hierarchy2"/>
    <dgm:cxn modelId="{63243441-90C5-4ECE-B902-AD2D45B248A1}" type="presParOf" srcId="{019ED5F3-9634-4CCA-B950-B89DA323C8B6}" destId="{1FD84A3E-893D-45AF-93C9-872F2B5B3797}" srcOrd="1" destOrd="0" presId="urn:microsoft.com/office/officeart/2005/8/layout/hierarchy2"/>
    <dgm:cxn modelId="{B407EDF3-13B3-49C8-A518-1E1C88AA33DB}" type="presParOf" srcId="{1FD84A3E-893D-45AF-93C9-872F2B5B3797}" destId="{8A3E2EA7-E2E8-4BDC-AA7B-514DE0B2880A}" srcOrd="0" destOrd="0" presId="urn:microsoft.com/office/officeart/2005/8/layout/hierarchy2"/>
    <dgm:cxn modelId="{D8F34E01-988C-4619-AE3A-F41FDB22A7E7}" type="presParOf" srcId="{8A3E2EA7-E2E8-4BDC-AA7B-514DE0B2880A}" destId="{6FDD1F9C-DFBE-4CB1-B22E-CE4C6415D0A0}" srcOrd="0" destOrd="0" presId="urn:microsoft.com/office/officeart/2005/8/layout/hierarchy2"/>
    <dgm:cxn modelId="{C436E84F-003B-44C2-B25C-678444796B6F}" type="presParOf" srcId="{1FD84A3E-893D-45AF-93C9-872F2B5B3797}" destId="{2A3CB06B-01B9-438A-A2A5-BDFBD3F942BC}" srcOrd="1" destOrd="0" presId="urn:microsoft.com/office/officeart/2005/8/layout/hierarchy2"/>
    <dgm:cxn modelId="{90C43584-D194-439A-A21C-1F7E8B9E302E}" type="presParOf" srcId="{2A3CB06B-01B9-438A-A2A5-BDFBD3F942BC}" destId="{54ADFB49-8092-4FA5-A2B8-EBF9479425CB}" srcOrd="0" destOrd="0" presId="urn:microsoft.com/office/officeart/2005/8/layout/hierarchy2"/>
    <dgm:cxn modelId="{B265025A-1567-4F82-9CC6-F22A3CF1EF48}" type="presParOf" srcId="{2A3CB06B-01B9-438A-A2A5-BDFBD3F942BC}" destId="{CD970F9B-0F3E-45C3-BB9D-0A7B45C9C2D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2756FAB-72B9-4C45-BB74-C86757C2C4A0}"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BE"/>
        </a:p>
      </dgm:t>
    </dgm:pt>
    <dgm:pt modelId="{DBEC6619-B2A9-4C77-83E5-4DBAA5D0B6FE}">
      <dgm:prSet phldrT="[Texte]" phldr="0"/>
      <dgm:spPr/>
      <dgm:t>
        <a:bodyPr/>
        <a:lstStyle/>
        <a:p>
          <a:r>
            <a:rPr lang="fr-BE" b="1" dirty="0">
              <a:solidFill>
                <a:schemeClr val="bg1"/>
              </a:solidFill>
            </a:rPr>
            <a:t>Marché public de faible montant</a:t>
          </a:r>
        </a:p>
      </dgm:t>
    </dgm:pt>
    <dgm:pt modelId="{E8EF60AF-6B92-41E5-9CFC-9AB5C7CE66CA}" type="parTrans" cxnId="{DBE1082C-FC39-4C6A-8183-F05F6E69E7EE}">
      <dgm:prSet/>
      <dgm:spPr/>
      <dgm:t>
        <a:bodyPr/>
        <a:lstStyle/>
        <a:p>
          <a:endParaRPr lang="fr-BE"/>
        </a:p>
      </dgm:t>
    </dgm:pt>
    <dgm:pt modelId="{E6CDE36E-0893-4A76-BD5B-54E6A014191E}" type="sibTrans" cxnId="{DBE1082C-FC39-4C6A-8183-F05F6E69E7EE}">
      <dgm:prSet/>
      <dgm:spPr/>
      <dgm:t>
        <a:bodyPr/>
        <a:lstStyle/>
        <a:p>
          <a:endParaRPr lang="fr-BE"/>
        </a:p>
      </dgm:t>
    </dgm:pt>
    <dgm:pt modelId="{F45DFA6A-05DD-43CE-8B28-2C3F4FE05969}">
      <dgm:prSet phldrT="[Texte]" phldr="0"/>
      <dgm:spPr/>
      <dgm:t>
        <a:bodyPr/>
        <a:lstStyle/>
        <a:p>
          <a:r>
            <a:rPr lang="fr-BE" b="1" dirty="0">
              <a:solidFill>
                <a:schemeClr val="bg1"/>
              </a:solidFill>
            </a:rPr>
            <a:t>Procédure négociée sans publication préalable (PNSPP)</a:t>
          </a:r>
        </a:p>
      </dgm:t>
    </dgm:pt>
    <dgm:pt modelId="{164AAB48-E3C5-49CE-BB4A-604ABFF34C9E}" type="parTrans" cxnId="{BDD885F6-6135-4618-839C-1FCB540132D9}">
      <dgm:prSet/>
      <dgm:spPr/>
      <dgm:t>
        <a:bodyPr/>
        <a:lstStyle/>
        <a:p>
          <a:endParaRPr lang="fr-BE"/>
        </a:p>
      </dgm:t>
    </dgm:pt>
    <dgm:pt modelId="{34D330FC-EEC1-4DB5-87E1-805839631644}" type="sibTrans" cxnId="{BDD885F6-6135-4618-839C-1FCB540132D9}">
      <dgm:prSet/>
      <dgm:spPr/>
      <dgm:t>
        <a:bodyPr/>
        <a:lstStyle/>
        <a:p>
          <a:endParaRPr lang="fr-BE"/>
        </a:p>
      </dgm:t>
    </dgm:pt>
    <dgm:pt modelId="{75572D69-F2DD-4CDD-95AB-D8802AF946D2}">
      <dgm:prSet phldrT="[Texte]" phldr="0"/>
      <dgm:spPr/>
      <dgm:t>
        <a:bodyPr/>
        <a:lstStyle/>
        <a:p>
          <a:r>
            <a:rPr lang="fr-BE" b="1" dirty="0">
              <a:solidFill>
                <a:schemeClr val="bg1"/>
              </a:solidFill>
            </a:rPr>
            <a:t>Procédure concurrentielle avec négociation (PCAN)</a:t>
          </a:r>
        </a:p>
      </dgm:t>
    </dgm:pt>
    <dgm:pt modelId="{02191215-8A67-4A34-ADE9-E84D58F3F173}" type="parTrans" cxnId="{A120BE37-2608-4EF1-B97C-15BB2720AD8F}">
      <dgm:prSet/>
      <dgm:spPr/>
      <dgm:t>
        <a:bodyPr/>
        <a:lstStyle/>
        <a:p>
          <a:endParaRPr lang="fr-BE"/>
        </a:p>
      </dgm:t>
    </dgm:pt>
    <dgm:pt modelId="{3428773B-2343-4851-A3B5-93CB041669EA}" type="sibTrans" cxnId="{A120BE37-2608-4EF1-B97C-15BB2720AD8F}">
      <dgm:prSet/>
      <dgm:spPr/>
      <dgm:t>
        <a:bodyPr/>
        <a:lstStyle/>
        <a:p>
          <a:endParaRPr lang="fr-BE"/>
        </a:p>
      </dgm:t>
    </dgm:pt>
    <dgm:pt modelId="{B820501C-103E-44E5-9873-21D42B46407C}">
      <dgm:prSet phldrT="[Texte]" phldr="0"/>
      <dgm:spPr/>
      <dgm:t>
        <a:bodyPr/>
        <a:lstStyle/>
        <a:p>
          <a:r>
            <a:rPr lang="fr-BE" b="1" dirty="0">
              <a:solidFill>
                <a:schemeClr val="bg1"/>
              </a:solidFill>
            </a:rPr>
            <a:t>Procédure</a:t>
          </a:r>
          <a:r>
            <a:rPr lang="fr-BE" dirty="0">
              <a:solidFill>
                <a:schemeClr val="bg1"/>
              </a:solidFill>
            </a:rPr>
            <a:t> </a:t>
          </a:r>
          <a:r>
            <a:rPr lang="fr-BE" b="1" dirty="0">
              <a:solidFill>
                <a:schemeClr val="bg1"/>
              </a:solidFill>
            </a:rPr>
            <a:t>ouverte</a:t>
          </a:r>
        </a:p>
      </dgm:t>
    </dgm:pt>
    <dgm:pt modelId="{7914A619-9B57-4966-A817-7D0DD0BB12DC}" type="parTrans" cxnId="{886E820B-FB11-4B16-AD49-8855342DDB69}">
      <dgm:prSet/>
      <dgm:spPr/>
      <dgm:t>
        <a:bodyPr/>
        <a:lstStyle/>
        <a:p>
          <a:endParaRPr lang="fr-BE"/>
        </a:p>
      </dgm:t>
    </dgm:pt>
    <dgm:pt modelId="{29B7A0EB-674D-4842-9C09-1E57FFF698F4}" type="sibTrans" cxnId="{886E820B-FB11-4B16-AD49-8855342DDB69}">
      <dgm:prSet/>
      <dgm:spPr/>
      <dgm:t>
        <a:bodyPr/>
        <a:lstStyle/>
        <a:p>
          <a:endParaRPr lang="fr-BE"/>
        </a:p>
      </dgm:t>
    </dgm:pt>
    <dgm:pt modelId="{F9649184-45B2-4554-B726-30E074E47484}" type="pres">
      <dgm:prSet presAssocID="{B2756FAB-72B9-4C45-BB74-C86757C2C4A0}" presName="diagram" presStyleCnt="0">
        <dgm:presLayoutVars>
          <dgm:dir/>
          <dgm:resizeHandles val="exact"/>
        </dgm:presLayoutVars>
      </dgm:prSet>
      <dgm:spPr/>
    </dgm:pt>
    <dgm:pt modelId="{C6D938C2-E78D-4EB5-9EDB-B3CD17C0594B}" type="pres">
      <dgm:prSet presAssocID="{DBEC6619-B2A9-4C77-83E5-4DBAA5D0B6FE}" presName="node" presStyleLbl="node1" presStyleIdx="0" presStyleCnt="4">
        <dgm:presLayoutVars>
          <dgm:bulletEnabled val="1"/>
        </dgm:presLayoutVars>
      </dgm:prSet>
      <dgm:spPr/>
    </dgm:pt>
    <dgm:pt modelId="{53EFD0D4-A9B9-4337-9C69-9840D702395B}" type="pres">
      <dgm:prSet presAssocID="{E6CDE36E-0893-4A76-BD5B-54E6A014191E}" presName="sibTrans" presStyleCnt="0"/>
      <dgm:spPr/>
    </dgm:pt>
    <dgm:pt modelId="{D30CB51A-B6E9-4AD6-A386-EDC82A369208}" type="pres">
      <dgm:prSet presAssocID="{F45DFA6A-05DD-43CE-8B28-2C3F4FE05969}" presName="node" presStyleLbl="node1" presStyleIdx="1" presStyleCnt="4">
        <dgm:presLayoutVars>
          <dgm:bulletEnabled val="1"/>
        </dgm:presLayoutVars>
      </dgm:prSet>
      <dgm:spPr/>
    </dgm:pt>
    <dgm:pt modelId="{9BE6CBD6-3CA6-4118-9428-EBAC7E278721}" type="pres">
      <dgm:prSet presAssocID="{34D330FC-EEC1-4DB5-87E1-805839631644}" presName="sibTrans" presStyleCnt="0"/>
      <dgm:spPr/>
    </dgm:pt>
    <dgm:pt modelId="{FFA50A7B-D584-4B95-8F1F-CFF9DECC6CAD}" type="pres">
      <dgm:prSet presAssocID="{75572D69-F2DD-4CDD-95AB-D8802AF946D2}" presName="node" presStyleLbl="node1" presStyleIdx="2" presStyleCnt="4">
        <dgm:presLayoutVars>
          <dgm:bulletEnabled val="1"/>
        </dgm:presLayoutVars>
      </dgm:prSet>
      <dgm:spPr/>
    </dgm:pt>
    <dgm:pt modelId="{2CB9E4CB-43D5-421D-93AF-5BAB96C2872F}" type="pres">
      <dgm:prSet presAssocID="{3428773B-2343-4851-A3B5-93CB041669EA}" presName="sibTrans" presStyleCnt="0"/>
      <dgm:spPr/>
    </dgm:pt>
    <dgm:pt modelId="{02817EBD-E732-4C62-BDB1-573EB774C4A5}" type="pres">
      <dgm:prSet presAssocID="{B820501C-103E-44E5-9873-21D42B46407C}" presName="node" presStyleLbl="node1" presStyleIdx="3" presStyleCnt="4">
        <dgm:presLayoutVars>
          <dgm:bulletEnabled val="1"/>
        </dgm:presLayoutVars>
      </dgm:prSet>
      <dgm:spPr/>
    </dgm:pt>
  </dgm:ptLst>
  <dgm:cxnLst>
    <dgm:cxn modelId="{886E820B-FB11-4B16-AD49-8855342DDB69}" srcId="{B2756FAB-72B9-4C45-BB74-C86757C2C4A0}" destId="{B820501C-103E-44E5-9873-21D42B46407C}" srcOrd="3" destOrd="0" parTransId="{7914A619-9B57-4966-A817-7D0DD0BB12DC}" sibTransId="{29B7A0EB-674D-4842-9C09-1E57FFF698F4}"/>
    <dgm:cxn modelId="{DBE1082C-FC39-4C6A-8183-F05F6E69E7EE}" srcId="{B2756FAB-72B9-4C45-BB74-C86757C2C4A0}" destId="{DBEC6619-B2A9-4C77-83E5-4DBAA5D0B6FE}" srcOrd="0" destOrd="0" parTransId="{E8EF60AF-6B92-41E5-9CFC-9AB5C7CE66CA}" sibTransId="{E6CDE36E-0893-4A76-BD5B-54E6A014191E}"/>
    <dgm:cxn modelId="{A120BE37-2608-4EF1-B97C-15BB2720AD8F}" srcId="{B2756FAB-72B9-4C45-BB74-C86757C2C4A0}" destId="{75572D69-F2DD-4CDD-95AB-D8802AF946D2}" srcOrd="2" destOrd="0" parTransId="{02191215-8A67-4A34-ADE9-E84D58F3F173}" sibTransId="{3428773B-2343-4851-A3B5-93CB041669EA}"/>
    <dgm:cxn modelId="{4FBA0EA1-8148-471C-948E-A5A51C8F0A5C}" type="presOf" srcId="{DBEC6619-B2A9-4C77-83E5-4DBAA5D0B6FE}" destId="{C6D938C2-E78D-4EB5-9EDB-B3CD17C0594B}" srcOrd="0" destOrd="0" presId="urn:microsoft.com/office/officeart/2005/8/layout/default"/>
    <dgm:cxn modelId="{C31FAFA3-3750-49DB-B3F1-D716885665CD}" type="presOf" srcId="{75572D69-F2DD-4CDD-95AB-D8802AF946D2}" destId="{FFA50A7B-D584-4B95-8F1F-CFF9DECC6CAD}" srcOrd="0" destOrd="0" presId="urn:microsoft.com/office/officeart/2005/8/layout/default"/>
    <dgm:cxn modelId="{FB1CC8BF-AF1F-4C45-BB80-F44B748DCAE9}" type="presOf" srcId="{F45DFA6A-05DD-43CE-8B28-2C3F4FE05969}" destId="{D30CB51A-B6E9-4AD6-A386-EDC82A369208}" srcOrd="0" destOrd="0" presId="urn:microsoft.com/office/officeart/2005/8/layout/default"/>
    <dgm:cxn modelId="{FFA9D8CE-C82F-4466-8072-B7231554126D}" type="presOf" srcId="{B2756FAB-72B9-4C45-BB74-C86757C2C4A0}" destId="{F9649184-45B2-4554-B726-30E074E47484}" srcOrd="0" destOrd="0" presId="urn:microsoft.com/office/officeart/2005/8/layout/default"/>
    <dgm:cxn modelId="{84E864EC-87E4-4EDD-90C3-57D9D2460431}" type="presOf" srcId="{B820501C-103E-44E5-9873-21D42B46407C}" destId="{02817EBD-E732-4C62-BDB1-573EB774C4A5}" srcOrd="0" destOrd="0" presId="urn:microsoft.com/office/officeart/2005/8/layout/default"/>
    <dgm:cxn modelId="{BDD885F6-6135-4618-839C-1FCB540132D9}" srcId="{B2756FAB-72B9-4C45-BB74-C86757C2C4A0}" destId="{F45DFA6A-05DD-43CE-8B28-2C3F4FE05969}" srcOrd="1" destOrd="0" parTransId="{164AAB48-E3C5-49CE-BB4A-604ABFF34C9E}" sibTransId="{34D330FC-EEC1-4DB5-87E1-805839631644}"/>
    <dgm:cxn modelId="{6A60D1E9-5EB9-4454-9ECA-62ACF9120E5D}" type="presParOf" srcId="{F9649184-45B2-4554-B726-30E074E47484}" destId="{C6D938C2-E78D-4EB5-9EDB-B3CD17C0594B}" srcOrd="0" destOrd="0" presId="urn:microsoft.com/office/officeart/2005/8/layout/default"/>
    <dgm:cxn modelId="{027210CE-0C9F-4FAC-97B4-BCB13EDC2BBA}" type="presParOf" srcId="{F9649184-45B2-4554-B726-30E074E47484}" destId="{53EFD0D4-A9B9-4337-9C69-9840D702395B}" srcOrd="1" destOrd="0" presId="urn:microsoft.com/office/officeart/2005/8/layout/default"/>
    <dgm:cxn modelId="{FBBD1FD5-946A-4C36-A64A-FE25E3FEA47E}" type="presParOf" srcId="{F9649184-45B2-4554-B726-30E074E47484}" destId="{D30CB51A-B6E9-4AD6-A386-EDC82A369208}" srcOrd="2" destOrd="0" presId="urn:microsoft.com/office/officeart/2005/8/layout/default"/>
    <dgm:cxn modelId="{3C768156-A68B-4B9D-AF38-414C15BB0A8A}" type="presParOf" srcId="{F9649184-45B2-4554-B726-30E074E47484}" destId="{9BE6CBD6-3CA6-4118-9428-EBAC7E278721}" srcOrd="3" destOrd="0" presId="urn:microsoft.com/office/officeart/2005/8/layout/default"/>
    <dgm:cxn modelId="{6E844C57-1C25-48C6-AA1D-BA872E825F2C}" type="presParOf" srcId="{F9649184-45B2-4554-B726-30E074E47484}" destId="{FFA50A7B-D584-4B95-8F1F-CFF9DECC6CAD}" srcOrd="4" destOrd="0" presId="urn:microsoft.com/office/officeart/2005/8/layout/default"/>
    <dgm:cxn modelId="{56A1DDFF-E0BC-4AD3-873D-FDA0CAE9BDB3}" type="presParOf" srcId="{F9649184-45B2-4554-B726-30E074E47484}" destId="{2CB9E4CB-43D5-421D-93AF-5BAB96C2872F}" srcOrd="5" destOrd="0" presId="urn:microsoft.com/office/officeart/2005/8/layout/default"/>
    <dgm:cxn modelId="{A5FD4802-86BE-497F-9BCE-F2462ECF340D}" type="presParOf" srcId="{F9649184-45B2-4554-B726-30E074E47484}" destId="{02817EBD-E732-4C62-BDB1-573EB774C4A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96B5174-E6A0-4E93-9FCA-5781BA0981EF}"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fr-BE"/>
        </a:p>
      </dgm:t>
    </dgm:pt>
    <dgm:pt modelId="{1BC66BBB-0C73-4B7D-8073-B8FDC5680E35}">
      <dgm:prSet phldrT="[Texte]"/>
      <dgm:spPr/>
      <dgm:t>
        <a:bodyPr/>
        <a:lstStyle/>
        <a:p>
          <a:pPr>
            <a:buNone/>
          </a:pPr>
          <a:r>
            <a:rPr lang="fr-FR" dirty="0"/>
            <a:t>Informations générales sur le marché</a:t>
          </a:r>
          <a:endParaRPr lang="fr-BE" dirty="0"/>
        </a:p>
      </dgm:t>
    </dgm:pt>
    <dgm:pt modelId="{5B81B3FC-D66F-416A-98D1-8BEC33D11FA0}" type="parTrans" cxnId="{9814409A-0E49-40C8-B7AC-FBBB2F19B5C5}">
      <dgm:prSet/>
      <dgm:spPr/>
      <dgm:t>
        <a:bodyPr/>
        <a:lstStyle/>
        <a:p>
          <a:endParaRPr lang="fr-BE"/>
        </a:p>
      </dgm:t>
    </dgm:pt>
    <dgm:pt modelId="{3C2125E2-2B2F-4743-842C-9F81B5B1FB22}" type="sibTrans" cxnId="{9814409A-0E49-40C8-B7AC-FBBB2F19B5C5}">
      <dgm:prSet/>
      <dgm:spPr/>
      <dgm:t>
        <a:bodyPr/>
        <a:lstStyle/>
        <a:p>
          <a:endParaRPr lang="fr-BE"/>
        </a:p>
      </dgm:t>
    </dgm:pt>
    <dgm:pt modelId="{9F9C06EB-A04E-44AE-A5FE-AF0AF6C8B279}">
      <dgm:prSet phldrT="[Texte]"/>
      <dgm:spPr/>
      <dgm:t>
        <a:bodyPr/>
        <a:lstStyle/>
        <a:p>
          <a:pPr>
            <a:buNone/>
          </a:pPr>
          <a:r>
            <a:rPr lang="fr-BE" dirty="0"/>
            <a:t>Liste des offres reçues</a:t>
          </a:r>
        </a:p>
      </dgm:t>
    </dgm:pt>
    <dgm:pt modelId="{A07E795A-D32E-4EAC-AD75-18C67741102D}" type="parTrans" cxnId="{88E8FCE4-31CB-4778-B4E7-821FB9CC62EC}">
      <dgm:prSet/>
      <dgm:spPr/>
      <dgm:t>
        <a:bodyPr/>
        <a:lstStyle/>
        <a:p>
          <a:endParaRPr lang="fr-BE"/>
        </a:p>
      </dgm:t>
    </dgm:pt>
    <dgm:pt modelId="{0820696B-BC60-4886-9762-10AEAA72C328}" type="sibTrans" cxnId="{88E8FCE4-31CB-4778-B4E7-821FB9CC62EC}">
      <dgm:prSet/>
      <dgm:spPr/>
      <dgm:t>
        <a:bodyPr/>
        <a:lstStyle/>
        <a:p>
          <a:endParaRPr lang="fr-BE"/>
        </a:p>
      </dgm:t>
    </dgm:pt>
    <dgm:pt modelId="{72002A60-AF73-42DF-842D-92921EE890BD}">
      <dgm:prSet phldrT="[Texte]"/>
      <dgm:spPr/>
      <dgm:t>
        <a:bodyPr/>
        <a:lstStyle/>
        <a:p>
          <a:pPr>
            <a:buNone/>
          </a:pPr>
          <a:r>
            <a:rPr lang="fr-FR" dirty="0"/>
            <a:t>Vérification de la régularité formelle des offres</a:t>
          </a:r>
          <a:endParaRPr lang="fr-BE" dirty="0"/>
        </a:p>
      </dgm:t>
    </dgm:pt>
    <dgm:pt modelId="{779DAC13-A359-4BF7-B367-17017433F604}" type="parTrans" cxnId="{061F9E7B-304F-4175-B23F-83349248D8C7}">
      <dgm:prSet/>
      <dgm:spPr/>
      <dgm:t>
        <a:bodyPr/>
        <a:lstStyle/>
        <a:p>
          <a:endParaRPr lang="fr-BE"/>
        </a:p>
      </dgm:t>
    </dgm:pt>
    <dgm:pt modelId="{E9EFC7CB-E011-4911-A8D0-195013876939}" type="sibTrans" cxnId="{061F9E7B-304F-4175-B23F-83349248D8C7}">
      <dgm:prSet/>
      <dgm:spPr/>
      <dgm:t>
        <a:bodyPr/>
        <a:lstStyle/>
        <a:p>
          <a:endParaRPr lang="fr-BE"/>
        </a:p>
      </dgm:t>
    </dgm:pt>
    <dgm:pt modelId="{FAC5F810-A5F3-4401-B857-42B6BBE997C9}">
      <dgm:prSet/>
      <dgm:spPr/>
      <dgm:t>
        <a:bodyPr/>
        <a:lstStyle/>
        <a:p>
          <a:pPr>
            <a:buNone/>
          </a:pPr>
          <a:r>
            <a:rPr lang="fr-FR" dirty="0"/>
            <a:t>Vérification des motifs d’exclusion et de la sélection qualitative</a:t>
          </a:r>
          <a:endParaRPr lang="fr-BE" dirty="0"/>
        </a:p>
      </dgm:t>
    </dgm:pt>
    <dgm:pt modelId="{1B6D98CC-B513-4AD8-ACB6-BA54E660282F}" type="parTrans" cxnId="{2936BFC3-0D50-4E6B-BC65-CD66A287F975}">
      <dgm:prSet/>
      <dgm:spPr/>
      <dgm:t>
        <a:bodyPr/>
        <a:lstStyle/>
        <a:p>
          <a:endParaRPr lang="fr-BE"/>
        </a:p>
      </dgm:t>
    </dgm:pt>
    <dgm:pt modelId="{4E7565CE-0CE3-476D-8119-7AC82E68EE78}" type="sibTrans" cxnId="{2936BFC3-0D50-4E6B-BC65-CD66A287F975}">
      <dgm:prSet/>
      <dgm:spPr/>
      <dgm:t>
        <a:bodyPr/>
        <a:lstStyle/>
        <a:p>
          <a:endParaRPr lang="fr-BE"/>
        </a:p>
      </dgm:t>
    </dgm:pt>
    <dgm:pt modelId="{7C1E9E4D-1E36-4EB4-A9E0-60F805BB38DE}">
      <dgm:prSet/>
      <dgm:spPr/>
      <dgm:t>
        <a:bodyPr/>
        <a:lstStyle/>
        <a:p>
          <a:pPr>
            <a:buNone/>
          </a:pPr>
          <a:r>
            <a:rPr lang="fr-BE" dirty="0"/>
            <a:t>Analyse des critères d’attribution</a:t>
          </a:r>
        </a:p>
      </dgm:t>
    </dgm:pt>
    <dgm:pt modelId="{4EC05FBF-DC02-45F3-B10D-C12D7A1754AD}" type="parTrans" cxnId="{DFF33579-734E-4CD8-BA19-6F9CED187DBD}">
      <dgm:prSet/>
      <dgm:spPr/>
      <dgm:t>
        <a:bodyPr/>
        <a:lstStyle/>
        <a:p>
          <a:endParaRPr lang="fr-BE"/>
        </a:p>
      </dgm:t>
    </dgm:pt>
    <dgm:pt modelId="{8E64C2B1-5837-4FF4-8E4A-D32E5BA8E7D1}" type="sibTrans" cxnId="{DFF33579-734E-4CD8-BA19-6F9CED187DBD}">
      <dgm:prSet/>
      <dgm:spPr/>
      <dgm:t>
        <a:bodyPr/>
        <a:lstStyle/>
        <a:p>
          <a:endParaRPr lang="fr-BE"/>
        </a:p>
      </dgm:t>
    </dgm:pt>
    <dgm:pt modelId="{80A8A2C7-CB50-46E0-B936-15BA1DED6F77}">
      <dgm:prSet/>
      <dgm:spPr/>
      <dgm:t>
        <a:bodyPr/>
        <a:lstStyle/>
        <a:p>
          <a:r>
            <a:rPr lang="fr-FR" dirty="0"/>
            <a:t>Vérification de la régularité matérielle</a:t>
          </a:r>
          <a:endParaRPr lang="fr-BE" dirty="0"/>
        </a:p>
      </dgm:t>
    </dgm:pt>
    <dgm:pt modelId="{78F454F6-5C26-48D8-98D6-4F491DA16CA6}" type="parTrans" cxnId="{5E719F5F-ADB0-4287-8FF7-1F6039765988}">
      <dgm:prSet/>
      <dgm:spPr/>
      <dgm:t>
        <a:bodyPr/>
        <a:lstStyle/>
        <a:p>
          <a:endParaRPr lang="fr-BE"/>
        </a:p>
      </dgm:t>
    </dgm:pt>
    <dgm:pt modelId="{6F935C5F-960F-41DE-BBD2-72B2C3D71B17}" type="sibTrans" cxnId="{5E719F5F-ADB0-4287-8FF7-1F6039765988}">
      <dgm:prSet/>
      <dgm:spPr/>
      <dgm:t>
        <a:bodyPr/>
        <a:lstStyle/>
        <a:p>
          <a:endParaRPr lang="fr-BE"/>
        </a:p>
      </dgm:t>
    </dgm:pt>
    <dgm:pt modelId="{AC2398FF-A6E0-4A11-8B45-392BD0E4EEC1}" type="pres">
      <dgm:prSet presAssocID="{996B5174-E6A0-4E93-9FCA-5781BA0981EF}" presName="Name0" presStyleCnt="0">
        <dgm:presLayoutVars>
          <dgm:dir/>
          <dgm:resizeHandles val="exact"/>
        </dgm:presLayoutVars>
      </dgm:prSet>
      <dgm:spPr/>
    </dgm:pt>
    <dgm:pt modelId="{C201578B-351C-49E5-9A4E-D4DEEE84D86C}" type="pres">
      <dgm:prSet presAssocID="{1BC66BBB-0C73-4B7D-8073-B8FDC5680E35}" presName="node" presStyleLbl="node1" presStyleIdx="0" presStyleCnt="6">
        <dgm:presLayoutVars>
          <dgm:bulletEnabled val="1"/>
        </dgm:presLayoutVars>
      </dgm:prSet>
      <dgm:spPr/>
    </dgm:pt>
    <dgm:pt modelId="{B861D92E-887A-4CCE-923D-5641409F066D}" type="pres">
      <dgm:prSet presAssocID="{3C2125E2-2B2F-4743-842C-9F81B5B1FB22}" presName="sibTrans" presStyleLbl="sibTrans2D1" presStyleIdx="0" presStyleCnt="5"/>
      <dgm:spPr/>
    </dgm:pt>
    <dgm:pt modelId="{1D3228FE-C274-44EB-9F21-80D773785774}" type="pres">
      <dgm:prSet presAssocID="{3C2125E2-2B2F-4743-842C-9F81B5B1FB22}" presName="connectorText" presStyleLbl="sibTrans2D1" presStyleIdx="0" presStyleCnt="5"/>
      <dgm:spPr/>
    </dgm:pt>
    <dgm:pt modelId="{212F0CD7-68E6-4AE4-8F5D-B9A80D481901}" type="pres">
      <dgm:prSet presAssocID="{9F9C06EB-A04E-44AE-A5FE-AF0AF6C8B279}" presName="node" presStyleLbl="node1" presStyleIdx="1" presStyleCnt="6">
        <dgm:presLayoutVars>
          <dgm:bulletEnabled val="1"/>
        </dgm:presLayoutVars>
      </dgm:prSet>
      <dgm:spPr/>
    </dgm:pt>
    <dgm:pt modelId="{7351CD80-A0DD-47FC-AD20-E11E7C40A93A}" type="pres">
      <dgm:prSet presAssocID="{0820696B-BC60-4886-9762-10AEAA72C328}" presName="sibTrans" presStyleLbl="sibTrans2D1" presStyleIdx="1" presStyleCnt="5"/>
      <dgm:spPr/>
    </dgm:pt>
    <dgm:pt modelId="{A32B36DF-A048-44BE-ABDA-F94394626563}" type="pres">
      <dgm:prSet presAssocID="{0820696B-BC60-4886-9762-10AEAA72C328}" presName="connectorText" presStyleLbl="sibTrans2D1" presStyleIdx="1" presStyleCnt="5"/>
      <dgm:spPr/>
    </dgm:pt>
    <dgm:pt modelId="{6C20A749-E30D-4713-A284-31BC4FDE7C4F}" type="pres">
      <dgm:prSet presAssocID="{72002A60-AF73-42DF-842D-92921EE890BD}" presName="node" presStyleLbl="node1" presStyleIdx="2" presStyleCnt="6">
        <dgm:presLayoutVars>
          <dgm:bulletEnabled val="1"/>
        </dgm:presLayoutVars>
      </dgm:prSet>
      <dgm:spPr/>
    </dgm:pt>
    <dgm:pt modelId="{B6465D8E-87DF-4A6C-B3BB-5191A38488B7}" type="pres">
      <dgm:prSet presAssocID="{E9EFC7CB-E011-4911-A8D0-195013876939}" presName="sibTrans" presStyleLbl="sibTrans2D1" presStyleIdx="2" presStyleCnt="5"/>
      <dgm:spPr/>
    </dgm:pt>
    <dgm:pt modelId="{D1A609B6-BDED-48FA-9C40-4AF5DDA6E94A}" type="pres">
      <dgm:prSet presAssocID="{E9EFC7CB-E011-4911-A8D0-195013876939}" presName="connectorText" presStyleLbl="sibTrans2D1" presStyleIdx="2" presStyleCnt="5"/>
      <dgm:spPr/>
    </dgm:pt>
    <dgm:pt modelId="{1B995976-6C7F-4DAB-AFBD-26BCA230B40D}" type="pres">
      <dgm:prSet presAssocID="{FAC5F810-A5F3-4401-B857-42B6BBE997C9}" presName="node" presStyleLbl="node1" presStyleIdx="3" presStyleCnt="6">
        <dgm:presLayoutVars>
          <dgm:bulletEnabled val="1"/>
        </dgm:presLayoutVars>
      </dgm:prSet>
      <dgm:spPr/>
    </dgm:pt>
    <dgm:pt modelId="{0B44D7BF-DACC-4664-928E-F1E59012ED46}" type="pres">
      <dgm:prSet presAssocID="{4E7565CE-0CE3-476D-8119-7AC82E68EE78}" presName="sibTrans" presStyleLbl="sibTrans2D1" presStyleIdx="3" presStyleCnt="5"/>
      <dgm:spPr/>
    </dgm:pt>
    <dgm:pt modelId="{7D80A4A0-CDA2-45D5-AD8B-C0222CBD0021}" type="pres">
      <dgm:prSet presAssocID="{4E7565CE-0CE3-476D-8119-7AC82E68EE78}" presName="connectorText" presStyleLbl="sibTrans2D1" presStyleIdx="3" presStyleCnt="5"/>
      <dgm:spPr/>
    </dgm:pt>
    <dgm:pt modelId="{48BD0C79-7133-4458-BAA5-9B7900CD33A7}" type="pres">
      <dgm:prSet presAssocID="{80A8A2C7-CB50-46E0-B936-15BA1DED6F77}" presName="node" presStyleLbl="node1" presStyleIdx="4" presStyleCnt="6">
        <dgm:presLayoutVars>
          <dgm:bulletEnabled val="1"/>
        </dgm:presLayoutVars>
      </dgm:prSet>
      <dgm:spPr/>
    </dgm:pt>
    <dgm:pt modelId="{B46B29DC-76FD-4988-8D6F-F7040378891F}" type="pres">
      <dgm:prSet presAssocID="{6F935C5F-960F-41DE-BBD2-72B2C3D71B17}" presName="sibTrans" presStyleLbl="sibTrans2D1" presStyleIdx="4" presStyleCnt="5"/>
      <dgm:spPr/>
    </dgm:pt>
    <dgm:pt modelId="{249C98FA-57DC-488F-9C4C-259C1109F659}" type="pres">
      <dgm:prSet presAssocID="{6F935C5F-960F-41DE-BBD2-72B2C3D71B17}" presName="connectorText" presStyleLbl="sibTrans2D1" presStyleIdx="4" presStyleCnt="5"/>
      <dgm:spPr/>
    </dgm:pt>
    <dgm:pt modelId="{F2E199A6-94E8-4160-81DD-F77C0017FAB1}" type="pres">
      <dgm:prSet presAssocID="{7C1E9E4D-1E36-4EB4-A9E0-60F805BB38DE}" presName="node" presStyleLbl="node1" presStyleIdx="5" presStyleCnt="6">
        <dgm:presLayoutVars>
          <dgm:bulletEnabled val="1"/>
        </dgm:presLayoutVars>
      </dgm:prSet>
      <dgm:spPr/>
    </dgm:pt>
  </dgm:ptLst>
  <dgm:cxnLst>
    <dgm:cxn modelId="{BCA5DA0E-92D3-4C5C-8966-78EF6A2EE392}" type="presOf" srcId="{0820696B-BC60-4886-9762-10AEAA72C328}" destId="{7351CD80-A0DD-47FC-AD20-E11E7C40A93A}" srcOrd="0" destOrd="0" presId="urn:microsoft.com/office/officeart/2005/8/layout/process1"/>
    <dgm:cxn modelId="{17B3B511-89F9-4C4B-AAD0-09C33C425D60}" type="presOf" srcId="{80A8A2C7-CB50-46E0-B936-15BA1DED6F77}" destId="{48BD0C79-7133-4458-BAA5-9B7900CD33A7}" srcOrd="0" destOrd="0" presId="urn:microsoft.com/office/officeart/2005/8/layout/process1"/>
    <dgm:cxn modelId="{19BEEB14-5B5A-4DD5-A19B-4DEBF9981DCD}" type="presOf" srcId="{6F935C5F-960F-41DE-BBD2-72B2C3D71B17}" destId="{249C98FA-57DC-488F-9C4C-259C1109F659}" srcOrd="1" destOrd="0" presId="urn:microsoft.com/office/officeart/2005/8/layout/process1"/>
    <dgm:cxn modelId="{5C6A1917-4807-4F72-8C36-704ADA3CBD3E}" type="presOf" srcId="{6F935C5F-960F-41DE-BBD2-72B2C3D71B17}" destId="{B46B29DC-76FD-4988-8D6F-F7040378891F}" srcOrd="0" destOrd="0" presId="urn:microsoft.com/office/officeart/2005/8/layout/process1"/>
    <dgm:cxn modelId="{68FCAA2F-AF21-490A-A0A2-30621E1E2E8F}" type="presOf" srcId="{72002A60-AF73-42DF-842D-92921EE890BD}" destId="{6C20A749-E30D-4713-A284-31BC4FDE7C4F}" srcOrd="0" destOrd="0" presId="urn:microsoft.com/office/officeart/2005/8/layout/process1"/>
    <dgm:cxn modelId="{3A637930-23C2-4FA9-93E6-4E29E90E446D}" type="presOf" srcId="{3C2125E2-2B2F-4743-842C-9F81B5B1FB22}" destId="{1D3228FE-C274-44EB-9F21-80D773785774}" srcOrd="1" destOrd="0" presId="urn:microsoft.com/office/officeart/2005/8/layout/process1"/>
    <dgm:cxn modelId="{5E719F5F-ADB0-4287-8FF7-1F6039765988}" srcId="{996B5174-E6A0-4E93-9FCA-5781BA0981EF}" destId="{80A8A2C7-CB50-46E0-B936-15BA1DED6F77}" srcOrd="4" destOrd="0" parTransId="{78F454F6-5C26-48D8-98D6-4F491DA16CA6}" sibTransId="{6F935C5F-960F-41DE-BBD2-72B2C3D71B17}"/>
    <dgm:cxn modelId="{22879962-7EBF-46D1-98C1-4BD2B993897B}" type="presOf" srcId="{996B5174-E6A0-4E93-9FCA-5781BA0981EF}" destId="{AC2398FF-A6E0-4A11-8B45-392BD0E4EEC1}" srcOrd="0" destOrd="0" presId="urn:microsoft.com/office/officeart/2005/8/layout/process1"/>
    <dgm:cxn modelId="{DC7BBF49-C9EE-4A5F-B093-F5D019B8121F}" type="presOf" srcId="{9F9C06EB-A04E-44AE-A5FE-AF0AF6C8B279}" destId="{212F0CD7-68E6-4AE4-8F5D-B9A80D481901}" srcOrd="0" destOrd="0" presId="urn:microsoft.com/office/officeart/2005/8/layout/process1"/>
    <dgm:cxn modelId="{DFF33579-734E-4CD8-BA19-6F9CED187DBD}" srcId="{996B5174-E6A0-4E93-9FCA-5781BA0981EF}" destId="{7C1E9E4D-1E36-4EB4-A9E0-60F805BB38DE}" srcOrd="5" destOrd="0" parTransId="{4EC05FBF-DC02-45F3-B10D-C12D7A1754AD}" sibTransId="{8E64C2B1-5837-4FF4-8E4A-D32E5BA8E7D1}"/>
    <dgm:cxn modelId="{061F9E7B-304F-4175-B23F-83349248D8C7}" srcId="{996B5174-E6A0-4E93-9FCA-5781BA0981EF}" destId="{72002A60-AF73-42DF-842D-92921EE890BD}" srcOrd="2" destOrd="0" parTransId="{779DAC13-A359-4BF7-B367-17017433F604}" sibTransId="{E9EFC7CB-E011-4911-A8D0-195013876939}"/>
    <dgm:cxn modelId="{B5F7CF80-F021-4AB0-8DE1-F33F54870993}" type="presOf" srcId="{7C1E9E4D-1E36-4EB4-A9E0-60F805BB38DE}" destId="{F2E199A6-94E8-4160-81DD-F77C0017FAB1}" srcOrd="0" destOrd="0" presId="urn:microsoft.com/office/officeart/2005/8/layout/process1"/>
    <dgm:cxn modelId="{9814409A-0E49-40C8-B7AC-FBBB2F19B5C5}" srcId="{996B5174-E6A0-4E93-9FCA-5781BA0981EF}" destId="{1BC66BBB-0C73-4B7D-8073-B8FDC5680E35}" srcOrd="0" destOrd="0" parTransId="{5B81B3FC-D66F-416A-98D1-8BEC33D11FA0}" sibTransId="{3C2125E2-2B2F-4743-842C-9F81B5B1FB22}"/>
    <dgm:cxn modelId="{862BDE9F-0ACB-419E-A84C-651D073EF0B9}" type="presOf" srcId="{0820696B-BC60-4886-9762-10AEAA72C328}" destId="{A32B36DF-A048-44BE-ABDA-F94394626563}" srcOrd="1" destOrd="0" presId="urn:microsoft.com/office/officeart/2005/8/layout/process1"/>
    <dgm:cxn modelId="{3EEC41AC-AAC5-4F55-B2C4-F38620B912F1}" type="presOf" srcId="{E9EFC7CB-E011-4911-A8D0-195013876939}" destId="{D1A609B6-BDED-48FA-9C40-4AF5DDA6E94A}" srcOrd="1" destOrd="0" presId="urn:microsoft.com/office/officeart/2005/8/layout/process1"/>
    <dgm:cxn modelId="{A3654FB6-812B-4118-90F4-457044D81D97}" type="presOf" srcId="{E9EFC7CB-E011-4911-A8D0-195013876939}" destId="{B6465D8E-87DF-4A6C-B3BB-5191A38488B7}" srcOrd="0" destOrd="0" presId="urn:microsoft.com/office/officeart/2005/8/layout/process1"/>
    <dgm:cxn modelId="{1CFE52B9-85F5-4E1B-9E8A-6D6F66A51574}" type="presOf" srcId="{FAC5F810-A5F3-4401-B857-42B6BBE997C9}" destId="{1B995976-6C7F-4DAB-AFBD-26BCA230B40D}" srcOrd="0" destOrd="0" presId="urn:microsoft.com/office/officeart/2005/8/layout/process1"/>
    <dgm:cxn modelId="{2936BFC3-0D50-4E6B-BC65-CD66A287F975}" srcId="{996B5174-E6A0-4E93-9FCA-5781BA0981EF}" destId="{FAC5F810-A5F3-4401-B857-42B6BBE997C9}" srcOrd="3" destOrd="0" parTransId="{1B6D98CC-B513-4AD8-ACB6-BA54E660282F}" sibTransId="{4E7565CE-0CE3-476D-8119-7AC82E68EE78}"/>
    <dgm:cxn modelId="{8A61D8C5-5AF9-4A09-9F4D-F24A62DB54D7}" type="presOf" srcId="{1BC66BBB-0C73-4B7D-8073-B8FDC5680E35}" destId="{C201578B-351C-49E5-9A4E-D4DEEE84D86C}" srcOrd="0" destOrd="0" presId="urn:microsoft.com/office/officeart/2005/8/layout/process1"/>
    <dgm:cxn modelId="{0AD865CF-BCDC-4E89-B99C-268021EBFCFC}" type="presOf" srcId="{4E7565CE-0CE3-476D-8119-7AC82E68EE78}" destId="{7D80A4A0-CDA2-45D5-AD8B-C0222CBD0021}" srcOrd="1" destOrd="0" presId="urn:microsoft.com/office/officeart/2005/8/layout/process1"/>
    <dgm:cxn modelId="{5E356FE4-D339-4E74-A460-DECB3C5C12AB}" type="presOf" srcId="{3C2125E2-2B2F-4743-842C-9F81B5B1FB22}" destId="{B861D92E-887A-4CCE-923D-5641409F066D}" srcOrd="0" destOrd="0" presId="urn:microsoft.com/office/officeart/2005/8/layout/process1"/>
    <dgm:cxn modelId="{88E8FCE4-31CB-4778-B4E7-821FB9CC62EC}" srcId="{996B5174-E6A0-4E93-9FCA-5781BA0981EF}" destId="{9F9C06EB-A04E-44AE-A5FE-AF0AF6C8B279}" srcOrd="1" destOrd="0" parTransId="{A07E795A-D32E-4EAC-AD75-18C67741102D}" sibTransId="{0820696B-BC60-4886-9762-10AEAA72C328}"/>
    <dgm:cxn modelId="{BE6931EB-CD0B-4566-A96E-BD1C1B385A4D}" type="presOf" srcId="{4E7565CE-0CE3-476D-8119-7AC82E68EE78}" destId="{0B44D7BF-DACC-4664-928E-F1E59012ED46}" srcOrd="0" destOrd="0" presId="urn:microsoft.com/office/officeart/2005/8/layout/process1"/>
    <dgm:cxn modelId="{7617CBF6-D5CA-418C-9037-5358C6BA6765}" type="presParOf" srcId="{AC2398FF-A6E0-4A11-8B45-392BD0E4EEC1}" destId="{C201578B-351C-49E5-9A4E-D4DEEE84D86C}" srcOrd="0" destOrd="0" presId="urn:microsoft.com/office/officeart/2005/8/layout/process1"/>
    <dgm:cxn modelId="{5A045150-7814-4464-A038-6E6BA9AEFEF2}" type="presParOf" srcId="{AC2398FF-A6E0-4A11-8B45-392BD0E4EEC1}" destId="{B861D92E-887A-4CCE-923D-5641409F066D}" srcOrd="1" destOrd="0" presId="urn:microsoft.com/office/officeart/2005/8/layout/process1"/>
    <dgm:cxn modelId="{5ABBF6F4-97CC-409B-B86D-4C78A15F5681}" type="presParOf" srcId="{B861D92E-887A-4CCE-923D-5641409F066D}" destId="{1D3228FE-C274-44EB-9F21-80D773785774}" srcOrd="0" destOrd="0" presId="urn:microsoft.com/office/officeart/2005/8/layout/process1"/>
    <dgm:cxn modelId="{5C055B53-9D94-4D00-A16D-2E9AB7A79E37}" type="presParOf" srcId="{AC2398FF-A6E0-4A11-8B45-392BD0E4EEC1}" destId="{212F0CD7-68E6-4AE4-8F5D-B9A80D481901}" srcOrd="2" destOrd="0" presId="urn:microsoft.com/office/officeart/2005/8/layout/process1"/>
    <dgm:cxn modelId="{A4AD4BCD-D14D-4AEB-BC35-7AC5035EDC56}" type="presParOf" srcId="{AC2398FF-A6E0-4A11-8B45-392BD0E4EEC1}" destId="{7351CD80-A0DD-47FC-AD20-E11E7C40A93A}" srcOrd="3" destOrd="0" presId="urn:microsoft.com/office/officeart/2005/8/layout/process1"/>
    <dgm:cxn modelId="{35C662A7-831B-46F3-B4D3-C0A23B27E89C}" type="presParOf" srcId="{7351CD80-A0DD-47FC-AD20-E11E7C40A93A}" destId="{A32B36DF-A048-44BE-ABDA-F94394626563}" srcOrd="0" destOrd="0" presId="urn:microsoft.com/office/officeart/2005/8/layout/process1"/>
    <dgm:cxn modelId="{26996B46-185F-4D21-82D4-832021BD53C1}" type="presParOf" srcId="{AC2398FF-A6E0-4A11-8B45-392BD0E4EEC1}" destId="{6C20A749-E30D-4713-A284-31BC4FDE7C4F}" srcOrd="4" destOrd="0" presId="urn:microsoft.com/office/officeart/2005/8/layout/process1"/>
    <dgm:cxn modelId="{81247478-6B11-4A5B-B54C-7A00E714C0E8}" type="presParOf" srcId="{AC2398FF-A6E0-4A11-8B45-392BD0E4EEC1}" destId="{B6465D8E-87DF-4A6C-B3BB-5191A38488B7}" srcOrd="5" destOrd="0" presId="urn:microsoft.com/office/officeart/2005/8/layout/process1"/>
    <dgm:cxn modelId="{1106799B-CBDF-4631-94AA-217EF85D98A6}" type="presParOf" srcId="{B6465D8E-87DF-4A6C-B3BB-5191A38488B7}" destId="{D1A609B6-BDED-48FA-9C40-4AF5DDA6E94A}" srcOrd="0" destOrd="0" presId="urn:microsoft.com/office/officeart/2005/8/layout/process1"/>
    <dgm:cxn modelId="{CDC41616-4BEE-45C0-A3F7-A7F49DC17F76}" type="presParOf" srcId="{AC2398FF-A6E0-4A11-8B45-392BD0E4EEC1}" destId="{1B995976-6C7F-4DAB-AFBD-26BCA230B40D}" srcOrd="6" destOrd="0" presId="urn:microsoft.com/office/officeart/2005/8/layout/process1"/>
    <dgm:cxn modelId="{ACE75DF9-7B74-4CB8-BA01-60B4A8D6B15F}" type="presParOf" srcId="{AC2398FF-A6E0-4A11-8B45-392BD0E4EEC1}" destId="{0B44D7BF-DACC-4664-928E-F1E59012ED46}" srcOrd="7" destOrd="0" presId="urn:microsoft.com/office/officeart/2005/8/layout/process1"/>
    <dgm:cxn modelId="{5D12BC78-3F75-49A0-A1E9-F3A6EA4E83E2}" type="presParOf" srcId="{0B44D7BF-DACC-4664-928E-F1E59012ED46}" destId="{7D80A4A0-CDA2-45D5-AD8B-C0222CBD0021}" srcOrd="0" destOrd="0" presId="urn:microsoft.com/office/officeart/2005/8/layout/process1"/>
    <dgm:cxn modelId="{49781280-FB46-45C4-A3FC-EFA305E097E4}" type="presParOf" srcId="{AC2398FF-A6E0-4A11-8B45-392BD0E4EEC1}" destId="{48BD0C79-7133-4458-BAA5-9B7900CD33A7}" srcOrd="8" destOrd="0" presId="urn:microsoft.com/office/officeart/2005/8/layout/process1"/>
    <dgm:cxn modelId="{900BE430-F14C-447C-9733-2165FB8FBECD}" type="presParOf" srcId="{AC2398FF-A6E0-4A11-8B45-392BD0E4EEC1}" destId="{B46B29DC-76FD-4988-8D6F-F7040378891F}" srcOrd="9" destOrd="0" presId="urn:microsoft.com/office/officeart/2005/8/layout/process1"/>
    <dgm:cxn modelId="{08F65BD0-2E61-4E23-94BE-AFEF444AF2EA}" type="presParOf" srcId="{B46B29DC-76FD-4988-8D6F-F7040378891F}" destId="{249C98FA-57DC-488F-9C4C-259C1109F659}" srcOrd="0" destOrd="0" presId="urn:microsoft.com/office/officeart/2005/8/layout/process1"/>
    <dgm:cxn modelId="{EA6AAD30-5E0E-4C89-8BF8-14F0358642FF}" type="presParOf" srcId="{AC2398FF-A6E0-4A11-8B45-392BD0E4EEC1}" destId="{F2E199A6-94E8-4160-81DD-F77C0017FAB1}"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E13EC-AF4D-435A-AF28-7AD91E24F5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BE"/>
        </a:p>
      </dgm:t>
    </dgm:pt>
    <dgm:pt modelId="{836AAEAB-F73B-4B2B-ABBA-EB208E469D71}">
      <dgm:prSet/>
      <dgm:spPr/>
      <dgm:t>
        <a:bodyPr/>
        <a:lstStyle/>
        <a:p>
          <a:r>
            <a:rPr lang="fr-FR" baseline="0" dirty="0"/>
            <a:t>Interdiction des actes visant à fausser / artificiellement limiter la concurrence</a:t>
          </a:r>
          <a:endParaRPr lang="fr-BE" dirty="0"/>
        </a:p>
      </dgm:t>
    </dgm:pt>
    <dgm:pt modelId="{99A3D283-F5AF-49A2-83EC-8A9161C248CC}" type="parTrans" cxnId="{823E1720-7314-4B6D-9EAA-BA755DCEA1DE}">
      <dgm:prSet/>
      <dgm:spPr/>
      <dgm:t>
        <a:bodyPr/>
        <a:lstStyle/>
        <a:p>
          <a:endParaRPr lang="fr-BE"/>
        </a:p>
      </dgm:t>
    </dgm:pt>
    <dgm:pt modelId="{6E094A8B-0152-4CFC-B04E-766EBB41187A}" type="sibTrans" cxnId="{823E1720-7314-4B6D-9EAA-BA755DCEA1DE}">
      <dgm:prSet/>
      <dgm:spPr/>
      <dgm:t>
        <a:bodyPr/>
        <a:lstStyle/>
        <a:p>
          <a:endParaRPr lang="fr-BE"/>
        </a:p>
      </dgm:t>
    </dgm:pt>
    <dgm:pt modelId="{1583FF82-5066-4E08-A4DD-1FFC38DD5406}">
      <dgm:prSet/>
      <dgm:spPr/>
      <dgm:t>
        <a:bodyPr/>
        <a:lstStyle/>
        <a:p>
          <a:r>
            <a:rPr lang="fr-FR" baseline="0" dirty="0"/>
            <a:t>Interdiction des conflits d’intérêts: intérêt financier, économique ou personnel, direct ou indirect, pouvant être perçu comme compromettant l’impartialité ou l’indépendance </a:t>
          </a:r>
        </a:p>
        <a:p>
          <a:r>
            <a:rPr lang="fr-BE" dirty="0"/>
            <a:t>Exemples: lien de parenté au 3</a:t>
          </a:r>
          <a:r>
            <a:rPr lang="fr-BE" baseline="30000" dirty="0"/>
            <a:t>e</a:t>
          </a:r>
          <a:r>
            <a:rPr lang="fr-BE" dirty="0"/>
            <a:t> /4</a:t>
          </a:r>
          <a:r>
            <a:rPr lang="fr-BE" baseline="30000" dirty="0"/>
            <a:t>e</a:t>
          </a:r>
          <a:r>
            <a:rPr lang="fr-BE" dirty="0"/>
            <a:t> degré; pouvoir de droit ou de fait sur un soumissionnaire; tourniquet</a:t>
          </a:r>
        </a:p>
      </dgm:t>
    </dgm:pt>
    <dgm:pt modelId="{5CFEBDD6-DABF-49B2-858E-D910814361E2}" type="parTrans" cxnId="{BF66F92F-B32E-4056-9AF8-375D0C53632F}">
      <dgm:prSet/>
      <dgm:spPr/>
      <dgm:t>
        <a:bodyPr/>
        <a:lstStyle/>
        <a:p>
          <a:endParaRPr lang="fr-BE"/>
        </a:p>
      </dgm:t>
    </dgm:pt>
    <dgm:pt modelId="{B10BC537-3246-4C46-8FAA-90ABC610FA32}" type="sibTrans" cxnId="{BF66F92F-B32E-4056-9AF8-375D0C53632F}">
      <dgm:prSet/>
      <dgm:spPr/>
      <dgm:t>
        <a:bodyPr/>
        <a:lstStyle/>
        <a:p>
          <a:endParaRPr lang="fr-BE"/>
        </a:p>
      </dgm:t>
    </dgm:pt>
    <dgm:pt modelId="{914EC1CD-BAEC-4A52-9569-63A43EA58BB1}">
      <dgm:prSet/>
      <dgm:spPr/>
      <dgm:t>
        <a:bodyPr/>
        <a:lstStyle/>
        <a:p>
          <a:r>
            <a:rPr lang="fr-FR" baseline="0" dirty="0"/>
            <a:t>Respect du droit environnemental, du travail et social</a:t>
          </a:r>
          <a:endParaRPr lang="fr-BE" dirty="0"/>
        </a:p>
      </dgm:t>
    </dgm:pt>
    <dgm:pt modelId="{9C2025B7-94D2-4927-BA68-81A6C807B0BB}" type="parTrans" cxnId="{F4E9EF39-3DAC-4416-9CD2-A3AC1DD39210}">
      <dgm:prSet/>
      <dgm:spPr/>
      <dgm:t>
        <a:bodyPr/>
        <a:lstStyle/>
        <a:p>
          <a:endParaRPr lang="fr-BE"/>
        </a:p>
      </dgm:t>
    </dgm:pt>
    <dgm:pt modelId="{751ECBA9-3FCA-4218-B7FF-9AD1B4F7E8E7}" type="sibTrans" cxnId="{F4E9EF39-3DAC-4416-9CD2-A3AC1DD39210}">
      <dgm:prSet/>
      <dgm:spPr/>
      <dgm:t>
        <a:bodyPr/>
        <a:lstStyle/>
        <a:p>
          <a:endParaRPr lang="fr-BE"/>
        </a:p>
      </dgm:t>
    </dgm:pt>
    <dgm:pt modelId="{7D34C94C-132C-4795-A340-CDACCE98B8BB}">
      <dgm:prSet/>
      <dgm:spPr/>
      <dgm:t>
        <a:bodyPr/>
        <a:lstStyle/>
        <a:p>
          <a:r>
            <a:rPr lang="fr-FR" baseline="0" dirty="0"/>
            <a:t>Liberté des opérateurs économiques: ASBL, personnes physiques ou morales, groupements, sous-traitance…</a:t>
          </a:r>
          <a:endParaRPr lang="fr-BE" dirty="0"/>
        </a:p>
      </dgm:t>
    </dgm:pt>
    <dgm:pt modelId="{2118425D-8B8A-45DA-8788-A8C081C25439}" type="parTrans" cxnId="{885E8CAF-60EE-45E7-88AE-5932F56738D6}">
      <dgm:prSet/>
      <dgm:spPr/>
      <dgm:t>
        <a:bodyPr/>
        <a:lstStyle/>
        <a:p>
          <a:endParaRPr lang="fr-BE"/>
        </a:p>
      </dgm:t>
    </dgm:pt>
    <dgm:pt modelId="{6A0CD27C-CA38-4C76-8F1A-3D4296CC1E2A}" type="sibTrans" cxnId="{885E8CAF-60EE-45E7-88AE-5932F56738D6}">
      <dgm:prSet/>
      <dgm:spPr/>
      <dgm:t>
        <a:bodyPr/>
        <a:lstStyle/>
        <a:p>
          <a:endParaRPr lang="fr-BE"/>
        </a:p>
      </dgm:t>
    </dgm:pt>
    <dgm:pt modelId="{CAA6A6EF-69CD-42CB-84A5-DD9A3D6A1976}" type="pres">
      <dgm:prSet presAssocID="{596E13EC-AF4D-435A-AF28-7AD91E24F53B}" presName="linear" presStyleCnt="0">
        <dgm:presLayoutVars>
          <dgm:animLvl val="lvl"/>
          <dgm:resizeHandles val="exact"/>
        </dgm:presLayoutVars>
      </dgm:prSet>
      <dgm:spPr/>
    </dgm:pt>
    <dgm:pt modelId="{92416943-2A9D-4E1C-866A-135F3A2748B3}" type="pres">
      <dgm:prSet presAssocID="{836AAEAB-F73B-4B2B-ABBA-EB208E469D71}" presName="parentText" presStyleLbl="node1" presStyleIdx="0" presStyleCnt="4">
        <dgm:presLayoutVars>
          <dgm:chMax val="0"/>
          <dgm:bulletEnabled val="1"/>
        </dgm:presLayoutVars>
      </dgm:prSet>
      <dgm:spPr/>
    </dgm:pt>
    <dgm:pt modelId="{A60D338D-5585-403D-9B7B-77637A0D85B8}" type="pres">
      <dgm:prSet presAssocID="{6E094A8B-0152-4CFC-B04E-766EBB41187A}" presName="spacer" presStyleCnt="0"/>
      <dgm:spPr/>
    </dgm:pt>
    <dgm:pt modelId="{C5F396FE-B230-4D51-B027-FA0E5630AE13}" type="pres">
      <dgm:prSet presAssocID="{1583FF82-5066-4E08-A4DD-1FFC38DD5406}" presName="parentText" presStyleLbl="node1" presStyleIdx="1" presStyleCnt="4">
        <dgm:presLayoutVars>
          <dgm:chMax val="0"/>
          <dgm:bulletEnabled val="1"/>
        </dgm:presLayoutVars>
      </dgm:prSet>
      <dgm:spPr/>
    </dgm:pt>
    <dgm:pt modelId="{6FD2C4B7-916F-4E85-A3C0-3F8247168F69}" type="pres">
      <dgm:prSet presAssocID="{B10BC537-3246-4C46-8FAA-90ABC610FA32}" presName="spacer" presStyleCnt="0"/>
      <dgm:spPr/>
    </dgm:pt>
    <dgm:pt modelId="{06AFB0AA-2E49-4AA6-A41E-3B28CE725F38}" type="pres">
      <dgm:prSet presAssocID="{914EC1CD-BAEC-4A52-9569-63A43EA58BB1}" presName="parentText" presStyleLbl="node1" presStyleIdx="2" presStyleCnt="4">
        <dgm:presLayoutVars>
          <dgm:chMax val="0"/>
          <dgm:bulletEnabled val="1"/>
        </dgm:presLayoutVars>
      </dgm:prSet>
      <dgm:spPr/>
    </dgm:pt>
    <dgm:pt modelId="{6EBC2300-2C2D-4E65-A5C3-1DE0E031CAD3}" type="pres">
      <dgm:prSet presAssocID="{751ECBA9-3FCA-4218-B7FF-9AD1B4F7E8E7}" presName="spacer" presStyleCnt="0"/>
      <dgm:spPr/>
    </dgm:pt>
    <dgm:pt modelId="{7A38715F-AA11-44AD-86AA-4FE19EB8F6DC}" type="pres">
      <dgm:prSet presAssocID="{7D34C94C-132C-4795-A340-CDACCE98B8BB}" presName="parentText" presStyleLbl="node1" presStyleIdx="3" presStyleCnt="4">
        <dgm:presLayoutVars>
          <dgm:chMax val="0"/>
          <dgm:bulletEnabled val="1"/>
        </dgm:presLayoutVars>
      </dgm:prSet>
      <dgm:spPr/>
    </dgm:pt>
  </dgm:ptLst>
  <dgm:cxnLst>
    <dgm:cxn modelId="{823E1720-7314-4B6D-9EAA-BA755DCEA1DE}" srcId="{596E13EC-AF4D-435A-AF28-7AD91E24F53B}" destId="{836AAEAB-F73B-4B2B-ABBA-EB208E469D71}" srcOrd="0" destOrd="0" parTransId="{99A3D283-F5AF-49A2-83EC-8A9161C248CC}" sibTransId="{6E094A8B-0152-4CFC-B04E-766EBB41187A}"/>
    <dgm:cxn modelId="{BF66F92F-B32E-4056-9AF8-375D0C53632F}" srcId="{596E13EC-AF4D-435A-AF28-7AD91E24F53B}" destId="{1583FF82-5066-4E08-A4DD-1FFC38DD5406}" srcOrd="1" destOrd="0" parTransId="{5CFEBDD6-DABF-49B2-858E-D910814361E2}" sibTransId="{B10BC537-3246-4C46-8FAA-90ABC610FA32}"/>
    <dgm:cxn modelId="{D7B8DE31-16FE-4145-9F48-959B129A95DC}" type="presOf" srcId="{596E13EC-AF4D-435A-AF28-7AD91E24F53B}" destId="{CAA6A6EF-69CD-42CB-84A5-DD9A3D6A1976}" srcOrd="0" destOrd="0" presId="urn:microsoft.com/office/officeart/2005/8/layout/vList2"/>
    <dgm:cxn modelId="{F4E9EF39-3DAC-4416-9CD2-A3AC1DD39210}" srcId="{596E13EC-AF4D-435A-AF28-7AD91E24F53B}" destId="{914EC1CD-BAEC-4A52-9569-63A43EA58BB1}" srcOrd="2" destOrd="0" parTransId="{9C2025B7-94D2-4927-BA68-81A6C807B0BB}" sibTransId="{751ECBA9-3FCA-4218-B7FF-9AD1B4F7E8E7}"/>
    <dgm:cxn modelId="{82704E3B-80A0-498E-BB38-D53511E3FAE7}" type="presOf" srcId="{1583FF82-5066-4E08-A4DD-1FFC38DD5406}" destId="{C5F396FE-B230-4D51-B027-FA0E5630AE13}" srcOrd="0" destOrd="0" presId="urn:microsoft.com/office/officeart/2005/8/layout/vList2"/>
    <dgm:cxn modelId="{C06C4956-A218-4985-B8D3-1392A5020AB7}" type="presOf" srcId="{836AAEAB-F73B-4B2B-ABBA-EB208E469D71}" destId="{92416943-2A9D-4E1C-866A-135F3A2748B3}" srcOrd="0" destOrd="0" presId="urn:microsoft.com/office/officeart/2005/8/layout/vList2"/>
    <dgm:cxn modelId="{885E8CAF-60EE-45E7-88AE-5932F56738D6}" srcId="{596E13EC-AF4D-435A-AF28-7AD91E24F53B}" destId="{7D34C94C-132C-4795-A340-CDACCE98B8BB}" srcOrd="3" destOrd="0" parTransId="{2118425D-8B8A-45DA-8788-A8C081C25439}" sibTransId="{6A0CD27C-CA38-4C76-8F1A-3D4296CC1E2A}"/>
    <dgm:cxn modelId="{0484C9D6-FD62-4859-A264-7AB605018412}" type="presOf" srcId="{7D34C94C-132C-4795-A340-CDACCE98B8BB}" destId="{7A38715F-AA11-44AD-86AA-4FE19EB8F6DC}" srcOrd="0" destOrd="0" presId="urn:microsoft.com/office/officeart/2005/8/layout/vList2"/>
    <dgm:cxn modelId="{A5F97FE1-2F60-47F9-800F-41B71A293174}" type="presOf" srcId="{914EC1CD-BAEC-4A52-9569-63A43EA58BB1}" destId="{06AFB0AA-2E49-4AA6-A41E-3B28CE725F38}" srcOrd="0" destOrd="0" presId="urn:microsoft.com/office/officeart/2005/8/layout/vList2"/>
    <dgm:cxn modelId="{567187AF-CD9D-42B2-A953-99930CAAD865}" type="presParOf" srcId="{CAA6A6EF-69CD-42CB-84A5-DD9A3D6A1976}" destId="{92416943-2A9D-4E1C-866A-135F3A2748B3}" srcOrd="0" destOrd="0" presId="urn:microsoft.com/office/officeart/2005/8/layout/vList2"/>
    <dgm:cxn modelId="{E6EBB865-96A1-4023-8086-4A34AE3D23A9}" type="presParOf" srcId="{CAA6A6EF-69CD-42CB-84A5-DD9A3D6A1976}" destId="{A60D338D-5585-403D-9B7B-77637A0D85B8}" srcOrd="1" destOrd="0" presId="urn:microsoft.com/office/officeart/2005/8/layout/vList2"/>
    <dgm:cxn modelId="{73DA8645-5464-4A3C-82A5-596808C022CC}" type="presParOf" srcId="{CAA6A6EF-69CD-42CB-84A5-DD9A3D6A1976}" destId="{C5F396FE-B230-4D51-B027-FA0E5630AE13}" srcOrd="2" destOrd="0" presId="urn:microsoft.com/office/officeart/2005/8/layout/vList2"/>
    <dgm:cxn modelId="{D093AB03-3DF3-4175-A57B-497F216F56B9}" type="presParOf" srcId="{CAA6A6EF-69CD-42CB-84A5-DD9A3D6A1976}" destId="{6FD2C4B7-916F-4E85-A3C0-3F8247168F69}" srcOrd="3" destOrd="0" presId="urn:microsoft.com/office/officeart/2005/8/layout/vList2"/>
    <dgm:cxn modelId="{A00965DF-27DE-4F01-9019-2A188DEED3E3}" type="presParOf" srcId="{CAA6A6EF-69CD-42CB-84A5-DD9A3D6A1976}" destId="{06AFB0AA-2E49-4AA6-A41E-3B28CE725F38}" srcOrd="4" destOrd="0" presId="urn:microsoft.com/office/officeart/2005/8/layout/vList2"/>
    <dgm:cxn modelId="{DD26D8E5-22F5-4D8B-8685-8715FDB84063}" type="presParOf" srcId="{CAA6A6EF-69CD-42CB-84A5-DD9A3D6A1976}" destId="{6EBC2300-2C2D-4E65-A5C3-1DE0E031CAD3}" srcOrd="5" destOrd="0" presId="urn:microsoft.com/office/officeart/2005/8/layout/vList2"/>
    <dgm:cxn modelId="{1A5AAC34-F01D-4047-8B26-5A08EABC6F21}" type="presParOf" srcId="{CAA6A6EF-69CD-42CB-84A5-DD9A3D6A1976}" destId="{7A38715F-AA11-44AD-86AA-4FE19EB8F6D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6E13EC-AF4D-435A-AF28-7AD91E24F5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BE"/>
        </a:p>
      </dgm:t>
    </dgm:pt>
    <dgm:pt modelId="{836AAEAB-F73B-4B2B-ABBA-EB208E469D71}">
      <dgm:prSet/>
      <dgm:spPr/>
      <dgm:t>
        <a:bodyPr/>
        <a:lstStyle/>
        <a:p>
          <a:r>
            <a:rPr lang="fr-FR" baseline="0" dirty="0"/>
            <a:t>Forfait: interdiction des modifications hors AR 14/01/2013, révision des prix ou clauses de réexamen</a:t>
          </a:r>
        </a:p>
        <a:p>
          <a:r>
            <a:rPr lang="fr-BE" dirty="0"/>
            <a:t>Admission de l’imprévision</a:t>
          </a:r>
        </a:p>
      </dgm:t>
    </dgm:pt>
    <dgm:pt modelId="{99A3D283-F5AF-49A2-83EC-8A9161C248CC}" type="parTrans" cxnId="{823E1720-7314-4B6D-9EAA-BA755DCEA1DE}">
      <dgm:prSet/>
      <dgm:spPr/>
      <dgm:t>
        <a:bodyPr/>
        <a:lstStyle/>
        <a:p>
          <a:endParaRPr lang="fr-BE"/>
        </a:p>
      </dgm:t>
    </dgm:pt>
    <dgm:pt modelId="{6E094A8B-0152-4CFC-B04E-766EBB41187A}" type="sibTrans" cxnId="{823E1720-7314-4B6D-9EAA-BA755DCEA1DE}">
      <dgm:prSet/>
      <dgm:spPr/>
      <dgm:t>
        <a:bodyPr/>
        <a:lstStyle/>
        <a:p>
          <a:endParaRPr lang="fr-BE"/>
        </a:p>
      </dgm:t>
    </dgm:pt>
    <dgm:pt modelId="{1583FF82-5066-4E08-A4DD-1FFC38DD5406}">
      <dgm:prSet/>
      <dgm:spPr/>
      <dgm:t>
        <a:bodyPr/>
        <a:lstStyle/>
        <a:p>
          <a:r>
            <a:rPr lang="fr-FR" baseline="0" dirty="0"/>
            <a:t>Service fait et accepté: les avances sont l’exception (avance vs acompte)</a:t>
          </a:r>
          <a:endParaRPr lang="fr-BE" dirty="0"/>
        </a:p>
      </dgm:t>
    </dgm:pt>
    <dgm:pt modelId="{5CFEBDD6-DABF-49B2-858E-D910814361E2}" type="parTrans" cxnId="{BF66F92F-B32E-4056-9AF8-375D0C53632F}">
      <dgm:prSet/>
      <dgm:spPr/>
      <dgm:t>
        <a:bodyPr/>
        <a:lstStyle/>
        <a:p>
          <a:endParaRPr lang="fr-BE"/>
        </a:p>
      </dgm:t>
    </dgm:pt>
    <dgm:pt modelId="{B10BC537-3246-4C46-8FAA-90ABC610FA32}" type="sibTrans" cxnId="{BF66F92F-B32E-4056-9AF8-375D0C53632F}">
      <dgm:prSet/>
      <dgm:spPr/>
      <dgm:t>
        <a:bodyPr/>
        <a:lstStyle/>
        <a:p>
          <a:endParaRPr lang="fr-BE"/>
        </a:p>
      </dgm:t>
    </dgm:pt>
    <dgm:pt modelId="{914EC1CD-BAEC-4A52-9569-63A43EA58BB1}">
      <dgm:prSet/>
      <dgm:spPr/>
      <dgm:t>
        <a:bodyPr/>
        <a:lstStyle/>
        <a:p>
          <a:r>
            <a:rPr lang="fr-FR" baseline="0" dirty="0"/>
            <a:t>Confidentialité du processus d’attribution (hors place classement et négociations).</a:t>
          </a:r>
        </a:p>
        <a:p>
          <a:r>
            <a:rPr lang="fr-BE" dirty="0"/>
            <a:t>Non-divulgation des parties confidentielles des offres</a:t>
          </a:r>
        </a:p>
      </dgm:t>
    </dgm:pt>
    <dgm:pt modelId="{9C2025B7-94D2-4927-BA68-81A6C807B0BB}" type="parTrans" cxnId="{F4E9EF39-3DAC-4416-9CD2-A3AC1DD39210}">
      <dgm:prSet/>
      <dgm:spPr/>
      <dgm:t>
        <a:bodyPr/>
        <a:lstStyle/>
        <a:p>
          <a:endParaRPr lang="fr-BE"/>
        </a:p>
      </dgm:t>
    </dgm:pt>
    <dgm:pt modelId="{751ECBA9-3FCA-4218-B7FF-9AD1B4F7E8E7}" type="sibTrans" cxnId="{F4E9EF39-3DAC-4416-9CD2-A3AC1DD39210}">
      <dgm:prSet/>
      <dgm:spPr/>
      <dgm:t>
        <a:bodyPr/>
        <a:lstStyle/>
        <a:p>
          <a:endParaRPr lang="fr-BE"/>
        </a:p>
      </dgm:t>
    </dgm:pt>
    <dgm:pt modelId="{7D34C94C-132C-4795-A340-CDACCE98B8BB}">
      <dgm:prSet/>
      <dgm:spPr/>
      <dgm:t>
        <a:bodyPr/>
        <a:lstStyle/>
        <a:p>
          <a:r>
            <a:rPr lang="fr-FR" baseline="0" dirty="0"/>
            <a:t>Communications électroniques: </a:t>
          </a:r>
          <a:r>
            <a:rPr lang="fr-FR" baseline="0" dirty="0">
              <a:solidFill>
                <a:srgbClr val="FFFF00"/>
              </a:solidFill>
              <a:hlinkClick xmlns:r="http://schemas.openxmlformats.org/officeDocument/2006/relationships" r:id="rId1">
                <a:extLst>
                  <a:ext uri="{A12FA001-AC4F-418D-AE19-62706E023703}">
                    <ahyp:hlinkClr xmlns:ahyp="http://schemas.microsoft.com/office/drawing/2018/hyperlinkcolor" val="tx"/>
                  </a:ext>
                </a:extLst>
              </a:hlinkClick>
            </a:rPr>
            <a:t>www.publicprocurement.be</a:t>
          </a:r>
          <a:endParaRPr lang="fr-BE" dirty="0">
            <a:solidFill>
              <a:srgbClr val="FFFF00"/>
            </a:solidFill>
          </a:endParaRPr>
        </a:p>
      </dgm:t>
    </dgm:pt>
    <dgm:pt modelId="{2118425D-8B8A-45DA-8788-A8C081C25439}" type="parTrans" cxnId="{885E8CAF-60EE-45E7-88AE-5932F56738D6}">
      <dgm:prSet/>
      <dgm:spPr/>
      <dgm:t>
        <a:bodyPr/>
        <a:lstStyle/>
        <a:p>
          <a:endParaRPr lang="fr-BE"/>
        </a:p>
      </dgm:t>
    </dgm:pt>
    <dgm:pt modelId="{6A0CD27C-CA38-4C76-8F1A-3D4296CC1E2A}" type="sibTrans" cxnId="{885E8CAF-60EE-45E7-88AE-5932F56738D6}">
      <dgm:prSet/>
      <dgm:spPr/>
      <dgm:t>
        <a:bodyPr/>
        <a:lstStyle/>
        <a:p>
          <a:endParaRPr lang="fr-BE"/>
        </a:p>
      </dgm:t>
    </dgm:pt>
    <dgm:pt modelId="{3362A60C-EAF2-4C0A-8CF1-A68E001978D1}">
      <dgm:prSet/>
      <dgm:spPr/>
      <dgm:t>
        <a:bodyPr/>
        <a:lstStyle/>
        <a:p>
          <a:r>
            <a:rPr lang="fr-FR" dirty="0"/>
            <a:t>Facturation électronique PEPPOL</a:t>
          </a:r>
          <a:endParaRPr lang="fr-BE" dirty="0"/>
        </a:p>
      </dgm:t>
    </dgm:pt>
    <dgm:pt modelId="{28FDB628-A1E2-472A-9864-3B097417B3A1}" type="parTrans" cxnId="{94416C06-7EDC-4486-B524-DE94C1D8311D}">
      <dgm:prSet/>
      <dgm:spPr/>
    </dgm:pt>
    <dgm:pt modelId="{7294BB30-F8B8-43B0-AB0B-A80935E07505}" type="sibTrans" cxnId="{94416C06-7EDC-4486-B524-DE94C1D8311D}">
      <dgm:prSet/>
      <dgm:spPr/>
    </dgm:pt>
    <dgm:pt modelId="{CAA6A6EF-69CD-42CB-84A5-DD9A3D6A1976}" type="pres">
      <dgm:prSet presAssocID="{596E13EC-AF4D-435A-AF28-7AD91E24F53B}" presName="linear" presStyleCnt="0">
        <dgm:presLayoutVars>
          <dgm:animLvl val="lvl"/>
          <dgm:resizeHandles val="exact"/>
        </dgm:presLayoutVars>
      </dgm:prSet>
      <dgm:spPr/>
    </dgm:pt>
    <dgm:pt modelId="{92416943-2A9D-4E1C-866A-135F3A2748B3}" type="pres">
      <dgm:prSet presAssocID="{836AAEAB-F73B-4B2B-ABBA-EB208E469D71}" presName="parentText" presStyleLbl="node1" presStyleIdx="0" presStyleCnt="5">
        <dgm:presLayoutVars>
          <dgm:chMax val="0"/>
          <dgm:bulletEnabled val="1"/>
        </dgm:presLayoutVars>
      </dgm:prSet>
      <dgm:spPr/>
    </dgm:pt>
    <dgm:pt modelId="{A60D338D-5585-403D-9B7B-77637A0D85B8}" type="pres">
      <dgm:prSet presAssocID="{6E094A8B-0152-4CFC-B04E-766EBB41187A}" presName="spacer" presStyleCnt="0"/>
      <dgm:spPr/>
    </dgm:pt>
    <dgm:pt modelId="{C5F396FE-B230-4D51-B027-FA0E5630AE13}" type="pres">
      <dgm:prSet presAssocID="{1583FF82-5066-4E08-A4DD-1FFC38DD5406}" presName="parentText" presStyleLbl="node1" presStyleIdx="1" presStyleCnt="5">
        <dgm:presLayoutVars>
          <dgm:chMax val="0"/>
          <dgm:bulletEnabled val="1"/>
        </dgm:presLayoutVars>
      </dgm:prSet>
      <dgm:spPr/>
    </dgm:pt>
    <dgm:pt modelId="{6FD2C4B7-916F-4E85-A3C0-3F8247168F69}" type="pres">
      <dgm:prSet presAssocID="{B10BC537-3246-4C46-8FAA-90ABC610FA32}" presName="spacer" presStyleCnt="0"/>
      <dgm:spPr/>
    </dgm:pt>
    <dgm:pt modelId="{06AFB0AA-2E49-4AA6-A41E-3B28CE725F38}" type="pres">
      <dgm:prSet presAssocID="{914EC1CD-BAEC-4A52-9569-63A43EA58BB1}" presName="parentText" presStyleLbl="node1" presStyleIdx="2" presStyleCnt="5">
        <dgm:presLayoutVars>
          <dgm:chMax val="0"/>
          <dgm:bulletEnabled val="1"/>
        </dgm:presLayoutVars>
      </dgm:prSet>
      <dgm:spPr/>
    </dgm:pt>
    <dgm:pt modelId="{6EBC2300-2C2D-4E65-A5C3-1DE0E031CAD3}" type="pres">
      <dgm:prSet presAssocID="{751ECBA9-3FCA-4218-B7FF-9AD1B4F7E8E7}" presName="spacer" presStyleCnt="0"/>
      <dgm:spPr/>
    </dgm:pt>
    <dgm:pt modelId="{7A38715F-AA11-44AD-86AA-4FE19EB8F6DC}" type="pres">
      <dgm:prSet presAssocID="{7D34C94C-132C-4795-A340-CDACCE98B8BB}" presName="parentText" presStyleLbl="node1" presStyleIdx="3" presStyleCnt="5" custLinFactNeighborX="-30342">
        <dgm:presLayoutVars>
          <dgm:chMax val="0"/>
          <dgm:bulletEnabled val="1"/>
        </dgm:presLayoutVars>
      </dgm:prSet>
      <dgm:spPr/>
    </dgm:pt>
    <dgm:pt modelId="{33E9DC06-F56C-47B9-8321-DA086E148DAE}" type="pres">
      <dgm:prSet presAssocID="{6A0CD27C-CA38-4C76-8F1A-3D4296CC1E2A}" presName="spacer" presStyleCnt="0"/>
      <dgm:spPr/>
    </dgm:pt>
    <dgm:pt modelId="{4304BA2F-EAB1-4431-9CC6-F388860D6E5F}" type="pres">
      <dgm:prSet presAssocID="{3362A60C-EAF2-4C0A-8CF1-A68E001978D1}" presName="parentText" presStyleLbl="node1" presStyleIdx="4" presStyleCnt="5">
        <dgm:presLayoutVars>
          <dgm:chMax val="0"/>
          <dgm:bulletEnabled val="1"/>
        </dgm:presLayoutVars>
      </dgm:prSet>
      <dgm:spPr/>
    </dgm:pt>
  </dgm:ptLst>
  <dgm:cxnLst>
    <dgm:cxn modelId="{94416C06-7EDC-4486-B524-DE94C1D8311D}" srcId="{596E13EC-AF4D-435A-AF28-7AD91E24F53B}" destId="{3362A60C-EAF2-4C0A-8CF1-A68E001978D1}" srcOrd="4" destOrd="0" parTransId="{28FDB628-A1E2-472A-9864-3B097417B3A1}" sibTransId="{7294BB30-F8B8-43B0-AB0B-A80935E07505}"/>
    <dgm:cxn modelId="{823E1720-7314-4B6D-9EAA-BA755DCEA1DE}" srcId="{596E13EC-AF4D-435A-AF28-7AD91E24F53B}" destId="{836AAEAB-F73B-4B2B-ABBA-EB208E469D71}" srcOrd="0" destOrd="0" parTransId="{99A3D283-F5AF-49A2-83EC-8A9161C248CC}" sibTransId="{6E094A8B-0152-4CFC-B04E-766EBB41187A}"/>
    <dgm:cxn modelId="{BF66F92F-B32E-4056-9AF8-375D0C53632F}" srcId="{596E13EC-AF4D-435A-AF28-7AD91E24F53B}" destId="{1583FF82-5066-4E08-A4DD-1FFC38DD5406}" srcOrd="1" destOrd="0" parTransId="{5CFEBDD6-DABF-49B2-858E-D910814361E2}" sibTransId="{B10BC537-3246-4C46-8FAA-90ABC610FA32}"/>
    <dgm:cxn modelId="{D7B8DE31-16FE-4145-9F48-959B129A95DC}" type="presOf" srcId="{596E13EC-AF4D-435A-AF28-7AD91E24F53B}" destId="{CAA6A6EF-69CD-42CB-84A5-DD9A3D6A1976}" srcOrd="0" destOrd="0" presId="urn:microsoft.com/office/officeart/2005/8/layout/vList2"/>
    <dgm:cxn modelId="{F4E9EF39-3DAC-4416-9CD2-A3AC1DD39210}" srcId="{596E13EC-AF4D-435A-AF28-7AD91E24F53B}" destId="{914EC1CD-BAEC-4A52-9569-63A43EA58BB1}" srcOrd="2" destOrd="0" parTransId="{9C2025B7-94D2-4927-BA68-81A6C807B0BB}" sibTransId="{751ECBA9-3FCA-4218-B7FF-9AD1B4F7E8E7}"/>
    <dgm:cxn modelId="{82704E3B-80A0-498E-BB38-D53511E3FAE7}" type="presOf" srcId="{1583FF82-5066-4E08-A4DD-1FFC38DD5406}" destId="{C5F396FE-B230-4D51-B027-FA0E5630AE13}" srcOrd="0" destOrd="0" presId="urn:microsoft.com/office/officeart/2005/8/layout/vList2"/>
    <dgm:cxn modelId="{0DDD1048-A40C-4792-B109-36CA8810FCCE}" type="presOf" srcId="{3362A60C-EAF2-4C0A-8CF1-A68E001978D1}" destId="{4304BA2F-EAB1-4431-9CC6-F388860D6E5F}" srcOrd="0" destOrd="0" presId="urn:microsoft.com/office/officeart/2005/8/layout/vList2"/>
    <dgm:cxn modelId="{C06C4956-A218-4985-B8D3-1392A5020AB7}" type="presOf" srcId="{836AAEAB-F73B-4B2B-ABBA-EB208E469D71}" destId="{92416943-2A9D-4E1C-866A-135F3A2748B3}" srcOrd="0" destOrd="0" presId="urn:microsoft.com/office/officeart/2005/8/layout/vList2"/>
    <dgm:cxn modelId="{885E8CAF-60EE-45E7-88AE-5932F56738D6}" srcId="{596E13EC-AF4D-435A-AF28-7AD91E24F53B}" destId="{7D34C94C-132C-4795-A340-CDACCE98B8BB}" srcOrd="3" destOrd="0" parTransId="{2118425D-8B8A-45DA-8788-A8C081C25439}" sibTransId="{6A0CD27C-CA38-4C76-8F1A-3D4296CC1E2A}"/>
    <dgm:cxn modelId="{0484C9D6-FD62-4859-A264-7AB605018412}" type="presOf" srcId="{7D34C94C-132C-4795-A340-CDACCE98B8BB}" destId="{7A38715F-AA11-44AD-86AA-4FE19EB8F6DC}" srcOrd="0" destOrd="0" presId="urn:microsoft.com/office/officeart/2005/8/layout/vList2"/>
    <dgm:cxn modelId="{A5F97FE1-2F60-47F9-800F-41B71A293174}" type="presOf" srcId="{914EC1CD-BAEC-4A52-9569-63A43EA58BB1}" destId="{06AFB0AA-2E49-4AA6-A41E-3B28CE725F38}" srcOrd="0" destOrd="0" presId="urn:microsoft.com/office/officeart/2005/8/layout/vList2"/>
    <dgm:cxn modelId="{567187AF-CD9D-42B2-A953-99930CAAD865}" type="presParOf" srcId="{CAA6A6EF-69CD-42CB-84A5-DD9A3D6A1976}" destId="{92416943-2A9D-4E1C-866A-135F3A2748B3}" srcOrd="0" destOrd="0" presId="urn:microsoft.com/office/officeart/2005/8/layout/vList2"/>
    <dgm:cxn modelId="{E6EBB865-96A1-4023-8086-4A34AE3D23A9}" type="presParOf" srcId="{CAA6A6EF-69CD-42CB-84A5-DD9A3D6A1976}" destId="{A60D338D-5585-403D-9B7B-77637A0D85B8}" srcOrd="1" destOrd="0" presId="urn:microsoft.com/office/officeart/2005/8/layout/vList2"/>
    <dgm:cxn modelId="{73DA8645-5464-4A3C-82A5-596808C022CC}" type="presParOf" srcId="{CAA6A6EF-69CD-42CB-84A5-DD9A3D6A1976}" destId="{C5F396FE-B230-4D51-B027-FA0E5630AE13}" srcOrd="2" destOrd="0" presId="urn:microsoft.com/office/officeart/2005/8/layout/vList2"/>
    <dgm:cxn modelId="{D093AB03-3DF3-4175-A57B-497F216F56B9}" type="presParOf" srcId="{CAA6A6EF-69CD-42CB-84A5-DD9A3D6A1976}" destId="{6FD2C4B7-916F-4E85-A3C0-3F8247168F69}" srcOrd="3" destOrd="0" presId="urn:microsoft.com/office/officeart/2005/8/layout/vList2"/>
    <dgm:cxn modelId="{A00965DF-27DE-4F01-9019-2A188DEED3E3}" type="presParOf" srcId="{CAA6A6EF-69CD-42CB-84A5-DD9A3D6A1976}" destId="{06AFB0AA-2E49-4AA6-A41E-3B28CE725F38}" srcOrd="4" destOrd="0" presId="urn:microsoft.com/office/officeart/2005/8/layout/vList2"/>
    <dgm:cxn modelId="{DD26D8E5-22F5-4D8B-8685-8715FDB84063}" type="presParOf" srcId="{CAA6A6EF-69CD-42CB-84A5-DD9A3D6A1976}" destId="{6EBC2300-2C2D-4E65-A5C3-1DE0E031CAD3}" srcOrd="5" destOrd="0" presId="urn:microsoft.com/office/officeart/2005/8/layout/vList2"/>
    <dgm:cxn modelId="{1A5AAC34-F01D-4047-8B26-5A08EABC6F21}" type="presParOf" srcId="{CAA6A6EF-69CD-42CB-84A5-DD9A3D6A1976}" destId="{7A38715F-AA11-44AD-86AA-4FE19EB8F6DC}" srcOrd="6" destOrd="0" presId="urn:microsoft.com/office/officeart/2005/8/layout/vList2"/>
    <dgm:cxn modelId="{3FD3EC58-09C5-4CE3-BC55-33C4687DF154}" type="presParOf" srcId="{CAA6A6EF-69CD-42CB-84A5-DD9A3D6A1976}" destId="{33E9DC06-F56C-47B9-8321-DA086E148DAE}" srcOrd="7" destOrd="0" presId="urn:microsoft.com/office/officeart/2005/8/layout/vList2"/>
    <dgm:cxn modelId="{B45B7AE5-2C22-4F67-875A-A0BE726CD683}" type="presParOf" srcId="{CAA6A6EF-69CD-42CB-84A5-DD9A3D6A1976}" destId="{4304BA2F-EAB1-4431-9CC6-F388860D6E5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6E13EC-AF4D-435A-AF28-7AD91E24F5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BE"/>
        </a:p>
      </dgm:t>
    </dgm:pt>
    <dgm:pt modelId="{836AAEAB-F73B-4B2B-ABBA-EB208E469D71}">
      <dgm:prSet/>
      <dgm:spPr/>
      <dgm:t>
        <a:bodyPr/>
        <a:lstStyle/>
        <a:p>
          <a:r>
            <a:rPr lang="fr-FR" baseline="0" dirty="0"/>
            <a:t>Durée de 4 ans… sauf dérogation motivée</a:t>
          </a:r>
          <a:endParaRPr lang="fr-BE" dirty="0"/>
        </a:p>
      </dgm:t>
    </dgm:pt>
    <dgm:pt modelId="{99A3D283-F5AF-49A2-83EC-8A9161C248CC}" type="parTrans" cxnId="{823E1720-7314-4B6D-9EAA-BA755DCEA1DE}">
      <dgm:prSet/>
      <dgm:spPr/>
      <dgm:t>
        <a:bodyPr/>
        <a:lstStyle/>
        <a:p>
          <a:endParaRPr lang="fr-BE"/>
        </a:p>
      </dgm:t>
    </dgm:pt>
    <dgm:pt modelId="{6E094A8B-0152-4CFC-B04E-766EBB41187A}" type="sibTrans" cxnId="{823E1720-7314-4B6D-9EAA-BA755DCEA1DE}">
      <dgm:prSet/>
      <dgm:spPr/>
      <dgm:t>
        <a:bodyPr/>
        <a:lstStyle/>
        <a:p>
          <a:endParaRPr lang="fr-BE"/>
        </a:p>
      </dgm:t>
    </dgm:pt>
    <dgm:pt modelId="{CAA6A6EF-69CD-42CB-84A5-DD9A3D6A1976}" type="pres">
      <dgm:prSet presAssocID="{596E13EC-AF4D-435A-AF28-7AD91E24F53B}" presName="linear" presStyleCnt="0">
        <dgm:presLayoutVars>
          <dgm:animLvl val="lvl"/>
          <dgm:resizeHandles val="exact"/>
        </dgm:presLayoutVars>
      </dgm:prSet>
      <dgm:spPr/>
    </dgm:pt>
    <dgm:pt modelId="{92416943-2A9D-4E1C-866A-135F3A2748B3}" type="pres">
      <dgm:prSet presAssocID="{836AAEAB-F73B-4B2B-ABBA-EB208E469D71}" presName="parentText" presStyleLbl="node1" presStyleIdx="0" presStyleCnt="1">
        <dgm:presLayoutVars>
          <dgm:chMax val="0"/>
          <dgm:bulletEnabled val="1"/>
        </dgm:presLayoutVars>
      </dgm:prSet>
      <dgm:spPr/>
    </dgm:pt>
  </dgm:ptLst>
  <dgm:cxnLst>
    <dgm:cxn modelId="{823E1720-7314-4B6D-9EAA-BA755DCEA1DE}" srcId="{596E13EC-AF4D-435A-AF28-7AD91E24F53B}" destId="{836AAEAB-F73B-4B2B-ABBA-EB208E469D71}" srcOrd="0" destOrd="0" parTransId="{99A3D283-F5AF-49A2-83EC-8A9161C248CC}" sibTransId="{6E094A8B-0152-4CFC-B04E-766EBB41187A}"/>
    <dgm:cxn modelId="{D7B8DE31-16FE-4145-9F48-959B129A95DC}" type="presOf" srcId="{596E13EC-AF4D-435A-AF28-7AD91E24F53B}" destId="{CAA6A6EF-69CD-42CB-84A5-DD9A3D6A1976}" srcOrd="0" destOrd="0" presId="urn:microsoft.com/office/officeart/2005/8/layout/vList2"/>
    <dgm:cxn modelId="{C06C4956-A218-4985-B8D3-1392A5020AB7}" type="presOf" srcId="{836AAEAB-F73B-4B2B-ABBA-EB208E469D71}" destId="{92416943-2A9D-4E1C-866A-135F3A2748B3}" srcOrd="0" destOrd="0" presId="urn:microsoft.com/office/officeart/2005/8/layout/vList2"/>
    <dgm:cxn modelId="{567187AF-CD9D-42B2-A953-99930CAAD865}" type="presParOf" srcId="{CAA6A6EF-69CD-42CB-84A5-DD9A3D6A1976}" destId="{92416943-2A9D-4E1C-866A-135F3A2748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6E13EC-AF4D-435A-AF28-7AD91E24F5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BE"/>
        </a:p>
      </dgm:t>
    </dgm:pt>
    <dgm:pt modelId="{836AAEAB-F73B-4B2B-ABBA-EB208E469D71}">
      <dgm:prSet/>
      <dgm:spPr/>
      <dgm:t>
        <a:bodyPr/>
        <a:lstStyle/>
        <a:p>
          <a:r>
            <a:rPr lang="fr-FR" baseline="0" dirty="0"/>
            <a:t>Art. 10-11 Constitution</a:t>
          </a:r>
          <a:endParaRPr lang="fr-BE" dirty="0"/>
        </a:p>
      </dgm:t>
    </dgm:pt>
    <dgm:pt modelId="{99A3D283-F5AF-49A2-83EC-8A9161C248CC}" type="parTrans" cxnId="{823E1720-7314-4B6D-9EAA-BA755DCEA1DE}">
      <dgm:prSet/>
      <dgm:spPr/>
      <dgm:t>
        <a:bodyPr/>
        <a:lstStyle/>
        <a:p>
          <a:endParaRPr lang="fr-BE"/>
        </a:p>
      </dgm:t>
    </dgm:pt>
    <dgm:pt modelId="{6E094A8B-0152-4CFC-B04E-766EBB41187A}" type="sibTrans" cxnId="{823E1720-7314-4B6D-9EAA-BA755DCEA1DE}">
      <dgm:prSet/>
      <dgm:spPr/>
      <dgm:t>
        <a:bodyPr/>
        <a:lstStyle/>
        <a:p>
          <a:endParaRPr lang="fr-BE"/>
        </a:p>
      </dgm:t>
    </dgm:pt>
    <dgm:pt modelId="{1583FF82-5066-4E08-A4DD-1FFC38DD5406}">
      <dgm:prSet/>
      <dgm:spPr/>
      <dgm:t>
        <a:bodyPr/>
        <a:lstStyle/>
        <a:p>
          <a:r>
            <a:rPr lang="fr-FR" baseline="0" dirty="0"/>
            <a:t>Traité UE: liberté de prestation de services et liberté d’établissement</a:t>
          </a:r>
          <a:endParaRPr lang="fr-BE" dirty="0"/>
        </a:p>
      </dgm:t>
    </dgm:pt>
    <dgm:pt modelId="{5CFEBDD6-DABF-49B2-858E-D910814361E2}" type="parTrans" cxnId="{BF66F92F-B32E-4056-9AF8-375D0C53632F}">
      <dgm:prSet/>
      <dgm:spPr/>
      <dgm:t>
        <a:bodyPr/>
        <a:lstStyle/>
        <a:p>
          <a:endParaRPr lang="fr-BE"/>
        </a:p>
      </dgm:t>
    </dgm:pt>
    <dgm:pt modelId="{B10BC537-3246-4C46-8FAA-90ABC610FA32}" type="sibTrans" cxnId="{BF66F92F-B32E-4056-9AF8-375D0C53632F}">
      <dgm:prSet/>
      <dgm:spPr/>
      <dgm:t>
        <a:bodyPr/>
        <a:lstStyle/>
        <a:p>
          <a:endParaRPr lang="fr-BE"/>
        </a:p>
      </dgm:t>
    </dgm:pt>
    <dgm:pt modelId="{914EC1CD-BAEC-4A52-9569-63A43EA58BB1}">
      <dgm:prSet/>
      <dgm:spPr/>
      <dgm:t>
        <a:bodyPr/>
        <a:lstStyle/>
        <a:p>
          <a:r>
            <a:rPr lang="fr-FR" baseline="0" dirty="0"/>
            <a:t>Motivation des actes administratifs (</a:t>
          </a:r>
          <a:r>
            <a:rPr lang="fr-FR" b="0" i="0" dirty="0"/>
            <a:t>Loi du 29 juillet 1991 relative à la motivation formelle des actes administratifs)</a:t>
          </a:r>
          <a:endParaRPr lang="fr-BE" dirty="0"/>
        </a:p>
      </dgm:t>
    </dgm:pt>
    <dgm:pt modelId="{9C2025B7-94D2-4927-BA68-81A6C807B0BB}" type="parTrans" cxnId="{F4E9EF39-3DAC-4416-9CD2-A3AC1DD39210}">
      <dgm:prSet/>
      <dgm:spPr/>
      <dgm:t>
        <a:bodyPr/>
        <a:lstStyle/>
        <a:p>
          <a:endParaRPr lang="fr-BE"/>
        </a:p>
      </dgm:t>
    </dgm:pt>
    <dgm:pt modelId="{751ECBA9-3FCA-4218-B7FF-9AD1B4F7E8E7}" type="sibTrans" cxnId="{F4E9EF39-3DAC-4416-9CD2-A3AC1DD39210}">
      <dgm:prSet/>
      <dgm:spPr/>
      <dgm:t>
        <a:bodyPr/>
        <a:lstStyle/>
        <a:p>
          <a:endParaRPr lang="fr-BE"/>
        </a:p>
      </dgm:t>
    </dgm:pt>
    <dgm:pt modelId="{04751209-8D19-46CB-B59C-9658F90F4DD7}">
      <dgm:prSet/>
      <dgm:spPr/>
      <dgm:t>
        <a:bodyPr/>
        <a:lstStyle/>
        <a:p>
          <a:r>
            <a:rPr lang="fr-FR" dirty="0"/>
            <a:t>Principes de bonne administration: minutie, proportionnalité, …</a:t>
          </a:r>
          <a:endParaRPr lang="fr-BE" dirty="0"/>
        </a:p>
      </dgm:t>
    </dgm:pt>
    <dgm:pt modelId="{73D0BE4E-B2D4-49F5-9347-B8411C116322}" type="parTrans" cxnId="{3FC46A39-3C12-4849-9BD5-C105946B5855}">
      <dgm:prSet/>
      <dgm:spPr/>
      <dgm:t>
        <a:bodyPr/>
        <a:lstStyle/>
        <a:p>
          <a:endParaRPr lang="fr-BE"/>
        </a:p>
      </dgm:t>
    </dgm:pt>
    <dgm:pt modelId="{43D567FB-42DE-473F-845E-084068AECA70}" type="sibTrans" cxnId="{3FC46A39-3C12-4849-9BD5-C105946B5855}">
      <dgm:prSet/>
      <dgm:spPr/>
      <dgm:t>
        <a:bodyPr/>
        <a:lstStyle/>
        <a:p>
          <a:endParaRPr lang="fr-BE"/>
        </a:p>
      </dgm:t>
    </dgm:pt>
    <dgm:pt modelId="{783A69DD-743A-40BD-816B-E614B26CA7C6}">
      <dgm:prSet/>
      <dgm:spPr/>
      <dgm:t>
        <a:bodyPr/>
        <a:lstStyle/>
        <a:p>
          <a:r>
            <a:rPr lang="fr-FR" dirty="0"/>
            <a:t>Transparence active et passive</a:t>
          </a:r>
          <a:endParaRPr lang="fr-BE" dirty="0"/>
        </a:p>
      </dgm:t>
    </dgm:pt>
    <dgm:pt modelId="{A05AFD59-E21E-4BAA-A6E4-70F0A14ACF05}" type="parTrans" cxnId="{9F70607B-9B27-4B05-AD8C-4ED2E0EFDA6B}">
      <dgm:prSet/>
      <dgm:spPr/>
      <dgm:t>
        <a:bodyPr/>
        <a:lstStyle/>
        <a:p>
          <a:endParaRPr lang="fr-BE"/>
        </a:p>
      </dgm:t>
    </dgm:pt>
    <dgm:pt modelId="{9BDFBBCE-782E-49D3-B1DB-D26117EEFB30}" type="sibTrans" cxnId="{9F70607B-9B27-4B05-AD8C-4ED2E0EFDA6B}">
      <dgm:prSet/>
      <dgm:spPr/>
      <dgm:t>
        <a:bodyPr/>
        <a:lstStyle/>
        <a:p>
          <a:endParaRPr lang="fr-BE"/>
        </a:p>
      </dgm:t>
    </dgm:pt>
    <dgm:pt modelId="{CAA6A6EF-69CD-42CB-84A5-DD9A3D6A1976}" type="pres">
      <dgm:prSet presAssocID="{596E13EC-AF4D-435A-AF28-7AD91E24F53B}" presName="linear" presStyleCnt="0">
        <dgm:presLayoutVars>
          <dgm:animLvl val="lvl"/>
          <dgm:resizeHandles val="exact"/>
        </dgm:presLayoutVars>
      </dgm:prSet>
      <dgm:spPr/>
    </dgm:pt>
    <dgm:pt modelId="{92416943-2A9D-4E1C-866A-135F3A2748B3}" type="pres">
      <dgm:prSet presAssocID="{836AAEAB-F73B-4B2B-ABBA-EB208E469D71}" presName="parentText" presStyleLbl="node1" presStyleIdx="0" presStyleCnt="5">
        <dgm:presLayoutVars>
          <dgm:chMax val="0"/>
          <dgm:bulletEnabled val="1"/>
        </dgm:presLayoutVars>
      </dgm:prSet>
      <dgm:spPr/>
    </dgm:pt>
    <dgm:pt modelId="{A60D338D-5585-403D-9B7B-77637A0D85B8}" type="pres">
      <dgm:prSet presAssocID="{6E094A8B-0152-4CFC-B04E-766EBB41187A}" presName="spacer" presStyleCnt="0"/>
      <dgm:spPr/>
    </dgm:pt>
    <dgm:pt modelId="{43B5580C-8BFA-44C4-99E0-4937D1A68F88}" type="pres">
      <dgm:prSet presAssocID="{04751209-8D19-46CB-B59C-9658F90F4DD7}" presName="parentText" presStyleLbl="node1" presStyleIdx="1" presStyleCnt="5">
        <dgm:presLayoutVars>
          <dgm:chMax val="0"/>
          <dgm:bulletEnabled val="1"/>
        </dgm:presLayoutVars>
      </dgm:prSet>
      <dgm:spPr/>
    </dgm:pt>
    <dgm:pt modelId="{3F697132-ACB1-44BA-9E5B-4A58CCEEA86F}" type="pres">
      <dgm:prSet presAssocID="{43D567FB-42DE-473F-845E-084068AECA70}" presName="spacer" presStyleCnt="0"/>
      <dgm:spPr/>
    </dgm:pt>
    <dgm:pt modelId="{06AFB0AA-2E49-4AA6-A41E-3B28CE725F38}" type="pres">
      <dgm:prSet presAssocID="{914EC1CD-BAEC-4A52-9569-63A43EA58BB1}" presName="parentText" presStyleLbl="node1" presStyleIdx="2" presStyleCnt="5">
        <dgm:presLayoutVars>
          <dgm:chMax val="0"/>
          <dgm:bulletEnabled val="1"/>
        </dgm:presLayoutVars>
      </dgm:prSet>
      <dgm:spPr/>
    </dgm:pt>
    <dgm:pt modelId="{047BD213-7B9B-4CB9-9AD1-74BAD32FC7BB}" type="pres">
      <dgm:prSet presAssocID="{751ECBA9-3FCA-4218-B7FF-9AD1B4F7E8E7}" presName="spacer" presStyleCnt="0"/>
      <dgm:spPr/>
    </dgm:pt>
    <dgm:pt modelId="{962B89CE-748B-45BB-B970-6934E9658C6A}" type="pres">
      <dgm:prSet presAssocID="{783A69DD-743A-40BD-816B-E614B26CA7C6}" presName="parentText" presStyleLbl="node1" presStyleIdx="3" presStyleCnt="5">
        <dgm:presLayoutVars>
          <dgm:chMax val="0"/>
          <dgm:bulletEnabled val="1"/>
        </dgm:presLayoutVars>
      </dgm:prSet>
      <dgm:spPr/>
    </dgm:pt>
    <dgm:pt modelId="{DCBA5AB0-0760-4B4F-907B-0329C1780812}" type="pres">
      <dgm:prSet presAssocID="{9BDFBBCE-782E-49D3-B1DB-D26117EEFB30}" presName="spacer" presStyleCnt="0"/>
      <dgm:spPr/>
    </dgm:pt>
    <dgm:pt modelId="{C5F396FE-B230-4D51-B027-FA0E5630AE13}" type="pres">
      <dgm:prSet presAssocID="{1583FF82-5066-4E08-A4DD-1FFC38DD5406}" presName="parentText" presStyleLbl="node1" presStyleIdx="4" presStyleCnt="5">
        <dgm:presLayoutVars>
          <dgm:chMax val="0"/>
          <dgm:bulletEnabled val="1"/>
        </dgm:presLayoutVars>
      </dgm:prSet>
      <dgm:spPr/>
    </dgm:pt>
  </dgm:ptLst>
  <dgm:cxnLst>
    <dgm:cxn modelId="{823E1720-7314-4B6D-9EAA-BA755DCEA1DE}" srcId="{596E13EC-AF4D-435A-AF28-7AD91E24F53B}" destId="{836AAEAB-F73B-4B2B-ABBA-EB208E469D71}" srcOrd="0" destOrd="0" parTransId="{99A3D283-F5AF-49A2-83EC-8A9161C248CC}" sibTransId="{6E094A8B-0152-4CFC-B04E-766EBB41187A}"/>
    <dgm:cxn modelId="{BF66F92F-B32E-4056-9AF8-375D0C53632F}" srcId="{596E13EC-AF4D-435A-AF28-7AD91E24F53B}" destId="{1583FF82-5066-4E08-A4DD-1FFC38DD5406}" srcOrd="4" destOrd="0" parTransId="{5CFEBDD6-DABF-49B2-858E-D910814361E2}" sibTransId="{B10BC537-3246-4C46-8FAA-90ABC610FA32}"/>
    <dgm:cxn modelId="{D7B8DE31-16FE-4145-9F48-959B129A95DC}" type="presOf" srcId="{596E13EC-AF4D-435A-AF28-7AD91E24F53B}" destId="{CAA6A6EF-69CD-42CB-84A5-DD9A3D6A1976}" srcOrd="0" destOrd="0" presId="urn:microsoft.com/office/officeart/2005/8/layout/vList2"/>
    <dgm:cxn modelId="{3FC46A39-3C12-4849-9BD5-C105946B5855}" srcId="{596E13EC-AF4D-435A-AF28-7AD91E24F53B}" destId="{04751209-8D19-46CB-B59C-9658F90F4DD7}" srcOrd="1" destOrd="0" parTransId="{73D0BE4E-B2D4-49F5-9347-B8411C116322}" sibTransId="{43D567FB-42DE-473F-845E-084068AECA70}"/>
    <dgm:cxn modelId="{F4E9EF39-3DAC-4416-9CD2-A3AC1DD39210}" srcId="{596E13EC-AF4D-435A-AF28-7AD91E24F53B}" destId="{914EC1CD-BAEC-4A52-9569-63A43EA58BB1}" srcOrd="2" destOrd="0" parTransId="{9C2025B7-94D2-4927-BA68-81A6C807B0BB}" sibTransId="{751ECBA9-3FCA-4218-B7FF-9AD1B4F7E8E7}"/>
    <dgm:cxn modelId="{04BDA942-541A-4EEF-A8EF-930A1DD03E87}" type="presOf" srcId="{783A69DD-743A-40BD-816B-E614B26CA7C6}" destId="{962B89CE-748B-45BB-B970-6934E9658C6A}" srcOrd="0" destOrd="0" presId="urn:microsoft.com/office/officeart/2005/8/layout/vList2"/>
    <dgm:cxn modelId="{33785178-29B4-4B1F-A4F4-B925F132BA98}" type="presOf" srcId="{914EC1CD-BAEC-4A52-9569-63A43EA58BB1}" destId="{06AFB0AA-2E49-4AA6-A41E-3B28CE725F38}" srcOrd="0" destOrd="0" presId="urn:microsoft.com/office/officeart/2005/8/layout/vList2"/>
    <dgm:cxn modelId="{9F70607B-9B27-4B05-AD8C-4ED2E0EFDA6B}" srcId="{596E13EC-AF4D-435A-AF28-7AD91E24F53B}" destId="{783A69DD-743A-40BD-816B-E614B26CA7C6}" srcOrd="3" destOrd="0" parTransId="{A05AFD59-E21E-4BAA-A6E4-70F0A14ACF05}" sibTransId="{9BDFBBCE-782E-49D3-B1DB-D26117EEFB30}"/>
    <dgm:cxn modelId="{7CD4699F-DCEB-4F22-9940-4F12549C00A6}" type="presOf" srcId="{04751209-8D19-46CB-B59C-9658F90F4DD7}" destId="{43B5580C-8BFA-44C4-99E0-4937D1A68F88}" srcOrd="0" destOrd="0" presId="urn:microsoft.com/office/officeart/2005/8/layout/vList2"/>
    <dgm:cxn modelId="{E7CFA2C2-A018-4B3A-B981-F728AB7B4B90}" type="presOf" srcId="{836AAEAB-F73B-4B2B-ABBA-EB208E469D71}" destId="{92416943-2A9D-4E1C-866A-135F3A2748B3}" srcOrd="0" destOrd="0" presId="urn:microsoft.com/office/officeart/2005/8/layout/vList2"/>
    <dgm:cxn modelId="{1DB592C6-7BFC-4033-8A88-472E60818A2F}" type="presOf" srcId="{1583FF82-5066-4E08-A4DD-1FFC38DD5406}" destId="{C5F396FE-B230-4D51-B027-FA0E5630AE13}" srcOrd="0" destOrd="0" presId="urn:microsoft.com/office/officeart/2005/8/layout/vList2"/>
    <dgm:cxn modelId="{BBA0B575-4EC0-4E11-8478-3E60B1EF2C46}" type="presParOf" srcId="{CAA6A6EF-69CD-42CB-84A5-DD9A3D6A1976}" destId="{92416943-2A9D-4E1C-866A-135F3A2748B3}" srcOrd="0" destOrd="0" presId="urn:microsoft.com/office/officeart/2005/8/layout/vList2"/>
    <dgm:cxn modelId="{E958852C-992A-496F-B538-748CC4986F60}" type="presParOf" srcId="{CAA6A6EF-69CD-42CB-84A5-DD9A3D6A1976}" destId="{A60D338D-5585-403D-9B7B-77637A0D85B8}" srcOrd="1" destOrd="0" presId="urn:microsoft.com/office/officeart/2005/8/layout/vList2"/>
    <dgm:cxn modelId="{96CAEC2C-0208-459A-84A4-15D150491208}" type="presParOf" srcId="{CAA6A6EF-69CD-42CB-84A5-DD9A3D6A1976}" destId="{43B5580C-8BFA-44C4-99E0-4937D1A68F88}" srcOrd="2" destOrd="0" presId="urn:microsoft.com/office/officeart/2005/8/layout/vList2"/>
    <dgm:cxn modelId="{ACC2E8D5-AF6B-47EC-9D85-5F535EA92C20}" type="presParOf" srcId="{CAA6A6EF-69CD-42CB-84A5-DD9A3D6A1976}" destId="{3F697132-ACB1-44BA-9E5B-4A58CCEEA86F}" srcOrd="3" destOrd="0" presId="urn:microsoft.com/office/officeart/2005/8/layout/vList2"/>
    <dgm:cxn modelId="{BE09E99C-04B1-4373-953A-12AC89507E74}" type="presParOf" srcId="{CAA6A6EF-69CD-42CB-84A5-DD9A3D6A1976}" destId="{06AFB0AA-2E49-4AA6-A41E-3B28CE725F38}" srcOrd="4" destOrd="0" presId="urn:microsoft.com/office/officeart/2005/8/layout/vList2"/>
    <dgm:cxn modelId="{DDDB10E3-1524-432E-8095-A1B0B047896A}" type="presParOf" srcId="{CAA6A6EF-69CD-42CB-84A5-DD9A3D6A1976}" destId="{047BD213-7B9B-4CB9-9AD1-74BAD32FC7BB}" srcOrd="5" destOrd="0" presId="urn:microsoft.com/office/officeart/2005/8/layout/vList2"/>
    <dgm:cxn modelId="{3DD9C81E-D4D3-4C7B-9A0B-CFFEEF8D3AA5}" type="presParOf" srcId="{CAA6A6EF-69CD-42CB-84A5-DD9A3D6A1976}" destId="{962B89CE-748B-45BB-B970-6934E9658C6A}" srcOrd="6" destOrd="0" presId="urn:microsoft.com/office/officeart/2005/8/layout/vList2"/>
    <dgm:cxn modelId="{84F30ED3-62AD-4883-B623-A37E532A55E2}" type="presParOf" srcId="{CAA6A6EF-69CD-42CB-84A5-DD9A3D6A1976}" destId="{DCBA5AB0-0760-4B4F-907B-0329C1780812}" srcOrd="7" destOrd="0" presId="urn:microsoft.com/office/officeart/2005/8/layout/vList2"/>
    <dgm:cxn modelId="{91210631-5FBF-488E-AC41-6E84571655B1}" type="presParOf" srcId="{CAA6A6EF-69CD-42CB-84A5-DD9A3D6A1976}" destId="{C5F396FE-B230-4D51-B027-FA0E5630AE1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6E13EC-AF4D-435A-AF28-7AD91E24F5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BE"/>
        </a:p>
      </dgm:t>
    </dgm:pt>
    <dgm:pt modelId="{836AAEAB-F73B-4B2B-ABBA-EB208E469D71}">
      <dgm:prSet/>
      <dgm:spPr/>
      <dgm:t>
        <a:bodyPr/>
        <a:lstStyle/>
        <a:p>
          <a:r>
            <a:rPr lang="fr-FR" baseline="0" dirty="0"/>
            <a:t>Contrats de travail</a:t>
          </a:r>
          <a:endParaRPr lang="fr-BE" dirty="0"/>
        </a:p>
      </dgm:t>
    </dgm:pt>
    <dgm:pt modelId="{99A3D283-F5AF-49A2-83EC-8A9161C248CC}" type="parTrans" cxnId="{823E1720-7314-4B6D-9EAA-BA755DCEA1DE}">
      <dgm:prSet/>
      <dgm:spPr/>
      <dgm:t>
        <a:bodyPr/>
        <a:lstStyle/>
        <a:p>
          <a:endParaRPr lang="fr-BE"/>
        </a:p>
      </dgm:t>
    </dgm:pt>
    <dgm:pt modelId="{6E094A8B-0152-4CFC-B04E-766EBB41187A}" type="sibTrans" cxnId="{823E1720-7314-4B6D-9EAA-BA755DCEA1DE}">
      <dgm:prSet/>
      <dgm:spPr/>
      <dgm:t>
        <a:bodyPr/>
        <a:lstStyle/>
        <a:p>
          <a:endParaRPr lang="fr-BE"/>
        </a:p>
      </dgm:t>
    </dgm:pt>
    <dgm:pt modelId="{1583FF82-5066-4E08-A4DD-1FFC38DD5406}">
      <dgm:prSet/>
      <dgm:spPr/>
      <dgm:t>
        <a:bodyPr/>
        <a:lstStyle/>
        <a:p>
          <a:r>
            <a:rPr lang="fr-FR" baseline="0" dirty="0"/>
            <a:t>Contrats d’acquisition et de cession de droits réels ou personnels immobiliers (sauf si objet réel du contrat = réalisation de travaux)</a:t>
          </a:r>
          <a:endParaRPr lang="fr-BE" dirty="0"/>
        </a:p>
      </dgm:t>
    </dgm:pt>
    <dgm:pt modelId="{5CFEBDD6-DABF-49B2-858E-D910814361E2}" type="parTrans" cxnId="{BF66F92F-B32E-4056-9AF8-375D0C53632F}">
      <dgm:prSet/>
      <dgm:spPr/>
      <dgm:t>
        <a:bodyPr/>
        <a:lstStyle/>
        <a:p>
          <a:endParaRPr lang="fr-BE"/>
        </a:p>
      </dgm:t>
    </dgm:pt>
    <dgm:pt modelId="{B10BC537-3246-4C46-8FAA-90ABC610FA32}" type="sibTrans" cxnId="{BF66F92F-B32E-4056-9AF8-375D0C53632F}">
      <dgm:prSet/>
      <dgm:spPr/>
      <dgm:t>
        <a:bodyPr/>
        <a:lstStyle/>
        <a:p>
          <a:endParaRPr lang="fr-BE"/>
        </a:p>
      </dgm:t>
    </dgm:pt>
    <dgm:pt modelId="{914EC1CD-BAEC-4A52-9569-63A43EA58BB1}">
      <dgm:prSet/>
      <dgm:spPr/>
      <dgm:t>
        <a:bodyPr/>
        <a:lstStyle/>
        <a:p>
          <a:r>
            <a:rPr lang="fr-FR" dirty="0"/>
            <a:t>Certains services juridiques (missions contentieux des avocats, notaires, missions judiciaires des huissiers de justice)</a:t>
          </a:r>
          <a:endParaRPr lang="fr-BE" dirty="0"/>
        </a:p>
      </dgm:t>
    </dgm:pt>
    <dgm:pt modelId="{9C2025B7-94D2-4927-BA68-81A6C807B0BB}" type="parTrans" cxnId="{F4E9EF39-3DAC-4416-9CD2-A3AC1DD39210}">
      <dgm:prSet/>
      <dgm:spPr/>
      <dgm:t>
        <a:bodyPr/>
        <a:lstStyle/>
        <a:p>
          <a:endParaRPr lang="fr-BE"/>
        </a:p>
      </dgm:t>
    </dgm:pt>
    <dgm:pt modelId="{751ECBA9-3FCA-4218-B7FF-9AD1B4F7E8E7}" type="sibTrans" cxnId="{F4E9EF39-3DAC-4416-9CD2-A3AC1DD39210}">
      <dgm:prSet/>
      <dgm:spPr/>
      <dgm:t>
        <a:bodyPr/>
        <a:lstStyle/>
        <a:p>
          <a:endParaRPr lang="fr-BE"/>
        </a:p>
      </dgm:t>
    </dgm:pt>
    <dgm:pt modelId="{7D34C94C-132C-4795-A340-CDACCE98B8BB}">
      <dgm:prSet/>
      <dgm:spPr/>
      <dgm:t>
        <a:bodyPr/>
        <a:lstStyle/>
        <a:p>
          <a:r>
            <a:rPr lang="fr-FR" baseline="0" dirty="0"/>
            <a:t>Prêts bancaires</a:t>
          </a:r>
          <a:endParaRPr lang="fr-BE" dirty="0">
            <a:solidFill>
              <a:srgbClr val="FFFF00"/>
            </a:solidFill>
          </a:endParaRPr>
        </a:p>
      </dgm:t>
    </dgm:pt>
    <dgm:pt modelId="{2118425D-8B8A-45DA-8788-A8C081C25439}" type="parTrans" cxnId="{885E8CAF-60EE-45E7-88AE-5932F56738D6}">
      <dgm:prSet/>
      <dgm:spPr/>
      <dgm:t>
        <a:bodyPr/>
        <a:lstStyle/>
        <a:p>
          <a:endParaRPr lang="fr-BE"/>
        </a:p>
      </dgm:t>
    </dgm:pt>
    <dgm:pt modelId="{6A0CD27C-CA38-4C76-8F1A-3D4296CC1E2A}" type="sibTrans" cxnId="{885E8CAF-60EE-45E7-88AE-5932F56738D6}">
      <dgm:prSet/>
      <dgm:spPr/>
      <dgm:t>
        <a:bodyPr/>
        <a:lstStyle/>
        <a:p>
          <a:endParaRPr lang="fr-BE"/>
        </a:p>
      </dgm:t>
    </dgm:pt>
    <dgm:pt modelId="{C380AF18-2C88-4A89-A3A3-AA52C5A7F586}">
      <dgm:prSet/>
      <dgm:spPr/>
      <dgm:t>
        <a:bodyPr/>
        <a:lstStyle/>
        <a:p>
          <a:r>
            <a:rPr lang="fr-FR" dirty="0"/>
            <a:t>Concessions de travaux et de services</a:t>
          </a:r>
          <a:endParaRPr lang="fr-BE" dirty="0"/>
        </a:p>
      </dgm:t>
    </dgm:pt>
    <dgm:pt modelId="{F1440365-1938-4C4B-BB6F-6E8D24CE904F}" type="parTrans" cxnId="{8F17C4E1-769C-4BD0-9BBA-C6A39D5D86A7}">
      <dgm:prSet/>
      <dgm:spPr/>
    </dgm:pt>
    <dgm:pt modelId="{7AE17D48-29DB-4C5E-854A-58FE14717D20}" type="sibTrans" cxnId="{8F17C4E1-769C-4BD0-9BBA-C6A39D5D86A7}">
      <dgm:prSet/>
      <dgm:spPr/>
    </dgm:pt>
    <dgm:pt modelId="{CAA6A6EF-69CD-42CB-84A5-DD9A3D6A1976}" type="pres">
      <dgm:prSet presAssocID="{596E13EC-AF4D-435A-AF28-7AD91E24F53B}" presName="linear" presStyleCnt="0">
        <dgm:presLayoutVars>
          <dgm:animLvl val="lvl"/>
          <dgm:resizeHandles val="exact"/>
        </dgm:presLayoutVars>
      </dgm:prSet>
      <dgm:spPr/>
    </dgm:pt>
    <dgm:pt modelId="{92416943-2A9D-4E1C-866A-135F3A2748B3}" type="pres">
      <dgm:prSet presAssocID="{836AAEAB-F73B-4B2B-ABBA-EB208E469D71}" presName="parentText" presStyleLbl="node1" presStyleIdx="0" presStyleCnt="5">
        <dgm:presLayoutVars>
          <dgm:chMax val="0"/>
          <dgm:bulletEnabled val="1"/>
        </dgm:presLayoutVars>
      </dgm:prSet>
      <dgm:spPr/>
    </dgm:pt>
    <dgm:pt modelId="{A60D338D-5585-403D-9B7B-77637A0D85B8}" type="pres">
      <dgm:prSet presAssocID="{6E094A8B-0152-4CFC-B04E-766EBB41187A}" presName="spacer" presStyleCnt="0"/>
      <dgm:spPr/>
    </dgm:pt>
    <dgm:pt modelId="{C5F396FE-B230-4D51-B027-FA0E5630AE13}" type="pres">
      <dgm:prSet presAssocID="{1583FF82-5066-4E08-A4DD-1FFC38DD5406}" presName="parentText" presStyleLbl="node1" presStyleIdx="1" presStyleCnt="5">
        <dgm:presLayoutVars>
          <dgm:chMax val="0"/>
          <dgm:bulletEnabled val="1"/>
        </dgm:presLayoutVars>
      </dgm:prSet>
      <dgm:spPr/>
    </dgm:pt>
    <dgm:pt modelId="{6FD2C4B7-916F-4E85-A3C0-3F8247168F69}" type="pres">
      <dgm:prSet presAssocID="{B10BC537-3246-4C46-8FAA-90ABC610FA32}" presName="spacer" presStyleCnt="0"/>
      <dgm:spPr/>
    </dgm:pt>
    <dgm:pt modelId="{06AFB0AA-2E49-4AA6-A41E-3B28CE725F38}" type="pres">
      <dgm:prSet presAssocID="{914EC1CD-BAEC-4A52-9569-63A43EA58BB1}" presName="parentText" presStyleLbl="node1" presStyleIdx="2" presStyleCnt="5">
        <dgm:presLayoutVars>
          <dgm:chMax val="0"/>
          <dgm:bulletEnabled val="1"/>
        </dgm:presLayoutVars>
      </dgm:prSet>
      <dgm:spPr/>
    </dgm:pt>
    <dgm:pt modelId="{6EBC2300-2C2D-4E65-A5C3-1DE0E031CAD3}" type="pres">
      <dgm:prSet presAssocID="{751ECBA9-3FCA-4218-B7FF-9AD1B4F7E8E7}" presName="spacer" presStyleCnt="0"/>
      <dgm:spPr/>
    </dgm:pt>
    <dgm:pt modelId="{7A38715F-AA11-44AD-86AA-4FE19EB8F6DC}" type="pres">
      <dgm:prSet presAssocID="{7D34C94C-132C-4795-A340-CDACCE98B8BB}" presName="parentText" presStyleLbl="node1" presStyleIdx="3" presStyleCnt="5" custLinFactNeighborX="-30342">
        <dgm:presLayoutVars>
          <dgm:chMax val="0"/>
          <dgm:bulletEnabled val="1"/>
        </dgm:presLayoutVars>
      </dgm:prSet>
      <dgm:spPr/>
    </dgm:pt>
    <dgm:pt modelId="{3F023DFF-DF53-49BD-A7E7-6B9ACBB6A058}" type="pres">
      <dgm:prSet presAssocID="{6A0CD27C-CA38-4C76-8F1A-3D4296CC1E2A}" presName="spacer" presStyleCnt="0"/>
      <dgm:spPr/>
    </dgm:pt>
    <dgm:pt modelId="{CC278073-3215-4B7D-B8EA-87587B5C79E0}" type="pres">
      <dgm:prSet presAssocID="{C380AF18-2C88-4A89-A3A3-AA52C5A7F586}" presName="parentText" presStyleLbl="node1" presStyleIdx="4" presStyleCnt="5">
        <dgm:presLayoutVars>
          <dgm:chMax val="0"/>
          <dgm:bulletEnabled val="1"/>
        </dgm:presLayoutVars>
      </dgm:prSet>
      <dgm:spPr/>
    </dgm:pt>
  </dgm:ptLst>
  <dgm:cxnLst>
    <dgm:cxn modelId="{823E1720-7314-4B6D-9EAA-BA755DCEA1DE}" srcId="{596E13EC-AF4D-435A-AF28-7AD91E24F53B}" destId="{836AAEAB-F73B-4B2B-ABBA-EB208E469D71}" srcOrd="0" destOrd="0" parTransId="{99A3D283-F5AF-49A2-83EC-8A9161C248CC}" sibTransId="{6E094A8B-0152-4CFC-B04E-766EBB41187A}"/>
    <dgm:cxn modelId="{BF66F92F-B32E-4056-9AF8-375D0C53632F}" srcId="{596E13EC-AF4D-435A-AF28-7AD91E24F53B}" destId="{1583FF82-5066-4E08-A4DD-1FFC38DD5406}" srcOrd="1" destOrd="0" parTransId="{5CFEBDD6-DABF-49B2-858E-D910814361E2}" sibTransId="{B10BC537-3246-4C46-8FAA-90ABC610FA32}"/>
    <dgm:cxn modelId="{D7B8DE31-16FE-4145-9F48-959B129A95DC}" type="presOf" srcId="{596E13EC-AF4D-435A-AF28-7AD91E24F53B}" destId="{CAA6A6EF-69CD-42CB-84A5-DD9A3D6A1976}" srcOrd="0" destOrd="0" presId="urn:microsoft.com/office/officeart/2005/8/layout/vList2"/>
    <dgm:cxn modelId="{7B8FE939-C137-41EF-AD05-963724E61B81}" type="presOf" srcId="{914EC1CD-BAEC-4A52-9569-63A43EA58BB1}" destId="{06AFB0AA-2E49-4AA6-A41E-3B28CE725F38}" srcOrd="0" destOrd="0" presId="urn:microsoft.com/office/officeart/2005/8/layout/vList2"/>
    <dgm:cxn modelId="{F4E9EF39-3DAC-4416-9CD2-A3AC1DD39210}" srcId="{596E13EC-AF4D-435A-AF28-7AD91E24F53B}" destId="{914EC1CD-BAEC-4A52-9569-63A43EA58BB1}" srcOrd="2" destOrd="0" parTransId="{9C2025B7-94D2-4927-BA68-81A6C807B0BB}" sibTransId="{751ECBA9-3FCA-4218-B7FF-9AD1B4F7E8E7}"/>
    <dgm:cxn modelId="{C09A6D5F-B87B-442B-BCBF-802203AD30A1}" type="presOf" srcId="{7D34C94C-132C-4795-A340-CDACCE98B8BB}" destId="{7A38715F-AA11-44AD-86AA-4FE19EB8F6DC}" srcOrd="0" destOrd="0" presId="urn:microsoft.com/office/officeart/2005/8/layout/vList2"/>
    <dgm:cxn modelId="{50044461-9DF3-487C-AEDC-48686FAD1C57}" type="presOf" srcId="{836AAEAB-F73B-4B2B-ABBA-EB208E469D71}" destId="{92416943-2A9D-4E1C-866A-135F3A2748B3}" srcOrd="0" destOrd="0" presId="urn:microsoft.com/office/officeart/2005/8/layout/vList2"/>
    <dgm:cxn modelId="{885E8CAF-60EE-45E7-88AE-5932F56738D6}" srcId="{596E13EC-AF4D-435A-AF28-7AD91E24F53B}" destId="{7D34C94C-132C-4795-A340-CDACCE98B8BB}" srcOrd="3" destOrd="0" parTransId="{2118425D-8B8A-45DA-8788-A8C081C25439}" sibTransId="{6A0CD27C-CA38-4C76-8F1A-3D4296CC1E2A}"/>
    <dgm:cxn modelId="{0D47EDC8-16ED-4FF2-B80E-810DE3391DD5}" type="presOf" srcId="{1583FF82-5066-4E08-A4DD-1FFC38DD5406}" destId="{C5F396FE-B230-4D51-B027-FA0E5630AE13}" srcOrd="0" destOrd="0" presId="urn:microsoft.com/office/officeart/2005/8/layout/vList2"/>
    <dgm:cxn modelId="{243A7ED9-E44C-44E5-B841-96856C3B2A36}" type="presOf" srcId="{C380AF18-2C88-4A89-A3A3-AA52C5A7F586}" destId="{CC278073-3215-4B7D-B8EA-87587B5C79E0}" srcOrd="0" destOrd="0" presId="urn:microsoft.com/office/officeart/2005/8/layout/vList2"/>
    <dgm:cxn modelId="{8F17C4E1-769C-4BD0-9BBA-C6A39D5D86A7}" srcId="{596E13EC-AF4D-435A-AF28-7AD91E24F53B}" destId="{C380AF18-2C88-4A89-A3A3-AA52C5A7F586}" srcOrd="4" destOrd="0" parTransId="{F1440365-1938-4C4B-BB6F-6E8D24CE904F}" sibTransId="{7AE17D48-29DB-4C5E-854A-58FE14717D20}"/>
    <dgm:cxn modelId="{8B88838F-3817-4A74-B426-A2D65A964BE6}" type="presParOf" srcId="{CAA6A6EF-69CD-42CB-84A5-DD9A3D6A1976}" destId="{92416943-2A9D-4E1C-866A-135F3A2748B3}" srcOrd="0" destOrd="0" presId="urn:microsoft.com/office/officeart/2005/8/layout/vList2"/>
    <dgm:cxn modelId="{7D69979B-C0DF-413E-8C32-DB8D7FCB3D6E}" type="presParOf" srcId="{CAA6A6EF-69CD-42CB-84A5-DD9A3D6A1976}" destId="{A60D338D-5585-403D-9B7B-77637A0D85B8}" srcOrd="1" destOrd="0" presId="urn:microsoft.com/office/officeart/2005/8/layout/vList2"/>
    <dgm:cxn modelId="{B376C731-1141-4BDD-B815-6526076C56F9}" type="presParOf" srcId="{CAA6A6EF-69CD-42CB-84A5-DD9A3D6A1976}" destId="{C5F396FE-B230-4D51-B027-FA0E5630AE13}" srcOrd="2" destOrd="0" presId="urn:microsoft.com/office/officeart/2005/8/layout/vList2"/>
    <dgm:cxn modelId="{18C14C71-9870-4DB2-BB7E-7061954030E8}" type="presParOf" srcId="{CAA6A6EF-69CD-42CB-84A5-DD9A3D6A1976}" destId="{6FD2C4B7-916F-4E85-A3C0-3F8247168F69}" srcOrd="3" destOrd="0" presId="urn:microsoft.com/office/officeart/2005/8/layout/vList2"/>
    <dgm:cxn modelId="{2598F345-D52B-4909-8C91-E9067BACC038}" type="presParOf" srcId="{CAA6A6EF-69CD-42CB-84A5-DD9A3D6A1976}" destId="{06AFB0AA-2E49-4AA6-A41E-3B28CE725F38}" srcOrd="4" destOrd="0" presId="urn:microsoft.com/office/officeart/2005/8/layout/vList2"/>
    <dgm:cxn modelId="{5865DB0D-444C-407F-AAFF-37AE34472B90}" type="presParOf" srcId="{CAA6A6EF-69CD-42CB-84A5-DD9A3D6A1976}" destId="{6EBC2300-2C2D-4E65-A5C3-1DE0E031CAD3}" srcOrd="5" destOrd="0" presId="urn:microsoft.com/office/officeart/2005/8/layout/vList2"/>
    <dgm:cxn modelId="{44F25A13-AC89-46D2-8BD1-88C185FB94D8}" type="presParOf" srcId="{CAA6A6EF-69CD-42CB-84A5-DD9A3D6A1976}" destId="{7A38715F-AA11-44AD-86AA-4FE19EB8F6DC}" srcOrd="6" destOrd="0" presId="urn:microsoft.com/office/officeart/2005/8/layout/vList2"/>
    <dgm:cxn modelId="{14801FF3-A9E9-4B95-A357-EFCFE3405CEE}" type="presParOf" srcId="{CAA6A6EF-69CD-42CB-84A5-DD9A3D6A1976}" destId="{3F023DFF-DF53-49BD-A7E7-6B9ACBB6A058}" srcOrd="7" destOrd="0" presId="urn:microsoft.com/office/officeart/2005/8/layout/vList2"/>
    <dgm:cxn modelId="{E778094D-49E8-412B-885F-72EFA223DA62}" type="presParOf" srcId="{CAA6A6EF-69CD-42CB-84A5-DD9A3D6A1976}" destId="{CC278073-3215-4B7D-B8EA-87587B5C79E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A7BD71-71DB-4D6E-92E8-E72ABE60A405}" type="doc">
      <dgm:prSet loTypeId="urn:microsoft.com/office/officeart/2005/8/layout/pyramid2" loCatId="pyramid" qsTypeId="urn:microsoft.com/office/officeart/2005/8/quickstyle/3d4" qsCatId="3D" csTypeId="urn:microsoft.com/office/officeart/2005/8/colors/accent1_2" csCatId="accent1" phldr="1"/>
      <dgm:spPr/>
      <dgm:t>
        <a:bodyPr/>
        <a:lstStyle/>
        <a:p>
          <a:endParaRPr lang="fr-BE"/>
        </a:p>
      </dgm:t>
    </dgm:pt>
    <dgm:pt modelId="{6DE53DC1-A7E1-4A0A-A768-FF9CA8AFB55F}">
      <dgm:prSet/>
      <dgm:spPr/>
      <dgm:t>
        <a:bodyPr/>
        <a:lstStyle/>
        <a:p>
          <a:r>
            <a:rPr lang="fr-FR" baseline="0" dirty="0"/>
            <a:t>Le CPAS prend ses décisions seul en interne </a:t>
          </a:r>
          <a:r>
            <a:rPr lang="fr-FR" b="1" baseline="0" dirty="0"/>
            <a:t>MAIS</a:t>
          </a:r>
          <a:r>
            <a:rPr lang="fr-FR" baseline="0" dirty="0"/>
            <a:t> est soumis à une tutelle administrative exercée par les autorités régionales compétentes. </a:t>
          </a:r>
          <a:endParaRPr lang="fr-BE" dirty="0"/>
        </a:p>
      </dgm:t>
    </dgm:pt>
    <dgm:pt modelId="{6B162F09-D937-48CC-8A41-F3AE38C08EFC}" type="parTrans" cxnId="{5C48E546-6F38-4E26-BB63-30F3E84EC5EE}">
      <dgm:prSet/>
      <dgm:spPr/>
      <dgm:t>
        <a:bodyPr/>
        <a:lstStyle/>
        <a:p>
          <a:endParaRPr lang="fr-BE"/>
        </a:p>
      </dgm:t>
    </dgm:pt>
    <dgm:pt modelId="{9E5EE690-DCCF-41A4-AF16-2A6F4D809843}" type="sibTrans" cxnId="{5C48E546-6F38-4E26-BB63-30F3E84EC5EE}">
      <dgm:prSet/>
      <dgm:spPr/>
      <dgm:t>
        <a:bodyPr/>
        <a:lstStyle/>
        <a:p>
          <a:endParaRPr lang="fr-BE"/>
        </a:p>
      </dgm:t>
    </dgm:pt>
    <dgm:pt modelId="{59661A53-A6DB-4278-A254-F16776AE6776}" type="pres">
      <dgm:prSet presAssocID="{19A7BD71-71DB-4D6E-92E8-E72ABE60A405}" presName="compositeShape" presStyleCnt="0">
        <dgm:presLayoutVars>
          <dgm:dir/>
          <dgm:resizeHandles/>
        </dgm:presLayoutVars>
      </dgm:prSet>
      <dgm:spPr/>
    </dgm:pt>
    <dgm:pt modelId="{993B0376-C001-47D5-8002-5E63FD1687D5}" type="pres">
      <dgm:prSet presAssocID="{19A7BD71-71DB-4D6E-92E8-E72ABE60A405}" presName="pyramid" presStyleLbl="node1" presStyleIdx="0" presStyleCnt="1"/>
      <dgm:spPr/>
    </dgm:pt>
    <dgm:pt modelId="{879C2A22-8498-4105-8650-200185994701}" type="pres">
      <dgm:prSet presAssocID="{19A7BD71-71DB-4D6E-92E8-E72ABE60A405}" presName="theList" presStyleCnt="0"/>
      <dgm:spPr/>
    </dgm:pt>
    <dgm:pt modelId="{45438121-DA0A-40A7-AC35-80D6D821DB2A}" type="pres">
      <dgm:prSet presAssocID="{6DE53DC1-A7E1-4A0A-A768-FF9CA8AFB55F}" presName="aNode" presStyleLbl="fgAcc1" presStyleIdx="0" presStyleCnt="1" custScaleX="127807">
        <dgm:presLayoutVars>
          <dgm:bulletEnabled val="1"/>
        </dgm:presLayoutVars>
      </dgm:prSet>
      <dgm:spPr/>
    </dgm:pt>
    <dgm:pt modelId="{068BFCDE-28B2-4552-B24F-C9DDE1B0E268}" type="pres">
      <dgm:prSet presAssocID="{6DE53DC1-A7E1-4A0A-A768-FF9CA8AFB55F}" presName="aSpace" presStyleCnt="0"/>
      <dgm:spPr/>
    </dgm:pt>
  </dgm:ptLst>
  <dgm:cxnLst>
    <dgm:cxn modelId="{16CD8E06-51A6-4B76-AAA6-3A1A2BAE7431}" type="presOf" srcId="{6DE53DC1-A7E1-4A0A-A768-FF9CA8AFB55F}" destId="{45438121-DA0A-40A7-AC35-80D6D821DB2A}" srcOrd="0" destOrd="0" presId="urn:microsoft.com/office/officeart/2005/8/layout/pyramid2"/>
    <dgm:cxn modelId="{5C48E546-6F38-4E26-BB63-30F3E84EC5EE}" srcId="{19A7BD71-71DB-4D6E-92E8-E72ABE60A405}" destId="{6DE53DC1-A7E1-4A0A-A768-FF9CA8AFB55F}" srcOrd="0" destOrd="0" parTransId="{6B162F09-D937-48CC-8A41-F3AE38C08EFC}" sibTransId="{9E5EE690-DCCF-41A4-AF16-2A6F4D809843}"/>
    <dgm:cxn modelId="{057C2975-8CEE-4609-A543-DD63A90966C9}" type="presOf" srcId="{19A7BD71-71DB-4D6E-92E8-E72ABE60A405}" destId="{59661A53-A6DB-4278-A254-F16776AE6776}" srcOrd="0" destOrd="0" presId="urn:microsoft.com/office/officeart/2005/8/layout/pyramid2"/>
    <dgm:cxn modelId="{E19872F1-A5F2-4365-B5C7-B21C412C43DA}" type="presParOf" srcId="{59661A53-A6DB-4278-A254-F16776AE6776}" destId="{993B0376-C001-47D5-8002-5E63FD1687D5}" srcOrd="0" destOrd="0" presId="urn:microsoft.com/office/officeart/2005/8/layout/pyramid2"/>
    <dgm:cxn modelId="{3E0F31B9-4DC4-47CA-B562-66685E8AF21B}" type="presParOf" srcId="{59661A53-A6DB-4278-A254-F16776AE6776}" destId="{879C2A22-8498-4105-8650-200185994701}" srcOrd="1" destOrd="0" presId="urn:microsoft.com/office/officeart/2005/8/layout/pyramid2"/>
    <dgm:cxn modelId="{4950F09F-1F31-4D83-9362-D9F63589C3EF}" type="presParOf" srcId="{879C2A22-8498-4105-8650-200185994701}" destId="{45438121-DA0A-40A7-AC35-80D6D821DB2A}" srcOrd="0" destOrd="0" presId="urn:microsoft.com/office/officeart/2005/8/layout/pyramid2"/>
    <dgm:cxn modelId="{077B2CE2-7280-4520-9150-B394F1E1AB95}" type="presParOf" srcId="{879C2A22-8498-4105-8650-200185994701}" destId="{068BFCDE-28B2-4552-B24F-C9DDE1B0E268}"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D81301-F1F7-4473-9808-FEA5BB93DBD9}"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fr-BE"/>
        </a:p>
      </dgm:t>
    </dgm:pt>
    <dgm:pt modelId="{7E51FFD7-49F8-4582-B9CE-A9AAC2B210BD}">
      <dgm:prSet phldrT="[Texte]" phldr="0"/>
      <dgm:spPr/>
      <dgm:t>
        <a:bodyPr/>
        <a:lstStyle/>
        <a:p>
          <a:r>
            <a:rPr lang="fr-BE" dirty="0"/>
            <a:t>Quel est le besoin ? </a:t>
          </a:r>
        </a:p>
      </dgm:t>
    </dgm:pt>
    <dgm:pt modelId="{99F0DF25-D3C7-425A-89ED-1666CB79F2FB}" type="parTrans" cxnId="{B103BF42-8CEC-4E72-B5DF-6D01799F916A}">
      <dgm:prSet/>
      <dgm:spPr/>
      <dgm:t>
        <a:bodyPr/>
        <a:lstStyle/>
        <a:p>
          <a:endParaRPr lang="fr-BE"/>
        </a:p>
      </dgm:t>
    </dgm:pt>
    <dgm:pt modelId="{9664EFF5-BA5C-4545-80F5-DD775FEFA699}" type="sibTrans" cxnId="{B103BF42-8CEC-4E72-B5DF-6D01799F916A}">
      <dgm:prSet/>
      <dgm:spPr/>
      <dgm:t>
        <a:bodyPr/>
        <a:lstStyle/>
        <a:p>
          <a:endParaRPr lang="fr-BE"/>
        </a:p>
      </dgm:t>
    </dgm:pt>
    <dgm:pt modelId="{9EBE332B-0DB6-41D1-948B-92B737DCACE8}">
      <dgm:prSet phldrT="[Texte]" phldr="0"/>
      <dgm:spPr/>
      <dgm:t>
        <a:bodyPr/>
        <a:lstStyle/>
        <a:p>
          <a:r>
            <a:rPr lang="fr-BE" dirty="0"/>
            <a:t>Quel est le type de marché ?</a:t>
          </a:r>
        </a:p>
      </dgm:t>
    </dgm:pt>
    <dgm:pt modelId="{2D1F5651-3E25-43FD-A442-1336961E0898}" type="parTrans" cxnId="{1B1DC496-48E4-4C47-9018-1219B6B21D83}">
      <dgm:prSet/>
      <dgm:spPr/>
      <dgm:t>
        <a:bodyPr/>
        <a:lstStyle/>
        <a:p>
          <a:endParaRPr lang="fr-BE"/>
        </a:p>
      </dgm:t>
    </dgm:pt>
    <dgm:pt modelId="{22E55394-003E-4CCE-BB51-40AA6592A9CC}" type="sibTrans" cxnId="{1B1DC496-48E4-4C47-9018-1219B6B21D83}">
      <dgm:prSet/>
      <dgm:spPr/>
      <dgm:t>
        <a:bodyPr/>
        <a:lstStyle/>
        <a:p>
          <a:endParaRPr lang="fr-BE"/>
        </a:p>
      </dgm:t>
    </dgm:pt>
    <dgm:pt modelId="{6B20F148-CFB6-485D-81A1-22919C3E3E11}">
      <dgm:prSet phldrT="[Texte]" phldr="0"/>
      <dgm:spPr/>
      <dgm:t>
        <a:bodyPr/>
        <a:lstStyle/>
        <a:p>
          <a:r>
            <a:rPr lang="fr-BE" dirty="0"/>
            <a:t>Quel est le montant estimé ? </a:t>
          </a:r>
        </a:p>
      </dgm:t>
    </dgm:pt>
    <dgm:pt modelId="{1AA4D3C7-63C6-4C27-B585-51B8522E46D6}" type="parTrans" cxnId="{C1304793-B7E4-40DE-A082-338921B41209}">
      <dgm:prSet/>
      <dgm:spPr/>
      <dgm:t>
        <a:bodyPr/>
        <a:lstStyle/>
        <a:p>
          <a:endParaRPr lang="fr-BE"/>
        </a:p>
      </dgm:t>
    </dgm:pt>
    <dgm:pt modelId="{C78F77AE-D9B7-45CB-8A24-72085D12ED9C}" type="sibTrans" cxnId="{C1304793-B7E4-40DE-A082-338921B41209}">
      <dgm:prSet/>
      <dgm:spPr/>
      <dgm:t>
        <a:bodyPr/>
        <a:lstStyle/>
        <a:p>
          <a:endParaRPr lang="fr-BE"/>
        </a:p>
      </dgm:t>
    </dgm:pt>
    <dgm:pt modelId="{324D59E1-043A-4859-813E-52F1AEAFFFA3}">
      <dgm:prSet/>
      <dgm:spPr/>
      <dgm:t>
        <a:bodyPr/>
        <a:lstStyle/>
        <a:p>
          <a:r>
            <a:rPr lang="fr-BE" dirty="0"/>
            <a:t>Quelle procédure choisir ?</a:t>
          </a:r>
        </a:p>
      </dgm:t>
    </dgm:pt>
    <dgm:pt modelId="{DB81572F-7D58-4DD5-9797-38D0432F4CE0}" type="parTrans" cxnId="{BAFCA9BD-1571-4D52-9036-C9623EA780EC}">
      <dgm:prSet/>
      <dgm:spPr/>
      <dgm:t>
        <a:bodyPr/>
        <a:lstStyle/>
        <a:p>
          <a:endParaRPr lang="fr-BE"/>
        </a:p>
      </dgm:t>
    </dgm:pt>
    <dgm:pt modelId="{723F2774-81D2-41F7-9A08-42A747418FB5}" type="sibTrans" cxnId="{BAFCA9BD-1571-4D52-9036-C9623EA780EC}">
      <dgm:prSet/>
      <dgm:spPr/>
      <dgm:t>
        <a:bodyPr/>
        <a:lstStyle/>
        <a:p>
          <a:endParaRPr lang="fr-BE"/>
        </a:p>
      </dgm:t>
    </dgm:pt>
    <dgm:pt modelId="{DF06554B-9683-479A-9079-C3791FF767DD}">
      <dgm:prSet/>
      <dgm:spPr/>
      <dgm:t>
        <a:bodyPr/>
        <a:lstStyle/>
        <a:p>
          <a:r>
            <a:rPr lang="fr-BE" dirty="0"/>
            <a:t>Quels critères d’attribution ? </a:t>
          </a:r>
        </a:p>
      </dgm:t>
    </dgm:pt>
    <dgm:pt modelId="{52FC9D14-6C62-42E8-8BB0-F4BC09CC63A2}" type="parTrans" cxnId="{62387B33-CB46-4B52-9210-9FAECF5E1554}">
      <dgm:prSet/>
      <dgm:spPr/>
      <dgm:t>
        <a:bodyPr/>
        <a:lstStyle/>
        <a:p>
          <a:endParaRPr lang="fr-BE"/>
        </a:p>
      </dgm:t>
    </dgm:pt>
    <dgm:pt modelId="{7AFC0471-19F4-4378-8DA0-A3B5504BA6F5}" type="sibTrans" cxnId="{62387B33-CB46-4B52-9210-9FAECF5E1554}">
      <dgm:prSet/>
      <dgm:spPr/>
      <dgm:t>
        <a:bodyPr/>
        <a:lstStyle/>
        <a:p>
          <a:endParaRPr lang="fr-BE"/>
        </a:p>
      </dgm:t>
    </dgm:pt>
    <dgm:pt modelId="{203728DF-97E2-4E98-A562-33FA3F1D41B1}">
      <dgm:prSet/>
      <dgm:spPr/>
      <dgm:t>
        <a:bodyPr/>
        <a:lstStyle/>
        <a:p>
          <a:r>
            <a:rPr lang="fr-BE" dirty="0"/>
            <a:t>Comment organiser l’exécution et le paiement</a:t>
          </a:r>
        </a:p>
      </dgm:t>
    </dgm:pt>
    <dgm:pt modelId="{9F1FEE6B-8659-4245-8712-386A3966115B}" type="parTrans" cxnId="{15E6F679-5870-46E4-A1E4-53AC6E771406}">
      <dgm:prSet/>
      <dgm:spPr/>
      <dgm:t>
        <a:bodyPr/>
        <a:lstStyle/>
        <a:p>
          <a:endParaRPr lang="fr-BE"/>
        </a:p>
      </dgm:t>
    </dgm:pt>
    <dgm:pt modelId="{8E9BEC9B-CF54-417F-B6CE-FC98FAF254FD}" type="sibTrans" cxnId="{15E6F679-5870-46E4-A1E4-53AC6E771406}">
      <dgm:prSet/>
      <dgm:spPr/>
      <dgm:t>
        <a:bodyPr/>
        <a:lstStyle/>
        <a:p>
          <a:endParaRPr lang="fr-BE"/>
        </a:p>
      </dgm:t>
    </dgm:pt>
    <dgm:pt modelId="{584177B2-70A1-4162-9B47-C810E8C00356}" type="pres">
      <dgm:prSet presAssocID="{10D81301-F1F7-4473-9808-FEA5BB93DBD9}" presName="Name0" presStyleCnt="0">
        <dgm:presLayoutVars>
          <dgm:dir/>
          <dgm:resizeHandles val="exact"/>
        </dgm:presLayoutVars>
      </dgm:prSet>
      <dgm:spPr/>
    </dgm:pt>
    <dgm:pt modelId="{62A386F4-60FB-4342-ACAB-FEBE6C04C0E6}" type="pres">
      <dgm:prSet presAssocID="{7E51FFD7-49F8-4582-B9CE-A9AAC2B210BD}" presName="node" presStyleLbl="node1" presStyleIdx="0" presStyleCnt="6">
        <dgm:presLayoutVars>
          <dgm:bulletEnabled val="1"/>
        </dgm:presLayoutVars>
      </dgm:prSet>
      <dgm:spPr/>
    </dgm:pt>
    <dgm:pt modelId="{821C070F-9847-45AE-BA4F-C4A2365FA6A1}" type="pres">
      <dgm:prSet presAssocID="{9664EFF5-BA5C-4545-80F5-DD775FEFA699}" presName="sibTrans" presStyleLbl="sibTrans2D1" presStyleIdx="0" presStyleCnt="5"/>
      <dgm:spPr/>
    </dgm:pt>
    <dgm:pt modelId="{8317821D-38F1-48CC-957A-DEDD254B69D5}" type="pres">
      <dgm:prSet presAssocID="{9664EFF5-BA5C-4545-80F5-DD775FEFA699}" presName="connectorText" presStyleLbl="sibTrans2D1" presStyleIdx="0" presStyleCnt="5"/>
      <dgm:spPr/>
    </dgm:pt>
    <dgm:pt modelId="{EC04F7A5-5211-4D1E-A989-CDC8483B6C0C}" type="pres">
      <dgm:prSet presAssocID="{9EBE332B-0DB6-41D1-948B-92B737DCACE8}" presName="node" presStyleLbl="node1" presStyleIdx="1" presStyleCnt="6">
        <dgm:presLayoutVars>
          <dgm:bulletEnabled val="1"/>
        </dgm:presLayoutVars>
      </dgm:prSet>
      <dgm:spPr/>
    </dgm:pt>
    <dgm:pt modelId="{D2542DA4-5C9A-458C-9093-A57860216381}" type="pres">
      <dgm:prSet presAssocID="{22E55394-003E-4CCE-BB51-40AA6592A9CC}" presName="sibTrans" presStyleLbl="sibTrans2D1" presStyleIdx="1" presStyleCnt="5"/>
      <dgm:spPr/>
    </dgm:pt>
    <dgm:pt modelId="{938C9AB5-9768-4CC0-81BD-967189F28ADB}" type="pres">
      <dgm:prSet presAssocID="{22E55394-003E-4CCE-BB51-40AA6592A9CC}" presName="connectorText" presStyleLbl="sibTrans2D1" presStyleIdx="1" presStyleCnt="5"/>
      <dgm:spPr/>
    </dgm:pt>
    <dgm:pt modelId="{9459B5A7-30BC-4CF4-96B9-E2EFA791069C}" type="pres">
      <dgm:prSet presAssocID="{6B20F148-CFB6-485D-81A1-22919C3E3E11}" presName="node" presStyleLbl="node1" presStyleIdx="2" presStyleCnt="6">
        <dgm:presLayoutVars>
          <dgm:bulletEnabled val="1"/>
        </dgm:presLayoutVars>
      </dgm:prSet>
      <dgm:spPr/>
    </dgm:pt>
    <dgm:pt modelId="{1BE1A8BA-B3FB-4970-931B-0C4DB13F1304}" type="pres">
      <dgm:prSet presAssocID="{C78F77AE-D9B7-45CB-8A24-72085D12ED9C}" presName="sibTrans" presStyleLbl="sibTrans2D1" presStyleIdx="2" presStyleCnt="5"/>
      <dgm:spPr/>
    </dgm:pt>
    <dgm:pt modelId="{73FF30D9-B4B4-44A3-BDD9-5C4F11037E2F}" type="pres">
      <dgm:prSet presAssocID="{C78F77AE-D9B7-45CB-8A24-72085D12ED9C}" presName="connectorText" presStyleLbl="sibTrans2D1" presStyleIdx="2" presStyleCnt="5"/>
      <dgm:spPr/>
    </dgm:pt>
    <dgm:pt modelId="{68DB1BB1-6769-495B-BDC6-3917F2D57061}" type="pres">
      <dgm:prSet presAssocID="{324D59E1-043A-4859-813E-52F1AEAFFFA3}" presName="node" presStyleLbl="node1" presStyleIdx="3" presStyleCnt="6">
        <dgm:presLayoutVars>
          <dgm:bulletEnabled val="1"/>
        </dgm:presLayoutVars>
      </dgm:prSet>
      <dgm:spPr/>
    </dgm:pt>
    <dgm:pt modelId="{FD796F39-48F2-40BB-9188-2CBAB02D6C1B}" type="pres">
      <dgm:prSet presAssocID="{723F2774-81D2-41F7-9A08-42A747418FB5}" presName="sibTrans" presStyleLbl="sibTrans2D1" presStyleIdx="3" presStyleCnt="5"/>
      <dgm:spPr/>
    </dgm:pt>
    <dgm:pt modelId="{19A057CD-AFA9-4FBA-BCD6-726E8171A42A}" type="pres">
      <dgm:prSet presAssocID="{723F2774-81D2-41F7-9A08-42A747418FB5}" presName="connectorText" presStyleLbl="sibTrans2D1" presStyleIdx="3" presStyleCnt="5"/>
      <dgm:spPr/>
    </dgm:pt>
    <dgm:pt modelId="{136E30C0-205B-445C-B6FA-F196F6BF1FAF}" type="pres">
      <dgm:prSet presAssocID="{DF06554B-9683-479A-9079-C3791FF767DD}" presName="node" presStyleLbl="node1" presStyleIdx="4" presStyleCnt="6">
        <dgm:presLayoutVars>
          <dgm:bulletEnabled val="1"/>
        </dgm:presLayoutVars>
      </dgm:prSet>
      <dgm:spPr/>
    </dgm:pt>
    <dgm:pt modelId="{B7E63C17-C4FA-4FF8-987B-198F2EAB04A2}" type="pres">
      <dgm:prSet presAssocID="{7AFC0471-19F4-4378-8DA0-A3B5504BA6F5}" presName="sibTrans" presStyleLbl="sibTrans2D1" presStyleIdx="4" presStyleCnt="5"/>
      <dgm:spPr/>
    </dgm:pt>
    <dgm:pt modelId="{AF6F0C77-1B04-42C4-8533-FAEBC6CFDC48}" type="pres">
      <dgm:prSet presAssocID="{7AFC0471-19F4-4378-8DA0-A3B5504BA6F5}" presName="connectorText" presStyleLbl="sibTrans2D1" presStyleIdx="4" presStyleCnt="5"/>
      <dgm:spPr/>
    </dgm:pt>
    <dgm:pt modelId="{914DF0AC-99D7-4510-B177-69D23EFE6E2E}" type="pres">
      <dgm:prSet presAssocID="{203728DF-97E2-4E98-A562-33FA3F1D41B1}" presName="node" presStyleLbl="node1" presStyleIdx="5" presStyleCnt="6">
        <dgm:presLayoutVars>
          <dgm:bulletEnabled val="1"/>
        </dgm:presLayoutVars>
      </dgm:prSet>
      <dgm:spPr/>
    </dgm:pt>
  </dgm:ptLst>
  <dgm:cxnLst>
    <dgm:cxn modelId="{132DF123-925E-4980-83D8-52DB083D5CE1}" type="presOf" srcId="{723F2774-81D2-41F7-9A08-42A747418FB5}" destId="{19A057CD-AFA9-4FBA-BCD6-726E8171A42A}" srcOrd="1" destOrd="0" presId="urn:microsoft.com/office/officeart/2005/8/layout/process1"/>
    <dgm:cxn modelId="{ED32B726-6C27-4C2F-9899-2F673CA8A6F0}" type="presOf" srcId="{10D81301-F1F7-4473-9808-FEA5BB93DBD9}" destId="{584177B2-70A1-4162-9B47-C810E8C00356}" srcOrd="0" destOrd="0" presId="urn:microsoft.com/office/officeart/2005/8/layout/process1"/>
    <dgm:cxn modelId="{EDE3792E-2A0F-482C-92DF-571973919898}" type="presOf" srcId="{9664EFF5-BA5C-4545-80F5-DD775FEFA699}" destId="{821C070F-9847-45AE-BA4F-C4A2365FA6A1}" srcOrd="0" destOrd="0" presId="urn:microsoft.com/office/officeart/2005/8/layout/process1"/>
    <dgm:cxn modelId="{62387B33-CB46-4B52-9210-9FAECF5E1554}" srcId="{10D81301-F1F7-4473-9808-FEA5BB93DBD9}" destId="{DF06554B-9683-479A-9079-C3791FF767DD}" srcOrd="4" destOrd="0" parTransId="{52FC9D14-6C62-42E8-8BB0-F4BC09CC63A2}" sibTransId="{7AFC0471-19F4-4378-8DA0-A3B5504BA6F5}"/>
    <dgm:cxn modelId="{8819C737-3F35-4737-8463-50F29E51F4A5}" type="presOf" srcId="{C78F77AE-D9B7-45CB-8A24-72085D12ED9C}" destId="{73FF30D9-B4B4-44A3-BDD9-5C4F11037E2F}" srcOrd="1" destOrd="0" presId="urn:microsoft.com/office/officeart/2005/8/layout/process1"/>
    <dgm:cxn modelId="{ED611B39-D141-4701-A729-12BCE466745D}" type="presOf" srcId="{6B20F148-CFB6-485D-81A1-22919C3E3E11}" destId="{9459B5A7-30BC-4CF4-96B9-E2EFA791069C}" srcOrd="0" destOrd="0" presId="urn:microsoft.com/office/officeart/2005/8/layout/process1"/>
    <dgm:cxn modelId="{8EED4341-5CC6-4B15-B3C5-7850EBBEAE4B}" type="presOf" srcId="{7AFC0471-19F4-4378-8DA0-A3B5504BA6F5}" destId="{B7E63C17-C4FA-4FF8-987B-198F2EAB04A2}" srcOrd="0" destOrd="0" presId="urn:microsoft.com/office/officeart/2005/8/layout/process1"/>
    <dgm:cxn modelId="{B103BF42-8CEC-4E72-B5DF-6D01799F916A}" srcId="{10D81301-F1F7-4473-9808-FEA5BB93DBD9}" destId="{7E51FFD7-49F8-4582-B9CE-A9AAC2B210BD}" srcOrd="0" destOrd="0" parTransId="{99F0DF25-D3C7-425A-89ED-1666CB79F2FB}" sibTransId="{9664EFF5-BA5C-4545-80F5-DD775FEFA699}"/>
    <dgm:cxn modelId="{15E6F679-5870-46E4-A1E4-53AC6E771406}" srcId="{10D81301-F1F7-4473-9808-FEA5BB93DBD9}" destId="{203728DF-97E2-4E98-A562-33FA3F1D41B1}" srcOrd="5" destOrd="0" parTransId="{9F1FEE6B-8659-4245-8712-386A3966115B}" sibTransId="{8E9BEC9B-CF54-417F-B6CE-FC98FAF254FD}"/>
    <dgm:cxn modelId="{F3ED2680-C6F8-4B37-B770-601B41E0AC52}" type="presOf" srcId="{C78F77AE-D9B7-45CB-8A24-72085D12ED9C}" destId="{1BE1A8BA-B3FB-4970-931B-0C4DB13F1304}" srcOrd="0" destOrd="0" presId="urn:microsoft.com/office/officeart/2005/8/layout/process1"/>
    <dgm:cxn modelId="{CA283585-5C55-4313-966F-54DCBD6DC224}" type="presOf" srcId="{723F2774-81D2-41F7-9A08-42A747418FB5}" destId="{FD796F39-48F2-40BB-9188-2CBAB02D6C1B}" srcOrd="0" destOrd="0" presId="urn:microsoft.com/office/officeart/2005/8/layout/process1"/>
    <dgm:cxn modelId="{3E2A4090-B76C-4AA6-90BE-944B99E35828}" type="presOf" srcId="{9EBE332B-0DB6-41D1-948B-92B737DCACE8}" destId="{EC04F7A5-5211-4D1E-A989-CDC8483B6C0C}" srcOrd="0" destOrd="0" presId="urn:microsoft.com/office/officeart/2005/8/layout/process1"/>
    <dgm:cxn modelId="{C1304793-B7E4-40DE-A082-338921B41209}" srcId="{10D81301-F1F7-4473-9808-FEA5BB93DBD9}" destId="{6B20F148-CFB6-485D-81A1-22919C3E3E11}" srcOrd="2" destOrd="0" parTransId="{1AA4D3C7-63C6-4C27-B585-51B8522E46D6}" sibTransId="{C78F77AE-D9B7-45CB-8A24-72085D12ED9C}"/>
    <dgm:cxn modelId="{1B1DC496-48E4-4C47-9018-1219B6B21D83}" srcId="{10D81301-F1F7-4473-9808-FEA5BB93DBD9}" destId="{9EBE332B-0DB6-41D1-948B-92B737DCACE8}" srcOrd="1" destOrd="0" parTransId="{2D1F5651-3E25-43FD-A442-1336961E0898}" sibTransId="{22E55394-003E-4CCE-BB51-40AA6592A9CC}"/>
    <dgm:cxn modelId="{569E68AF-F3C8-4A8B-AD59-B6FFA9272970}" type="presOf" srcId="{7AFC0471-19F4-4378-8DA0-A3B5504BA6F5}" destId="{AF6F0C77-1B04-42C4-8533-FAEBC6CFDC48}" srcOrd="1" destOrd="0" presId="urn:microsoft.com/office/officeart/2005/8/layout/process1"/>
    <dgm:cxn modelId="{551131B3-B11D-41C6-BF85-74269467A032}" type="presOf" srcId="{9664EFF5-BA5C-4545-80F5-DD775FEFA699}" destId="{8317821D-38F1-48CC-957A-DEDD254B69D5}" srcOrd="1" destOrd="0" presId="urn:microsoft.com/office/officeart/2005/8/layout/process1"/>
    <dgm:cxn modelId="{3D2FC4BA-D292-45EE-A264-FD6243B1F7AB}" type="presOf" srcId="{22E55394-003E-4CCE-BB51-40AA6592A9CC}" destId="{938C9AB5-9768-4CC0-81BD-967189F28ADB}" srcOrd="1" destOrd="0" presId="urn:microsoft.com/office/officeart/2005/8/layout/process1"/>
    <dgm:cxn modelId="{C14E4ABD-D9DC-4D8B-B194-A14375ECDBEB}" type="presOf" srcId="{7E51FFD7-49F8-4582-B9CE-A9AAC2B210BD}" destId="{62A386F4-60FB-4342-ACAB-FEBE6C04C0E6}" srcOrd="0" destOrd="0" presId="urn:microsoft.com/office/officeart/2005/8/layout/process1"/>
    <dgm:cxn modelId="{BAFCA9BD-1571-4D52-9036-C9623EA780EC}" srcId="{10D81301-F1F7-4473-9808-FEA5BB93DBD9}" destId="{324D59E1-043A-4859-813E-52F1AEAFFFA3}" srcOrd="3" destOrd="0" parTransId="{DB81572F-7D58-4DD5-9797-38D0432F4CE0}" sibTransId="{723F2774-81D2-41F7-9A08-42A747418FB5}"/>
    <dgm:cxn modelId="{A6B8FBC0-D49D-4726-94B6-64230355A7B9}" type="presOf" srcId="{22E55394-003E-4CCE-BB51-40AA6592A9CC}" destId="{D2542DA4-5C9A-458C-9093-A57860216381}" srcOrd="0" destOrd="0" presId="urn:microsoft.com/office/officeart/2005/8/layout/process1"/>
    <dgm:cxn modelId="{0B1B70CC-1E95-4B17-8A80-381905DDC9FC}" type="presOf" srcId="{203728DF-97E2-4E98-A562-33FA3F1D41B1}" destId="{914DF0AC-99D7-4510-B177-69D23EFE6E2E}" srcOrd="0" destOrd="0" presId="urn:microsoft.com/office/officeart/2005/8/layout/process1"/>
    <dgm:cxn modelId="{A002EFDF-8623-4529-9BD7-8BC6E4334E8D}" type="presOf" srcId="{DF06554B-9683-479A-9079-C3791FF767DD}" destId="{136E30C0-205B-445C-B6FA-F196F6BF1FAF}" srcOrd="0" destOrd="0" presId="urn:microsoft.com/office/officeart/2005/8/layout/process1"/>
    <dgm:cxn modelId="{C568F9E3-1C04-4684-A810-75B1225AFED5}" type="presOf" srcId="{324D59E1-043A-4859-813E-52F1AEAFFFA3}" destId="{68DB1BB1-6769-495B-BDC6-3917F2D57061}" srcOrd="0" destOrd="0" presId="urn:microsoft.com/office/officeart/2005/8/layout/process1"/>
    <dgm:cxn modelId="{6419FC8D-091C-4D73-AAA6-E6A6F8C6213B}" type="presParOf" srcId="{584177B2-70A1-4162-9B47-C810E8C00356}" destId="{62A386F4-60FB-4342-ACAB-FEBE6C04C0E6}" srcOrd="0" destOrd="0" presId="urn:microsoft.com/office/officeart/2005/8/layout/process1"/>
    <dgm:cxn modelId="{5B66C7FB-154D-4F8E-821B-F2BB54A131FC}" type="presParOf" srcId="{584177B2-70A1-4162-9B47-C810E8C00356}" destId="{821C070F-9847-45AE-BA4F-C4A2365FA6A1}" srcOrd="1" destOrd="0" presId="urn:microsoft.com/office/officeart/2005/8/layout/process1"/>
    <dgm:cxn modelId="{9DF447E0-F14D-4D6B-B5EB-F585CD485C6A}" type="presParOf" srcId="{821C070F-9847-45AE-BA4F-C4A2365FA6A1}" destId="{8317821D-38F1-48CC-957A-DEDD254B69D5}" srcOrd="0" destOrd="0" presId="urn:microsoft.com/office/officeart/2005/8/layout/process1"/>
    <dgm:cxn modelId="{5436AF7F-F7BE-4BB5-9506-37262FD34687}" type="presParOf" srcId="{584177B2-70A1-4162-9B47-C810E8C00356}" destId="{EC04F7A5-5211-4D1E-A989-CDC8483B6C0C}" srcOrd="2" destOrd="0" presId="urn:microsoft.com/office/officeart/2005/8/layout/process1"/>
    <dgm:cxn modelId="{876BC343-6DEE-40DD-A32C-3A42B4CDF0AE}" type="presParOf" srcId="{584177B2-70A1-4162-9B47-C810E8C00356}" destId="{D2542DA4-5C9A-458C-9093-A57860216381}" srcOrd="3" destOrd="0" presId="urn:microsoft.com/office/officeart/2005/8/layout/process1"/>
    <dgm:cxn modelId="{C1DB09CB-1AA7-4C4B-A8D1-F1F54F0AD7AD}" type="presParOf" srcId="{D2542DA4-5C9A-458C-9093-A57860216381}" destId="{938C9AB5-9768-4CC0-81BD-967189F28ADB}" srcOrd="0" destOrd="0" presId="urn:microsoft.com/office/officeart/2005/8/layout/process1"/>
    <dgm:cxn modelId="{5636539B-180B-4B86-88DE-E79D09ABE6D1}" type="presParOf" srcId="{584177B2-70A1-4162-9B47-C810E8C00356}" destId="{9459B5A7-30BC-4CF4-96B9-E2EFA791069C}" srcOrd="4" destOrd="0" presId="urn:microsoft.com/office/officeart/2005/8/layout/process1"/>
    <dgm:cxn modelId="{2257C6B3-E51D-4EBC-A76B-A6303E45FE57}" type="presParOf" srcId="{584177B2-70A1-4162-9B47-C810E8C00356}" destId="{1BE1A8BA-B3FB-4970-931B-0C4DB13F1304}" srcOrd="5" destOrd="0" presId="urn:microsoft.com/office/officeart/2005/8/layout/process1"/>
    <dgm:cxn modelId="{6470EA31-B11E-4E3F-B008-43A0415AC2F5}" type="presParOf" srcId="{1BE1A8BA-B3FB-4970-931B-0C4DB13F1304}" destId="{73FF30D9-B4B4-44A3-BDD9-5C4F11037E2F}" srcOrd="0" destOrd="0" presId="urn:microsoft.com/office/officeart/2005/8/layout/process1"/>
    <dgm:cxn modelId="{83F46E5F-7C00-46EE-B3D4-E96343D01D31}" type="presParOf" srcId="{584177B2-70A1-4162-9B47-C810E8C00356}" destId="{68DB1BB1-6769-495B-BDC6-3917F2D57061}" srcOrd="6" destOrd="0" presId="urn:microsoft.com/office/officeart/2005/8/layout/process1"/>
    <dgm:cxn modelId="{AB55B5E1-C96C-40CB-BDBE-79BE047806F7}" type="presParOf" srcId="{584177B2-70A1-4162-9B47-C810E8C00356}" destId="{FD796F39-48F2-40BB-9188-2CBAB02D6C1B}" srcOrd="7" destOrd="0" presId="urn:microsoft.com/office/officeart/2005/8/layout/process1"/>
    <dgm:cxn modelId="{3A66AC5B-E2BD-4CE2-8350-3286F0C7C214}" type="presParOf" srcId="{FD796F39-48F2-40BB-9188-2CBAB02D6C1B}" destId="{19A057CD-AFA9-4FBA-BCD6-726E8171A42A}" srcOrd="0" destOrd="0" presId="urn:microsoft.com/office/officeart/2005/8/layout/process1"/>
    <dgm:cxn modelId="{3064920F-1E5F-4450-8661-53506AE33889}" type="presParOf" srcId="{584177B2-70A1-4162-9B47-C810E8C00356}" destId="{136E30C0-205B-445C-B6FA-F196F6BF1FAF}" srcOrd="8" destOrd="0" presId="urn:microsoft.com/office/officeart/2005/8/layout/process1"/>
    <dgm:cxn modelId="{4B35BF53-4B65-43C6-9DFB-2D1745569C9B}" type="presParOf" srcId="{584177B2-70A1-4162-9B47-C810E8C00356}" destId="{B7E63C17-C4FA-4FF8-987B-198F2EAB04A2}" srcOrd="9" destOrd="0" presId="urn:microsoft.com/office/officeart/2005/8/layout/process1"/>
    <dgm:cxn modelId="{1318C810-EFCC-420F-8D2B-D340D63CD968}" type="presParOf" srcId="{B7E63C17-C4FA-4FF8-987B-198F2EAB04A2}" destId="{AF6F0C77-1B04-42C4-8533-FAEBC6CFDC48}" srcOrd="0" destOrd="0" presId="urn:microsoft.com/office/officeart/2005/8/layout/process1"/>
    <dgm:cxn modelId="{876072C3-8A9A-4422-B2E2-32BFD7F15E5E}" type="presParOf" srcId="{584177B2-70A1-4162-9B47-C810E8C00356}" destId="{914DF0AC-99D7-4510-B177-69D23EFE6E2E}"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D81301-F1F7-4473-9808-FEA5BB93DBD9}"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fr-BE"/>
        </a:p>
      </dgm:t>
    </dgm:pt>
    <dgm:pt modelId="{7E51FFD7-49F8-4582-B9CE-A9AAC2B210BD}">
      <dgm:prSet phldrT="[Texte]" phldr="0"/>
      <dgm:spPr/>
      <dgm:t>
        <a:bodyPr/>
        <a:lstStyle/>
        <a:p>
          <a:pPr>
            <a:buNone/>
          </a:pPr>
          <a:r>
            <a:rPr lang="fr-BE" dirty="0"/>
            <a:t>Réparation des stores</a:t>
          </a:r>
        </a:p>
      </dgm:t>
    </dgm:pt>
    <dgm:pt modelId="{99F0DF25-D3C7-425A-89ED-1666CB79F2FB}" type="parTrans" cxnId="{B103BF42-8CEC-4E72-B5DF-6D01799F916A}">
      <dgm:prSet/>
      <dgm:spPr/>
      <dgm:t>
        <a:bodyPr/>
        <a:lstStyle/>
        <a:p>
          <a:endParaRPr lang="fr-BE"/>
        </a:p>
      </dgm:t>
    </dgm:pt>
    <dgm:pt modelId="{9664EFF5-BA5C-4545-80F5-DD775FEFA699}" type="sibTrans" cxnId="{B103BF42-8CEC-4E72-B5DF-6D01799F916A}">
      <dgm:prSet/>
      <dgm:spPr/>
      <dgm:t>
        <a:bodyPr/>
        <a:lstStyle/>
        <a:p>
          <a:endParaRPr lang="fr-BE"/>
        </a:p>
      </dgm:t>
    </dgm:pt>
    <dgm:pt modelId="{324D59E1-043A-4859-813E-52F1AEAFFFA3}">
      <dgm:prSet/>
      <dgm:spPr/>
      <dgm:t>
        <a:bodyPr/>
        <a:lstStyle/>
        <a:p>
          <a:pPr>
            <a:buNone/>
          </a:pPr>
          <a:r>
            <a:rPr lang="fr-BE" dirty="0"/>
            <a:t>Marché de faible montant – Consultation des conditions</a:t>
          </a:r>
        </a:p>
      </dgm:t>
    </dgm:pt>
    <dgm:pt modelId="{DB81572F-7D58-4DD5-9797-38D0432F4CE0}" type="parTrans" cxnId="{BAFCA9BD-1571-4D52-9036-C9623EA780EC}">
      <dgm:prSet/>
      <dgm:spPr/>
      <dgm:t>
        <a:bodyPr/>
        <a:lstStyle/>
        <a:p>
          <a:endParaRPr lang="fr-BE"/>
        </a:p>
      </dgm:t>
    </dgm:pt>
    <dgm:pt modelId="{723F2774-81D2-41F7-9A08-42A747418FB5}" type="sibTrans" cxnId="{BAFCA9BD-1571-4D52-9036-C9623EA780EC}">
      <dgm:prSet/>
      <dgm:spPr/>
      <dgm:t>
        <a:bodyPr/>
        <a:lstStyle/>
        <a:p>
          <a:endParaRPr lang="fr-BE"/>
        </a:p>
      </dgm:t>
    </dgm:pt>
    <dgm:pt modelId="{DF06554B-9683-479A-9079-C3791FF767DD}">
      <dgm:prSet/>
      <dgm:spPr/>
      <dgm:t>
        <a:bodyPr/>
        <a:lstStyle/>
        <a:p>
          <a:pPr>
            <a:buNone/>
          </a:pPr>
          <a:r>
            <a:rPr lang="fr-BE" dirty="0"/>
            <a:t>Prix</a:t>
          </a:r>
        </a:p>
      </dgm:t>
    </dgm:pt>
    <dgm:pt modelId="{52FC9D14-6C62-42E8-8BB0-F4BC09CC63A2}" type="parTrans" cxnId="{62387B33-CB46-4B52-9210-9FAECF5E1554}">
      <dgm:prSet/>
      <dgm:spPr/>
      <dgm:t>
        <a:bodyPr/>
        <a:lstStyle/>
        <a:p>
          <a:endParaRPr lang="fr-BE"/>
        </a:p>
      </dgm:t>
    </dgm:pt>
    <dgm:pt modelId="{7AFC0471-19F4-4378-8DA0-A3B5504BA6F5}" type="sibTrans" cxnId="{62387B33-CB46-4B52-9210-9FAECF5E1554}">
      <dgm:prSet/>
      <dgm:spPr/>
      <dgm:t>
        <a:bodyPr/>
        <a:lstStyle/>
        <a:p>
          <a:endParaRPr lang="fr-BE"/>
        </a:p>
      </dgm:t>
    </dgm:pt>
    <dgm:pt modelId="{9EBE332B-0DB6-41D1-948B-92B737DCACE8}">
      <dgm:prSet phldrT="[Texte]" phldr="0"/>
      <dgm:spPr/>
      <dgm:t>
        <a:bodyPr/>
        <a:lstStyle/>
        <a:p>
          <a:pPr>
            <a:buNone/>
          </a:pPr>
          <a:r>
            <a:rPr lang="fr-BE"/>
            <a:t>Travaux</a:t>
          </a:r>
          <a:endParaRPr lang="fr-BE" dirty="0"/>
        </a:p>
      </dgm:t>
    </dgm:pt>
    <dgm:pt modelId="{2D1F5651-3E25-43FD-A442-1336961E0898}" type="parTrans" cxnId="{B1C169EA-4317-4EFE-A198-1FEE00FB6E19}">
      <dgm:prSet/>
      <dgm:spPr/>
      <dgm:t>
        <a:bodyPr/>
        <a:lstStyle/>
        <a:p>
          <a:endParaRPr lang="fr-BE"/>
        </a:p>
      </dgm:t>
    </dgm:pt>
    <dgm:pt modelId="{22E55394-003E-4CCE-BB51-40AA6592A9CC}" type="sibTrans" cxnId="{B1C169EA-4317-4EFE-A198-1FEE00FB6E19}">
      <dgm:prSet/>
      <dgm:spPr/>
      <dgm:t>
        <a:bodyPr/>
        <a:lstStyle/>
        <a:p>
          <a:endParaRPr lang="fr-BE"/>
        </a:p>
      </dgm:t>
    </dgm:pt>
    <dgm:pt modelId="{6B20F148-CFB6-485D-81A1-22919C3E3E11}">
      <dgm:prSet phldrT="[Texte]" phldr="0"/>
      <dgm:spPr/>
      <dgm:t>
        <a:bodyPr/>
        <a:lstStyle/>
        <a:p>
          <a:r>
            <a:rPr lang="fr-BE" dirty="0"/>
            <a:t>&lt;30K EUR HTVA </a:t>
          </a:r>
        </a:p>
      </dgm:t>
    </dgm:pt>
    <dgm:pt modelId="{1AA4D3C7-63C6-4C27-B585-51B8522E46D6}" type="parTrans" cxnId="{03670E17-2005-4D7A-93A4-6BC9F1FA7521}">
      <dgm:prSet/>
      <dgm:spPr/>
      <dgm:t>
        <a:bodyPr/>
        <a:lstStyle/>
        <a:p>
          <a:endParaRPr lang="fr-BE"/>
        </a:p>
      </dgm:t>
    </dgm:pt>
    <dgm:pt modelId="{C78F77AE-D9B7-45CB-8A24-72085D12ED9C}" type="sibTrans" cxnId="{03670E17-2005-4D7A-93A4-6BC9F1FA7521}">
      <dgm:prSet/>
      <dgm:spPr/>
      <dgm:t>
        <a:bodyPr/>
        <a:lstStyle/>
        <a:p>
          <a:endParaRPr lang="fr-BE"/>
        </a:p>
      </dgm:t>
    </dgm:pt>
    <dgm:pt modelId="{E24650BD-62E7-4422-89CC-D45DCC63D53F}">
      <dgm:prSet/>
      <dgm:spPr/>
      <dgm:t>
        <a:bodyPr/>
        <a:lstStyle/>
        <a:p>
          <a:pPr>
            <a:buNone/>
          </a:pPr>
          <a:r>
            <a:rPr lang="fr-FR" dirty="0"/>
            <a:t>Réparation des stores → réception → paiement.</a:t>
          </a:r>
          <a:endParaRPr lang="fr-BE" dirty="0"/>
        </a:p>
      </dgm:t>
    </dgm:pt>
    <dgm:pt modelId="{0F8D0FCE-4BFF-471E-9283-CF51AC6F22C3}" type="parTrans" cxnId="{B9275AC6-E7E7-4E39-A411-95440AC74D8E}">
      <dgm:prSet/>
      <dgm:spPr/>
      <dgm:t>
        <a:bodyPr/>
        <a:lstStyle/>
        <a:p>
          <a:endParaRPr lang="fr-BE"/>
        </a:p>
      </dgm:t>
    </dgm:pt>
    <dgm:pt modelId="{4CB23B38-E444-4E5E-8767-FF24218E9E93}" type="sibTrans" cxnId="{B9275AC6-E7E7-4E39-A411-95440AC74D8E}">
      <dgm:prSet/>
      <dgm:spPr/>
      <dgm:t>
        <a:bodyPr/>
        <a:lstStyle/>
        <a:p>
          <a:endParaRPr lang="fr-BE"/>
        </a:p>
      </dgm:t>
    </dgm:pt>
    <dgm:pt modelId="{584177B2-70A1-4162-9B47-C810E8C00356}" type="pres">
      <dgm:prSet presAssocID="{10D81301-F1F7-4473-9808-FEA5BB93DBD9}" presName="Name0" presStyleCnt="0">
        <dgm:presLayoutVars>
          <dgm:dir/>
          <dgm:resizeHandles val="exact"/>
        </dgm:presLayoutVars>
      </dgm:prSet>
      <dgm:spPr/>
    </dgm:pt>
    <dgm:pt modelId="{62A386F4-60FB-4342-ACAB-FEBE6C04C0E6}" type="pres">
      <dgm:prSet presAssocID="{7E51FFD7-49F8-4582-B9CE-A9AAC2B210BD}" presName="node" presStyleLbl="node1" presStyleIdx="0" presStyleCnt="6">
        <dgm:presLayoutVars>
          <dgm:bulletEnabled val="1"/>
        </dgm:presLayoutVars>
      </dgm:prSet>
      <dgm:spPr/>
    </dgm:pt>
    <dgm:pt modelId="{821C070F-9847-45AE-BA4F-C4A2365FA6A1}" type="pres">
      <dgm:prSet presAssocID="{9664EFF5-BA5C-4545-80F5-DD775FEFA699}" presName="sibTrans" presStyleLbl="sibTrans2D1" presStyleIdx="0" presStyleCnt="5"/>
      <dgm:spPr/>
    </dgm:pt>
    <dgm:pt modelId="{8317821D-38F1-48CC-957A-DEDD254B69D5}" type="pres">
      <dgm:prSet presAssocID="{9664EFF5-BA5C-4545-80F5-DD775FEFA699}" presName="connectorText" presStyleLbl="sibTrans2D1" presStyleIdx="0" presStyleCnt="5"/>
      <dgm:spPr/>
    </dgm:pt>
    <dgm:pt modelId="{EC04F7A5-5211-4D1E-A989-CDC8483B6C0C}" type="pres">
      <dgm:prSet presAssocID="{9EBE332B-0DB6-41D1-948B-92B737DCACE8}" presName="node" presStyleLbl="node1" presStyleIdx="1" presStyleCnt="6">
        <dgm:presLayoutVars>
          <dgm:bulletEnabled val="1"/>
        </dgm:presLayoutVars>
      </dgm:prSet>
      <dgm:spPr/>
    </dgm:pt>
    <dgm:pt modelId="{D2542DA4-5C9A-458C-9093-A57860216381}" type="pres">
      <dgm:prSet presAssocID="{22E55394-003E-4CCE-BB51-40AA6592A9CC}" presName="sibTrans" presStyleLbl="sibTrans2D1" presStyleIdx="1" presStyleCnt="5"/>
      <dgm:spPr/>
    </dgm:pt>
    <dgm:pt modelId="{938C9AB5-9768-4CC0-81BD-967189F28ADB}" type="pres">
      <dgm:prSet presAssocID="{22E55394-003E-4CCE-BB51-40AA6592A9CC}" presName="connectorText" presStyleLbl="sibTrans2D1" presStyleIdx="1" presStyleCnt="5"/>
      <dgm:spPr/>
    </dgm:pt>
    <dgm:pt modelId="{9459B5A7-30BC-4CF4-96B9-E2EFA791069C}" type="pres">
      <dgm:prSet presAssocID="{6B20F148-CFB6-485D-81A1-22919C3E3E11}" presName="node" presStyleLbl="node1" presStyleIdx="2" presStyleCnt="6">
        <dgm:presLayoutVars>
          <dgm:bulletEnabled val="1"/>
        </dgm:presLayoutVars>
      </dgm:prSet>
      <dgm:spPr/>
    </dgm:pt>
    <dgm:pt modelId="{1BE1A8BA-B3FB-4970-931B-0C4DB13F1304}" type="pres">
      <dgm:prSet presAssocID="{C78F77AE-D9B7-45CB-8A24-72085D12ED9C}" presName="sibTrans" presStyleLbl="sibTrans2D1" presStyleIdx="2" presStyleCnt="5"/>
      <dgm:spPr/>
    </dgm:pt>
    <dgm:pt modelId="{73FF30D9-B4B4-44A3-BDD9-5C4F11037E2F}" type="pres">
      <dgm:prSet presAssocID="{C78F77AE-D9B7-45CB-8A24-72085D12ED9C}" presName="connectorText" presStyleLbl="sibTrans2D1" presStyleIdx="2" presStyleCnt="5"/>
      <dgm:spPr/>
    </dgm:pt>
    <dgm:pt modelId="{68DB1BB1-6769-495B-BDC6-3917F2D57061}" type="pres">
      <dgm:prSet presAssocID="{324D59E1-043A-4859-813E-52F1AEAFFFA3}" presName="node" presStyleLbl="node1" presStyleIdx="3" presStyleCnt="6">
        <dgm:presLayoutVars>
          <dgm:bulletEnabled val="1"/>
        </dgm:presLayoutVars>
      </dgm:prSet>
      <dgm:spPr/>
    </dgm:pt>
    <dgm:pt modelId="{FD796F39-48F2-40BB-9188-2CBAB02D6C1B}" type="pres">
      <dgm:prSet presAssocID="{723F2774-81D2-41F7-9A08-42A747418FB5}" presName="sibTrans" presStyleLbl="sibTrans2D1" presStyleIdx="3" presStyleCnt="5"/>
      <dgm:spPr/>
    </dgm:pt>
    <dgm:pt modelId="{19A057CD-AFA9-4FBA-BCD6-726E8171A42A}" type="pres">
      <dgm:prSet presAssocID="{723F2774-81D2-41F7-9A08-42A747418FB5}" presName="connectorText" presStyleLbl="sibTrans2D1" presStyleIdx="3" presStyleCnt="5"/>
      <dgm:spPr/>
    </dgm:pt>
    <dgm:pt modelId="{136E30C0-205B-445C-B6FA-F196F6BF1FAF}" type="pres">
      <dgm:prSet presAssocID="{DF06554B-9683-479A-9079-C3791FF767DD}" presName="node" presStyleLbl="node1" presStyleIdx="4" presStyleCnt="6">
        <dgm:presLayoutVars>
          <dgm:bulletEnabled val="1"/>
        </dgm:presLayoutVars>
      </dgm:prSet>
      <dgm:spPr/>
    </dgm:pt>
    <dgm:pt modelId="{76FD2387-BD27-4F58-B211-928E6DAF9BB8}" type="pres">
      <dgm:prSet presAssocID="{7AFC0471-19F4-4378-8DA0-A3B5504BA6F5}" presName="sibTrans" presStyleLbl="sibTrans2D1" presStyleIdx="4" presStyleCnt="5"/>
      <dgm:spPr/>
    </dgm:pt>
    <dgm:pt modelId="{1C28B066-33E1-4636-8FFA-8D319A061C2F}" type="pres">
      <dgm:prSet presAssocID="{7AFC0471-19F4-4378-8DA0-A3B5504BA6F5}" presName="connectorText" presStyleLbl="sibTrans2D1" presStyleIdx="4" presStyleCnt="5"/>
      <dgm:spPr/>
    </dgm:pt>
    <dgm:pt modelId="{08D3ED3B-6B60-4260-B422-16CFBFAAA921}" type="pres">
      <dgm:prSet presAssocID="{E24650BD-62E7-4422-89CC-D45DCC63D53F}" presName="node" presStyleLbl="node1" presStyleIdx="5" presStyleCnt="6">
        <dgm:presLayoutVars>
          <dgm:bulletEnabled val="1"/>
        </dgm:presLayoutVars>
      </dgm:prSet>
      <dgm:spPr/>
    </dgm:pt>
  </dgm:ptLst>
  <dgm:cxnLst>
    <dgm:cxn modelId="{5CBD7A08-62CC-44F2-A75A-7F9031B3BFB2}" type="presOf" srcId="{C78F77AE-D9B7-45CB-8A24-72085D12ED9C}" destId="{1BE1A8BA-B3FB-4970-931B-0C4DB13F1304}" srcOrd="0" destOrd="0" presId="urn:microsoft.com/office/officeart/2005/8/layout/process1"/>
    <dgm:cxn modelId="{03670E17-2005-4D7A-93A4-6BC9F1FA7521}" srcId="{10D81301-F1F7-4473-9808-FEA5BB93DBD9}" destId="{6B20F148-CFB6-485D-81A1-22919C3E3E11}" srcOrd="2" destOrd="0" parTransId="{1AA4D3C7-63C6-4C27-B585-51B8522E46D6}" sibTransId="{C78F77AE-D9B7-45CB-8A24-72085D12ED9C}"/>
    <dgm:cxn modelId="{47EE501A-77C8-40BB-9BBC-76AF6A9BF39F}" type="presOf" srcId="{6B20F148-CFB6-485D-81A1-22919C3E3E11}" destId="{9459B5A7-30BC-4CF4-96B9-E2EFA791069C}" srcOrd="0" destOrd="0" presId="urn:microsoft.com/office/officeart/2005/8/layout/process1"/>
    <dgm:cxn modelId="{132DF123-925E-4980-83D8-52DB083D5CE1}" type="presOf" srcId="{723F2774-81D2-41F7-9A08-42A747418FB5}" destId="{19A057CD-AFA9-4FBA-BCD6-726E8171A42A}" srcOrd="1" destOrd="0" presId="urn:microsoft.com/office/officeart/2005/8/layout/process1"/>
    <dgm:cxn modelId="{ED32B726-6C27-4C2F-9899-2F673CA8A6F0}" type="presOf" srcId="{10D81301-F1F7-4473-9808-FEA5BB93DBD9}" destId="{584177B2-70A1-4162-9B47-C810E8C00356}" srcOrd="0" destOrd="0" presId="urn:microsoft.com/office/officeart/2005/8/layout/process1"/>
    <dgm:cxn modelId="{EDE3792E-2A0F-482C-92DF-571973919898}" type="presOf" srcId="{9664EFF5-BA5C-4545-80F5-DD775FEFA699}" destId="{821C070F-9847-45AE-BA4F-C4A2365FA6A1}" srcOrd="0" destOrd="0" presId="urn:microsoft.com/office/officeart/2005/8/layout/process1"/>
    <dgm:cxn modelId="{62387B33-CB46-4B52-9210-9FAECF5E1554}" srcId="{10D81301-F1F7-4473-9808-FEA5BB93DBD9}" destId="{DF06554B-9683-479A-9079-C3791FF767DD}" srcOrd="4" destOrd="0" parTransId="{52FC9D14-6C62-42E8-8BB0-F4BC09CC63A2}" sibTransId="{7AFC0471-19F4-4378-8DA0-A3B5504BA6F5}"/>
    <dgm:cxn modelId="{BE43EB33-145A-4A3F-915B-D0AD3FBBBB2E}" type="presOf" srcId="{9EBE332B-0DB6-41D1-948B-92B737DCACE8}" destId="{EC04F7A5-5211-4D1E-A989-CDC8483B6C0C}" srcOrd="0" destOrd="0" presId="urn:microsoft.com/office/officeart/2005/8/layout/process1"/>
    <dgm:cxn modelId="{B103BF42-8CEC-4E72-B5DF-6D01799F916A}" srcId="{10D81301-F1F7-4473-9808-FEA5BB93DBD9}" destId="{7E51FFD7-49F8-4582-B9CE-A9AAC2B210BD}" srcOrd="0" destOrd="0" parTransId="{99F0DF25-D3C7-425A-89ED-1666CB79F2FB}" sibTransId="{9664EFF5-BA5C-4545-80F5-DD775FEFA699}"/>
    <dgm:cxn modelId="{CA283585-5C55-4313-966F-54DCBD6DC224}" type="presOf" srcId="{723F2774-81D2-41F7-9A08-42A747418FB5}" destId="{FD796F39-48F2-40BB-9188-2CBAB02D6C1B}" srcOrd="0" destOrd="0" presId="urn:microsoft.com/office/officeart/2005/8/layout/process1"/>
    <dgm:cxn modelId="{11EA2E8C-5C8A-4EC6-9AA6-01BA9CB194C1}" type="presOf" srcId="{22E55394-003E-4CCE-BB51-40AA6592A9CC}" destId="{938C9AB5-9768-4CC0-81BD-967189F28ADB}" srcOrd="1" destOrd="0" presId="urn:microsoft.com/office/officeart/2005/8/layout/process1"/>
    <dgm:cxn modelId="{74F8029B-6230-4734-B3DA-604D99590859}" type="presOf" srcId="{22E55394-003E-4CCE-BB51-40AA6592A9CC}" destId="{D2542DA4-5C9A-458C-9093-A57860216381}" srcOrd="0" destOrd="0" presId="urn:microsoft.com/office/officeart/2005/8/layout/process1"/>
    <dgm:cxn modelId="{551131B3-B11D-41C6-BF85-74269467A032}" type="presOf" srcId="{9664EFF5-BA5C-4545-80F5-DD775FEFA699}" destId="{8317821D-38F1-48CC-957A-DEDD254B69D5}" srcOrd="1" destOrd="0" presId="urn:microsoft.com/office/officeart/2005/8/layout/process1"/>
    <dgm:cxn modelId="{A29460B4-0D62-4DBE-BC17-9B4B8FC8DC89}" type="presOf" srcId="{7AFC0471-19F4-4378-8DA0-A3B5504BA6F5}" destId="{1C28B066-33E1-4636-8FFA-8D319A061C2F}" srcOrd="1" destOrd="0" presId="urn:microsoft.com/office/officeart/2005/8/layout/process1"/>
    <dgm:cxn modelId="{C14E4ABD-D9DC-4D8B-B194-A14375ECDBEB}" type="presOf" srcId="{7E51FFD7-49F8-4582-B9CE-A9AAC2B210BD}" destId="{62A386F4-60FB-4342-ACAB-FEBE6C04C0E6}" srcOrd="0" destOrd="0" presId="urn:microsoft.com/office/officeart/2005/8/layout/process1"/>
    <dgm:cxn modelId="{BAFCA9BD-1571-4D52-9036-C9623EA780EC}" srcId="{10D81301-F1F7-4473-9808-FEA5BB93DBD9}" destId="{324D59E1-043A-4859-813E-52F1AEAFFFA3}" srcOrd="3" destOrd="0" parTransId="{DB81572F-7D58-4DD5-9797-38D0432F4CE0}" sibTransId="{723F2774-81D2-41F7-9A08-42A747418FB5}"/>
    <dgm:cxn modelId="{B9275AC6-E7E7-4E39-A411-95440AC74D8E}" srcId="{10D81301-F1F7-4473-9808-FEA5BB93DBD9}" destId="{E24650BD-62E7-4422-89CC-D45DCC63D53F}" srcOrd="5" destOrd="0" parTransId="{0F8D0FCE-4BFF-471E-9283-CF51AC6F22C3}" sibTransId="{4CB23B38-E444-4E5E-8767-FF24218E9E93}"/>
    <dgm:cxn modelId="{53B2A6D5-B618-4A24-BC63-BD16A1489BBD}" type="presOf" srcId="{E24650BD-62E7-4422-89CC-D45DCC63D53F}" destId="{08D3ED3B-6B60-4260-B422-16CFBFAAA921}" srcOrd="0" destOrd="0" presId="urn:microsoft.com/office/officeart/2005/8/layout/process1"/>
    <dgm:cxn modelId="{48D56CDC-1DF7-4A62-893C-8C83DC5BDA29}" type="presOf" srcId="{C78F77AE-D9B7-45CB-8A24-72085D12ED9C}" destId="{73FF30D9-B4B4-44A3-BDD9-5C4F11037E2F}" srcOrd="1" destOrd="0" presId="urn:microsoft.com/office/officeart/2005/8/layout/process1"/>
    <dgm:cxn modelId="{A002EFDF-8623-4529-9BD7-8BC6E4334E8D}" type="presOf" srcId="{DF06554B-9683-479A-9079-C3791FF767DD}" destId="{136E30C0-205B-445C-B6FA-F196F6BF1FAF}" srcOrd="0" destOrd="0" presId="urn:microsoft.com/office/officeart/2005/8/layout/process1"/>
    <dgm:cxn modelId="{C568F9E3-1C04-4684-A810-75B1225AFED5}" type="presOf" srcId="{324D59E1-043A-4859-813E-52F1AEAFFFA3}" destId="{68DB1BB1-6769-495B-BDC6-3917F2D57061}" srcOrd="0" destOrd="0" presId="urn:microsoft.com/office/officeart/2005/8/layout/process1"/>
    <dgm:cxn modelId="{B1C169EA-4317-4EFE-A198-1FEE00FB6E19}" srcId="{10D81301-F1F7-4473-9808-FEA5BB93DBD9}" destId="{9EBE332B-0DB6-41D1-948B-92B737DCACE8}" srcOrd="1" destOrd="0" parTransId="{2D1F5651-3E25-43FD-A442-1336961E0898}" sibTransId="{22E55394-003E-4CCE-BB51-40AA6592A9CC}"/>
    <dgm:cxn modelId="{EF5644F8-FC1B-47BA-9892-74BFBB998A8F}" type="presOf" srcId="{7AFC0471-19F4-4378-8DA0-A3B5504BA6F5}" destId="{76FD2387-BD27-4F58-B211-928E6DAF9BB8}" srcOrd="0" destOrd="0" presId="urn:microsoft.com/office/officeart/2005/8/layout/process1"/>
    <dgm:cxn modelId="{6419FC8D-091C-4D73-AAA6-E6A6F8C6213B}" type="presParOf" srcId="{584177B2-70A1-4162-9B47-C810E8C00356}" destId="{62A386F4-60FB-4342-ACAB-FEBE6C04C0E6}" srcOrd="0" destOrd="0" presId="urn:microsoft.com/office/officeart/2005/8/layout/process1"/>
    <dgm:cxn modelId="{5B66C7FB-154D-4F8E-821B-F2BB54A131FC}" type="presParOf" srcId="{584177B2-70A1-4162-9B47-C810E8C00356}" destId="{821C070F-9847-45AE-BA4F-C4A2365FA6A1}" srcOrd="1" destOrd="0" presId="urn:microsoft.com/office/officeart/2005/8/layout/process1"/>
    <dgm:cxn modelId="{9DF447E0-F14D-4D6B-B5EB-F585CD485C6A}" type="presParOf" srcId="{821C070F-9847-45AE-BA4F-C4A2365FA6A1}" destId="{8317821D-38F1-48CC-957A-DEDD254B69D5}" srcOrd="0" destOrd="0" presId="urn:microsoft.com/office/officeart/2005/8/layout/process1"/>
    <dgm:cxn modelId="{0F6BA14F-D113-443F-9B1E-7E67BEAE479C}" type="presParOf" srcId="{584177B2-70A1-4162-9B47-C810E8C00356}" destId="{EC04F7A5-5211-4D1E-A989-CDC8483B6C0C}" srcOrd="2" destOrd="0" presId="urn:microsoft.com/office/officeart/2005/8/layout/process1"/>
    <dgm:cxn modelId="{3C39D16D-E339-4B11-9D5F-9EDA826372E0}" type="presParOf" srcId="{584177B2-70A1-4162-9B47-C810E8C00356}" destId="{D2542DA4-5C9A-458C-9093-A57860216381}" srcOrd="3" destOrd="0" presId="urn:microsoft.com/office/officeart/2005/8/layout/process1"/>
    <dgm:cxn modelId="{1AFAB600-46AE-476E-ABFD-1F1486E131A3}" type="presParOf" srcId="{D2542DA4-5C9A-458C-9093-A57860216381}" destId="{938C9AB5-9768-4CC0-81BD-967189F28ADB}" srcOrd="0" destOrd="0" presId="urn:microsoft.com/office/officeart/2005/8/layout/process1"/>
    <dgm:cxn modelId="{1D440B71-D451-450E-B445-66B2D4921720}" type="presParOf" srcId="{584177B2-70A1-4162-9B47-C810E8C00356}" destId="{9459B5A7-30BC-4CF4-96B9-E2EFA791069C}" srcOrd="4" destOrd="0" presId="urn:microsoft.com/office/officeart/2005/8/layout/process1"/>
    <dgm:cxn modelId="{A469EDB5-E0EB-4A9C-AC18-AFDDED496122}" type="presParOf" srcId="{584177B2-70A1-4162-9B47-C810E8C00356}" destId="{1BE1A8BA-B3FB-4970-931B-0C4DB13F1304}" srcOrd="5" destOrd="0" presId="urn:microsoft.com/office/officeart/2005/8/layout/process1"/>
    <dgm:cxn modelId="{755F8F2A-434C-4DFD-8C9F-09824D0A3033}" type="presParOf" srcId="{1BE1A8BA-B3FB-4970-931B-0C4DB13F1304}" destId="{73FF30D9-B4B4-44A3-BDD9-5C4F11037E2F}" srcOrd="0" destOrd="0" presId="urn:microsoft.com/office/officeart/2005/8/layout/process1"/>
    <dgm:cxn modelId="{83F46E5F-7C00-46EE-B3D4-E96343D01D31}" type="presParOf" srcId="{584177B2-70A1-4162-9B47-C810E8C00356}" destId="{68DB1BB1-6769-495B-BDC6-3917F2D57061}" srcOrd="6" destOrd="0" presId="urn:microsoft.com/office/officeart/2005/8/layout/process1"/>
    <dgm:cxn modelId="{AB55B5E1-C96C-40CB-BDBE-79BE047806F7}" type="presParOf" srcId="{584177B2-70A1-4162-9B47-C810E8C00356}" destId="{FD796F39-48F2-40BB-9188-2CBAB02D6C1B}" srcOrd="7" destOrd="0" presId="urn:microsoft.com/office/officeart/2005/8/layout/process1"/>
    <dgm:cxn modelId="{3A66AC5B-E2BD-4CE2-8350-3286F0C7C214}" type="presParOf" srcId="{FD796F39-48F2-40BB-9188-2CBAB02D6C1B}" destId="{19A057CD-AFA9-4FBA-BCD6-726E8171A42A}" srcOrd="0" destOrd="0" presId="urn:microsoft.com/office/officeart/2005/8/layout/process1"/>
    <dgm:cxn modelId="{3064920F-1E5F-4450-8661-53506AE33889}" type="presParOf" srcId="{584177B2-70A1-4162-9B47-C810E8C00356}" destId="{136E30C0-205B-445C-B6FA-F196F6BF1FAF}" srcOrd="8" destOrd="0" presId="urn:microsoft.com/office/officeart/2005/8/layout/process1"/>
    <dgm:cxn modelId="{0145D4F6-E046-4793-8BE1-811E44B279DD}" type="presParOf" srcId="{584177B2-70A1-4162-9B47-C810E8C00356}" destId="{76FD2387-BD27-4F58-B211-928E6DAF9BB8}" srcOrd="9" destOrd="0" presId="urn:microsoft.com/office/officeart/2005/8/layout/process1"/>
    <dgm:cxn modelId="{0451A11A-9C42-4DF7-A8A3-4331C54C0021}" type="presParOf" srcId="{76FD2387-BD27-4F58-B211-928E6DAF9BB8}" destId="{1C28B066-33E1-4636-8FFA-8D319A061C2F}" srcOrd="0" destOrd="0" presId="urn:microsoft.com/office/officeart/2005/8/layout/process1"/>
    <dgm:cxn modelId="{23FB8A0D-BB49-4011-AA47-14D4C98DBC2A}" type="presParOf" srcId="{584177B2-70A1-4162-9B47-C810E8C00356}" destId="{08D3ED3B-6B60-4260-B422-16CFBFAAA921}" srcOrd="1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16943-2A9D-4E1C-866A-135F3A2748B3}">
      <dsp:nvSpPr>
        <dsp:cNvPr id="0" name=""/>
        <dsp:cNvSpPr/>
      </dsp:nvSpPr>
      <dsp:spPr>
        <a:xfrm>
          <a:off x="0" y="515681"/>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baseline="0" dirty="0"/>
            <a:t>Principe d’égalité et de non-discrimination -&gt; t</a:t>
          </a:r>
          <a:r>
            <a:rPr lang="fr-BE" sz="2000" kern="1200" dirty="0" err="1"/>
            <a:t>ous</a:t>
          </a:r>
          <a:r>
            <a:rPr lang="fr-BE" sz="2000" kern="1200" dirty="0"/>
            <a:t> les opérateurs économiques de l’UE doivent être traités sur un pied d’égalité</a:t>
          </a:r>
        </a:p>
      </dsp:txBody>
      <dsp:txXfrm>
        <a:off x="38838" y="554519"/>
        <a:ext cx="10437924" cy="717924"/>
      </dsp:txXfrm>
    </dsp:sp>
    <dsp:sp modelId="{C5F396FE-B230-4D51-B027-FA0E5630AE13}">
      <dsp:nvSpPr>
        <dsp:cNvPr id="0" name=""/>
        <dsp:cNvSpPr/>
      </dsp:nvSpPr>
      <dsp:spPr>
        <a:xfrm>
          <a:off x="0" y="1368881"/>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baseline="0" dirty="0"/>
            <a:t>Principe de concurrence -&gt; </a:t>
          </a:r>
          <a:r>
            <a:rPr lang="fr-FR" sz="2000" b="0" i="0" kern="1200" dirty="0"/>
            <a:t>le PA fait appel à toutes les entreprises susceptibles d’être intéressées par un marché ou à tout le moins, en consulte plusieurs chaque fois que c’est possible</a:t>
          </a:r>
          <a:endParaRPr lang="fr-BE" sz="2000" kern="1200" dirty="0"/>
        </a:p>
      </dsp:txBody>
      <dsp:txXfrm>
        <a:off x="38838" y="1407719"/>
        <a:ext cx="10437924" cy="717924"/>
      </dsp:txXfrm>
    </dsp:sp>
    <dsp:sp modelId="{06AFB0AA-2E49-4AA6-A41E-3B28CE725F38}">
      <dsp:nvSpPr>
        <dsp:cNvPr id="0" name=""/>
        <dsp:cNvSpPr/>
      </dsp:nvSpPr>
      <dsp:spPr>
        <a:xfrm>
          <a:off x="0" y="2222081"/>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baseline="0" dirty="0"/>
            <a:t>Principe de transparence -&gt; l</a:t>
          </a:r>
          <a:r>
            <a:rPr lang="fr-BE" sz="2000" kern="1200" dirty="0"/>
            <a:t>’attribution des MP est réalisée avec une publicité adaptée à leur valeur</a:t>
          </a:r>
        </a:p>
      </dsp:txBody>
      <dsp:txXfrm>
        <a:off x="38838" y="2260919"/>
        <a:ext cx="10437924" cy="717924"/>
      </dsp:txXfrm>
    </dsp:sp>
    <dsp:sp modelId="{7A38715F-AA11-44AD-86AA-4FE19EB8F6DC}">
      <dsp:nvSpPr>
        <dsp:cNvPr id="0" name=""/>
        <dsp:cNvSpPr/>
      </dsp:nvSpPr>
      <dsp:spPr>
        <a:xfrm>
          <a:off x="0" y="3075281"/>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baseline="0" dirty="0"/>
            <a:t>Principe de proportionnalité -&gt; l</a:t>
          </a:r>
          <a:r>
            <a:rPr lang="fr-BE" sz="2000" kern="1200" dirty="0"/>
            <a:t>es exigences imposées pour participer aux MP sont proportionnées à leur objet</a:t>
          </a:r>
        </a:p>
      </dsp:txBody>
      <dsp:txXfrm>
        <a:off x="38838" y="3114119"/>
        <a:ext cx="10437924" cy="7179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386F4-60FB-4342-ACAB-FEBE6C04C0E6}">
      <dsp:nvSpPr>
        <dsp:cNvPr id="0" name=""/>
        <dsp:cNvSpPr/>
      </dsp:nvSpPr>
      <dsp:spPr>
        <a:xfrm>
          <a:off x="0"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 est le besoin ? </a:t>
          </a:r>
        </a:p>
      </dsp:txBody>
      <dsp:txXfrm>
        <a:off x="37417" y="931290"/>
        <a:ext cx="1202685" cy="1250280"/>
      </dsp:txXfrm>
    </dsp:sp>
    <dsp:sp modelId="{821C070F-9847-45AE-BA4F-C4A2365FA6A1}">
      <dsp:nvSpPr>
        <dsp:cNvPr id="0" name=""/>
        <dsp:cNvSpPr/>
      </dsp:nvSpPr>
      <dsp:spPr>
        <a:xfrm>
          <a:off x="1405271"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1405271" y="1461383"/>
        <a:ext cx="189584" cy="190094"/>
      </dsp:txXfrm>
    </dsp:sp>
    <dsp:sp modelId="{EC04F7A5-5211-4D1E-A989-CDC8483B6C0C}">
      <dsp:nvSpPr>
        <dsp:cNvPr id="0" name=""/>
        <dsp:cNvSpPr/>
      </dsp:nvSpPr>
      <dsp:spPr>
        <a:xfrm>
          <a:off x="1788527"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 est le type de marché ?</a:t>
          </a:r>
        </a:p>
      </dsp:txBody>
      <dsp:txXfrm>
        <a:off x="1825944" y="931290"/>
        <a:ext cx="1202685" cy="1250280"/>
      </dsp:txXfrm>
    </dsp:sp>
    <dsp:sp modelId="{D2542DA4-5C9A-458C-9093-A57860216381}">
      <dsp:nvSpPr>
        <dsp:cNvPr id="0" name=""/>
        <dsp:cNvSpPr/>
      </dsp:nvSpPr>
      <dsp:spPr>
        <a:xfrm>
          <a:off x="3193799"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3193799" y="1461383"/>
        <a:ext cx="189584" cy="190094"/>
      </dsp:txXfrm>
    </dsp:sp>
    <dsp:sp modelId="{9459B5A7-30BC-4CF4-96B9-E2EFA791069C}">
      <dsp:nvSpPr>
        <dsp:cNvPr id="0" name=""/>
        <dsp:cNvSpPr/>
      </dsp:nvSpPr>
      <dsp:spPr>
        <a:xfrm>
          <a:off x="3577055"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 est le montant estimé ? </a:t>
          </a:r>
        </a:p>
      </dsp:txBody>
      <dsp:txXfrm>
        <a:off x="3614472" y="931290"/>
        <a:ext cx="1202685" cy="1250280"/>
      </dsp:txXfrm>
    </dsp:sp>
    <dsp:sp modelId="{1BE1A8BA-B3FB-4970-931B-0C4DB13F1304}">
      <dsp:nvSpPr>
        <dsp:cNvPr id="0" name=""/>
        <dsp:cNvSpPr/>
      </dsp:nvSpPr>
      <dsp:spPr>
        <a:xfrm>
          <a:off x="4982327"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4982327" y="1461383"/>
        <a:ext cx="189584" cy="190094"/>
      </dsp:txXfrm>
    </dsp:sp>
    <dsp:sp modelId="{68DB1BB1-6769-495B-BDC6-3917F2D57061}">
      <dsp:nvSpPr>
        <dsp:cNvPr id="0" name=""/>
        <dsp:cNvSpPr/>
      </dsp:nvSpPr>
      <dsp:spPr>
        <a:xfrm>
          <a:off x="5365582"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Quelle procédure choisir ?</a:t>
          </a:r>
        </a:p>
      </dsp:txBody>
      <dsp:txXfrm>
        <a:off x="5402999" y="931290"/>
        <a:ext cx="1202685" cy="1250280"/>
      </dsp:txXfrm>
    </dsp:sp>
    <dsp:sp modelId="{FD796F39-48F2-40BB-9188-2CBAB02D6C1B}">
      <dsp:nvSpPr>
        <dsp:cNvPr id="0" name=""/>
        <dsp:cNvSpPr/>
      </dsp:nvSpPr>
      <dsp:spPr>
        <a:xfrm>
          <a:off x="6770854"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6770854" y="1461383"/>
        <a:ext cx="189584" cy="190094"/>
      </dsp:txXfrm>
    </dsp:sp>
    <dsp:sp modelId="{136E30C0-205B-445C-B6FA-F196F6BF1FAF}">
      <dsp:nvSpPr>
        <dsp:cNvPr id="0" name=""/>
        <dsp:cNvSpPr/>
      </dsp:nvSpPr>
      <dsp:spPr>
        <a:xfrm>
          <a:off x="7154110"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Quels critères d’attribution ? </a:t>
          </a:r>
        </a:p>
      </dsp:txBody>
      <dsp:txXfrm>
        <a:off x="7191527" y="931290"/>
        <a:ext cx="1202685" cy="1250280"/>
      </dsp:txXfrm>
    </dsp:sp>
    <dsp:sp modelId="{B7E63C17-C4FA-4FF8-987B-198F2EAB04A2}">
      <dsp:nvSpPr>
        <dsp:cNvPr id="0" name=""/>
        <dsp:cNvSpPr/>
      </dsp:nvSpPr>
      <dsp:spPr>
        <a:xfrm>
          <a:off x="8559382"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8559382" y="1461383"/>
        <a:ext cx="189584" cy="190094"/>
      </dsp:txXfrm>
    </dsp:sp>
    <dsp:sp modelId="{914DF0AC-99D7-4510-B177-69D23EFE6E2E}">
      <dsp:nvSpPr>
        <dsp:cNvPr id="0" name=""/>
        <dsp:cNvSpPr/>
      </dsp:nvSpPr>
      <dsp:spPr>
        <a:xfrm>
          <a:off x="8942638"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Comment organiser l’exécution et le paiement</a:t>
          </a:r>
        </a:p>
      </dsp:txBody>
      <dsp:txXfrm>
        <a:off x="8980055" y="931290"/>
        <a:ext cx="1202685" cy="12502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386F4-60FB-4342-ACAB-FEBE6C04C0E6}">
      <dsp:nvSpPr>
        <dsp:cNvPr id="0" name=""/>
        <dsp:cNvSpPr/>
      </dsp:nvSpPr>
      <dsp:spPr>
        <a:xfrm>
          <a:off x="0" y="1612796"/>
          <a:ext cx="1314449" cy="116066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Matériel paramédical pour les résidents</a:t>
          </a:r>
        </a:p>
      </dsp:txBody>
      <dsp:txXfrm>
        <a:off x="33995" y="1646791"/>
        <a:ext cx="1246459" cy="1092679"/>
      </dsp:txXfrm>
    </dsp:sp>
    <dsp:sp modelId="{821C070F-9847-45AE-BA4F-C4A2365FA6A1}">
      <dsp:nvSpPr>
        <dsp:cNvPr id="0" name=""/>
        <dsp:cNvSpPr/>
      </dsp:nvSpPr>
      <dsp:spPr>
        <a:xfrm>
          <a:off x="1445895"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1445895" y="2095336"/>
        <a:ext cx="195064" cy="195589"/>
      </dsp:txXfrm>
    </dsp:sp>
    <dsp:sp modelId="{EC04F7A5-5211-4D1E-A989-CDC8483B6C0C}">
      <dsp:nvSpPr>
        <dsp:cNvPr id="0" name=""/>
        <dsp:cNvSpPr/>
      </dsp:nvSpPr>
      <dsp:spPr>
        <a:xfrm>
          <a:off x="1840230" y="1612796"/>
          <a:ext cx="1314449" cy="116066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Fournitures</a:t>
          </a:r>
        </a:p>
      </dsp:txBody>
      <dsp:txXfrm>
        <a:off x="1874225" y="1646791"/>
        <a:ext cx="1246459" cy="1092679"/>
      </dsp:txXfrm>
    </dsp:sp>
    <dsp:sp modelId="{D2542DA4-5C9A-458C-9093-A57860216381}">
      <dsp:nvSpPr>
        <dsp:cNvPr id="0" name=""/>
        <dsp:cNvSpPr/>
      </dsp:nvSpPr>
      <dsp:spPr>
        <a:xfrm>
          <a:off x="3286125"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3286125" y="2095336"/>
        <a:ext cx="195064" cy="195589"/>
      </dsp:txXfrm>
    </dsp:sp>
    <dsp:sp modelId="{9459B5A7-30BC-4CF4-96B9-E2EFA791069C}">
      <dsp:nvSpPr>
        <dsp:cNvPr id="0" name=""/>
        <dsp:cNvSpPr/>
      </dsp:nvSpPr>
      <dsp:spPr>
        <a:xfrm>
          <a:off x="3680460" y="1612796"/>
          <a:ext cx="1314449" cy="116066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&lt;140K EUR HTVA </a:t>
          </a:r>
        </a:p>
      </dsp:txBody>
      <dsp:txXfrm>
        <a:off x="3714455" y="1646791"/>
        <a:ext cx="1246459" cy="1092679"/>
      </dsp:txXfrm>
    </dsp:sp>
    <dsp:sp modelId="{1BE1A8BA-B3FB-4970-931B-0C4DB13F1304}">
      <dsp:nvSpPr>
        <dsp:cNvPr id="0" name=""/>
        <dsp:cNvSpPr/>
      </dsp:nvSpPr>
      <dsp:spPr>
        <a:xfrm>
          <a:off x="5126355"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5126355" y="2095336"/>
        <a:ext cx="195064" cy="195589"/>
      </dsp:txXfrm>
    </dsp:sp>
    <dsp:sp modelId="{68DB1BB1-6769-495B-BDC6-3917F2D57061}">
      <dsp:nvSpPr>
        <dsp:cNvPr id="0" name=""/>
        <dsp:cNvSpPr/>
      </dsp:nvSpPr>
      <dsp:spPr>
        <a:xfrm>
          <a:off x="5520690" y="1612796"/>
          <a:ext cx="1314449" cy="116066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Procédure négociée sans publication préalable</a:t>
          </a:r>
          <a:endParaRPr lang="fr-BE" sz="1400" kern="1200" dirty="0"/>
        </a:p>
      </dsp:txBody>
      <dsp:txXfrm>
        <a:off x="5554685" y="1646791"/>
        <a:ext cx="1246459" cy="1092679"/>
      </dsp:txXfrm>
    </dsp:sp>
    <dsp:sp modelId="{FD796F39-48F2-40BB-9188-2CBAB02D6C1B}">
      <dsp:nvSpPr>
        <dsp:cNvPr id="0" name=""/>
        <dsp:cNvSpPr/>
      </dsp:nvSpPr>
      <dsp:spPr>
        <a:xfrm>
          <a:off x="6966585"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6966585" y="2095336"/>
        <a:ext cx="195064" cy="195589"/>
      </dsp:txXfrm>
    </dsp:sp>
    <dsp:sp modelId="{136E30C0-205B-445C-B6FA-F196F6BF1FAF}">
      <dsp:nvSpPr>
        <dsp:cNvPr id="0" name=""/>
        <dsp:cNvSpPr/>
      </dsp:nvSpPr>
      <dsp:spPr>
        <a:xfrm>
          <a:off x="7360920" y="1612796"/>
          <a:ext cx="1314449" cy="116066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Prix, qualité, programme d’incontinence, environnement</a:t>
          </a:r>
        </a:p>
      </dsp:txBody>
      <dsp:txXfrm>
        <a:off x="7394915" y="1646791"/>
        <a:ext cx="1246459" cy="1092679"/>
      </dsp:txXfrm>
    </dsp:sp>
    <dsp:sp modelId="{76FD2387-BD27-4F58-B211-928E6DAF9BB8}">
      <dsp:nvSpPr>
        <dsp:cNvPr id="0" name=""/>
        <dsp:cNvSpPr/>
      </dsp:nvSpPr>
      <dsp:spPr>
        <a:xfrm>
          <a:off x="8806814"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8806814" y="2095336"/>
        <a:ext cx="195064" cy="195589"/>
      </dsp:txXfrm>
    </dsp:sp>
    <dsp:sp modelId="{08D3ED3B-6B60-4260-B422-16CFBFAAA921}">
      <dsp:nvSpPr>
        <dsp:cNvPr id="0" name=""/>
        <dsp:cNvSpPr/>
      </dsp:nvSpPr>
      <dsp:spPr>
        <a:xfrm>
          <a:off x="9201149" y="1612796"/>
          <a:ext cx="1314449" cy="116066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Livraison du matériel, suivi du programme, réception et paiement</a:t>
          </a:r>
          <a:endParaRPr lang="fr-BE" sz="1400" kern="1200" dirty="0"/>
        </a:p>
      </dsp:txBody>
      <dsp:txXfrm>
        <a:off x="9235144" y="1646791"/>
        <a:ext cx="1246459" cy="10926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386F4-60FB-4342-ACAB-FEBE6C04C0E6}">
      <dsp:nvSpPr>
        <dsp:cNvPr id="0" name=""/>
        <dsp:cNvSpPr/>
      </dsp:nvSpPr>
      <dsp:spPr>
        <a:xfrm>
          <a:off x="0"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 est le besoin ? </a:t>
          </a:r>
        </a:p>
      </dsp:txBody>
      <dsp:txXfrm>
        <a:off x="37417" y="931290"/>
        <a:ext cx="1202685" cy="1250280"/>
      </dsp:txXfrm>
    </dsp:sp>
    <dsp:sp modelId="{821C070F-9847-45AE-BA4F-C4A2365FA6A1}">
      <dsp:nvSpPr>
        <dsp:cNvPr id="0" name=""/>
        <dsp:cNvSpPr/>
      </dsp:nvSpPr>
      <dsp:spPr>
        <a:xfrm>
          <a:off x="1405271"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1405271" y="1461383"/>
        <a:ext cx="189584" cy="190094"/>
      </dsp:txXfrm>
    </dsp:sp>
    <dsp:sp modelId="{EC04F7A5-5211-4D1E-A989-CDC8483B6C0C}">
      <dsp:nvSpPr>
        <dsp:cNvPr id="0" name=""/>
        <dsp:cNvSpPr/>
      </dsp:nvSpPr>
      <dsp:spPr>
        <a:xfrm>
          <a:off x="1788527"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 est le type de marché ?</a:t>
          </a:r>
        </a:p>
      </dsp:txBody>
      <dsp:txXfrm>
        <a:off x="1825944" y="931290"/>
        <a:ext cx="1202685" cy="1250280"/>
      </dsp:txXfrm>
    </dsp:sp>
    <dsp:sp modelId="{D2542DA4-5C9A-458C-9093-A57860216381}">
      <dsp:nvSpPr>
        <dsp:cNvPr id="0" name=""/>
        <dsp:cNvSpPr/>
      </dsp:nvSpPr>
      <dsp:spPr>
        <a:xfrm>
          <a:off x="3193799"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3193799" y="1461383"/>
        <a:ext cx="189584" cy="190094"/>
      </dsp:txXfrm>
    </dsp:sp>
    <dsp:sp modelId="{9459B5A7-30BC-4CF4-96B9-E2EFA791069C}">
      <dsp:nvSpPr>
        <dsp:cNvPr id="0" name=""/>
        <dsp:cNvSpPr/>
      </dsp:nvSpPr>
      <dsp:spPr>
        <a:xfrm>
          <a:off x="3577055"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 est le montant estimé ? </a:t>
          </a:r>
        </a:p>
      </dsp:txBody>
      <dsp:txXfrm>
        <a:off x="3614472" y="931290"/>
        <a:ext cx="1202685" cy="1250280"/>
      </dsp:txXfrm>
    </dsp:sp>
    <dsp:sp modelId="{1BE1A8BA-B3FB-4970-931B-0C4DB13F1304}">
      <dsp:nvSpPr>
        <dsp:cNvPr id="0" name=""/>
        <dsp:cNvSpPr/>
      </dsp:nvSpPr>
      <dsp:spPr>
        <a:xfrm>
          <a:off x="4982327"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4982327" y="1461383"/>
        <a:ext cx="189584" cy="190094"/>
      </dsp:txXfrm>
    </dsp:sp>
    <dsp:sp modelId="{68DB1BB1-6769-495B-BDC6-3917F2D57061}">
      <dsp:nvSpPr>
        <dsp:cNvPr id="0" name=""/>
        <dsp:cNvSpPr/>
      </dsp:nvSpPr>
      <dsp:spPr>
        <a:xfrm>
          <a:off x="5365582"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Quelle procédure choisir ?</a:t>
          </a:r>
        </a:p>
      </dsp:txBody>
      <dsp:txXfrm>
        <a:off x="5402999" y="931290"/>
        <a:ext cx="1202685" cy="1250280"/>
      </dsp:txXfrm>
    </dsp:sp>
    <dsp:sp modelId="{FD796F39-48F2-40BB-9188-2CBAB02D6C1B}">
      <dsp:nvSpPr>
        <dsp:cNvPr id="0" name=""/>
        <dsp:cNvSpPr/>
      </dsp:nvSpPr>
      <dsp:spPr>
        <a:xfrm>
          <a:off x="6770854"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6770854" y="1461383"/>
        <a:ext cx="189584" cy="190094"/>
      </dsp:txXfrm>
    </dsp:sp>
    <dsp:sp modelId="{136E30C0-205B-445C-B6FA-F196F6BF1FAF}">
      <dsp:nvSpPr>
        <dsp:cNvPr id="0" name=""/>
        <dsp:cNvSpPr/>
      </dsp:nvSpPr>
      <dsp:spPr>
        <a:xfrm>
          <a:off x="7154110"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Quels critères d’attribution ? </a:t>
          </a:r>
        </a:p>
      </dsp:txBody>
      <dsp:txXfrm>
        <a:off x="7191527" y="931290"/>
        <a:ext cx="1202685" cy="1250280"/>
      </dsp:txXfrm>
    </dsp:sp>
    <dsp:sp modelId="{B7E63C17-C4FA-4FF8-987B-198F2EAB04A2}">
      <dsp:nvSpPr>
        <dsp:cNvPr id="0" name=""/>
        <dsp:cNvSpPr/>
      </dsp:nvSpPr>
      <dsp:spPr>
        <a:xfrm>
          <a:off x="8559382"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8559382" y="1461383"/>
        <a:ext cx="189584" cy="190094"/>
      </dsp:txXfrm>
    </dsp:sp>
    <dsp:sp modelId="{914DF0AC-99D7-4510-B177-69D23EFE6E2E}">
      <dsp:nvSpPr>
        <dsp:cNvPr id="0" name=""/>
        <dsp:cNvSpPr/>
      </dsp:nvSpPr>
      <dsp:spPr>
        <a:xfrm>
          <a:off x="8942638"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Comment organiser l’exécution et le paiement</a:t>
          </a:r>
        </a:p>
      </dsp:txBody>
      <dsp:txXfrm>
        <a:off x="8980055" y="931290"/>
        <a:ext cx="1202685" cy="12502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386F4-60FB-4342-ACAB-FEBE6C04C0E6}">
      <dsp:nvSpPr>
        <dsp:cNvPr id="0" name=""/>
        <dsp:cNvSpPr/>
      </dsp:nvSpPr>
      <dsp:spPr>
        <a:xfrm>
          <a:off x="0" y="1530771"/>
          <a:ext cx="1314449" cy="132471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Gardiennage d’immeubles</a:t>
          </a:r>
        </a:p>
      </dsp:txBody>
      <dsp:txXfrm>
        <a:off x="38499" y="1569270"/>
        <a:ext cx="1237451" cy="1247721"/>
      </dsp:txXfrm>
    </dsp:sp>
    <dsp:sp modelId="{821C070F-9847-45AE-BA4F-C4A2365FA6A1}">
      <dsp:nvSpPr>
        <dsp:cNvPr id="0" name=""/>
        <dsp:cNvSpPr/>
      </dsp:nvSpPr>
      <dsp:spPr>
        <a:xfrm>
          <a:off x="1445895"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1445895" y="2095336"/>
        <a:ext cx="195064" cy="195589"/>
      </dsp:txXfrm>
    </dsp:sp>
    <dsp:sp modelId="{EC04F7A5-5211-4D1E-A989-CDC8483B6C0C}">
      <dsp:nvSpPr>
        <dsp:cNvPr id="0" name=""/>
        <dsp:cNvSpPr/>
      </dsp:nvSpPr>
      <dsp:spPr>
        <a:xfrm>
          <a:off x="1840230" y="1530771"/>
          <a:ext cx="1314449" cy="132471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Services</a:t>
          </a:r>
        </a:p>
      </dsp:txBody>
      <dsp:txXfrm>
        <a:off x="1878729" y="1569270"/>
        <a:ext cx="1237451" cy="1247721"/>
      </dsp:txXfrm>
    </dsp:sp>
    <dsp:sp modelId="{D2542DA4-5C9A-458C-9093-A57860216381}">
      <dsp:nvSpPr>
        <dsp:cNvPr id="0" name=""/>
        <dsp:cNvSpPr/>
      </dsp:nvSpPr>
      <dsp:spPr>
        <a:xfrm>
          <a:off x="3286125"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3286125" y="2095336"/>
        <a:ext cx="195064" cy="195589"/>
      </dsp:txXfrm>
    </dsp:sp>
    <dsp:sp modelId="{9459B5A7-30BC-4CF4-96B9-E2EFA791069C}">
      <dsp:nvSpPr>
        <dsp:cNvPr id="0" name=""/>
        <dsp:cNvSpPr/>
      </dsp:nvSpPr>
      <dsp:spPr>
        <a:xfrm>
          <a:off x="3680460" y="1530771"/>
          <a:ext cx="1314449" cy="132471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&lt;140K EUR HTVA </a:t>
          </a:r>
        </a:p>
      </dsp:txBody>
      <dsp:txXfrm>
        <a:off x="3718959" y="1569270"/>
        <a:ext cx="1237451" cy="1247721"/>
      </dsp:txXfrm>
    </dsp:sp>
    <dsp:sp modelId="{1BE1A8BA-B3FB-4970-931B-0C4DB13F1304}">
      <dsp:nvSpPr>
        <dsp:cNvPr id="0" name=""/>
        <dsp:cNvSpPr/>
      </dsp:nvSpPr>
      <dsp:spPr>
        <a:xfrm>
          <a:off x="5126355"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5126355" y="2095336"/>
        <a:ext cx="195064" cy="195589"/>
      </dsp:txXfrm>
    </dsp:sp>
    <dsp:sp modelId="{68DB1BB1-6769-495B-BDC6-3917F2D57061}">
      <dsp:nvSpPr>
        <dsp:cNvPr id="0" name=""/>
        <dsp:cNvSpPr/>
      </dsp:nvSpPr>
      <dsp:spPr>
        <a:xfrm>
          <a:off x="5520690" y="1530771"/>
          <a:ext cx="1314449" cy="132471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Procédure négociée sans publication préalable</a:t>
          </a:r>
          <a:endParaRPr lang="fr-BE" sz="1600" kern="1200" dirty="0"/>
        </a:p>
      </dsp:txBody>
      <dsp:txXfrm>
        <a:off x="5559189" y="1569270"/>
        <a:ext cx="1237451" cy="1247721"/>
      </dsp:txXfrm>
    </dsp:sp>
    <dsp:sp modelId="{FD796F39-48F2-40BB-9188-2CBAB02D6C1B}">
      <dsp:nvSpPr>
        <dsp:cNvPr id="0" name=""/>
        <dsp:cNvSpPr/>
      </dsp:nvSpPr>
      <dsp:spPr>
        <a:xfrm>
          <a:off x="6966585"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6966585" y="2095336"/>
        <a:ext cx="195064" cy="195589"/>
      </dsp:txXfrm>
    </dsp:sp>
    <dsp:sp modelId="{136E30C0-205B-445C-B6FA-F196F6BF1FAF}">
      <dsp:nvSpPr>
        <dsp:cNvPr id="0" name=""/>
        <dsp:cNvSpPr/>
      </dsp:nvSpPr>
      <dsp:spPr>
        <a:xfrm>
          <a:off x="7360920" y="1530771"/>
          <a:ext cx="1314449" cy="132471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Prix</a:t>
          </a:r>
        </a:p>
      </dsp:txBody>
      <dsp:txXfrm>
        <a:off x="7399419" y="1569270"/>
        <a:ext cx="1237451" cy="1247721"/>
      </dsp:txXfrm>
    </dsp:sp>
    <dsp:sp modelId="{76FD2387-BD27-4F58-B211-928E6DAF9BB8}">
      <dsp:nvSpPr>
        <dsp:cNvPr id="0" name=""/>
        <dsp:cNvSpPr/>
      </dsp:nvSpPr>
      <dsp:spPr>
        <a:xfrm>
          <a:off x="8806814"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8806814" y="2095336"/>
        <a:ext cx="195064" cy="195589"/>
      </dsp:txXfrm>
    </dsp:sp>
    <dsp:sp modelId="{08D3ED3B-6B60-4260-B422-16CFBFAAA921}">
      <dsp:nvSpPr>
        <dsp:cNvPr id="0" name=""/>
        <dsp:cNvSpPr/>
      </dsp:nvSpPr>
      <dsp:spPr>
        <a:xfrm>
          <a:off x="9201149" y="1530771"/>
          <a:ext cx="1314449" cy="132471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Exécution des rondes, contrôles et paiement</a:t>
          </a:r>
          <a:endParaRPr lang="fr-BE" sz="1600" kern="1200" dirty="0"/>
        </a:p>
      </dsp:txBody>
      <dsp:txXfrm>
        <a:off x="9239648" y="1569270"/>
        <a:ext cx="1237451" cy="12477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386F4-60FB-4342-ACAB-FEBE6C04C0E6}">
      <dsp:nvSpPr>
        <dsp:cNvPr id="0" name=""/>
        <dsp:cNvSpPr/>
      </dsp:nvSpPr>
      <dsp:spPr>
        <a:xfrm>
          <a:off x="0"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 est le besoin ? </a:t>
          </a:r>
        </a:p>
      </dsp:txBody>
      <dsp:txXfrm>
        <a:off x="37417" y="931290"/>
        <a:ext cx="1202685" cy="1250280"/>
      </dsp:txXfrm>
    </dsp:sp>
    <dsp:sp modelId="{821C070F-9847-45AE-BA4F-C4A2365FA6A1}">
      <dsp:nvSpPr>
        <dsp:cNvPr id="0" name=""/>
        <dsp:cNvSpPr/>
      </dsp:nvSpPr>
      <dsp:spPr>
        <a:xfrm>
          <a:off x="1405271"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1405271" y="1461383"/>
        <a:ext cx="189584" cy="190094"/>
      </dsp:txXfrm>
    </dsp:sp>
    <dsp:sp modelId="{EC04F7A5-5211-4D1E-A989-CDC8483B6C0C}">
      <dsp:nvSpPr>
        <dsp:cNvPr id="0" name=""/>
        <dsp:cNvSpPr/>
      </dsp:nvSpPr>
      <dsp:spPr>
        <a:xfrm>
          <a:off x="1788527"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 est le type de marché ?</a:t>
          </a:r>
        </a:p>
      </dsp:txBody>
      <dsp:txXfrm>
        <a:off x="1825944" y="931290"/>
        <a:ext cx="1202685" cy="1250280"/>
      </dsp:txXfrm>
    </dsp:sp>
    <dsp:sp modelId="{D2542DA4-5C9A-458C-9093-A57860216381}">
      <dsp:nvSpPr>
        <dsp:cNvPr id="0" name=""/>
        <dsp:cNvSpPr/>
      </dsp:nvSpPr>
      <dsp:spPr>
        <a:xfrm>
          <a:off x="3193799"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3193799" y="1461383"/>
        <a:ext cx="189584" cy="190094"/>
      </dsp:txXfrm>
    </dsp:sp>
    <dsp:sp modelId="{9459B5A7-30BC-4CF4-96B9-E2EFA791069C}">
      <dsp:nvSpPr>
        <dsp:cNvPr id="0" name=""/>
        <dsp:cNvSpPr/>
      </dsp:nvSpPr>
      <dsp:spPr>
        <a:xfrm>
          <a:off x="3577055"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 est le montant estimé ? </a:t>
          </a:r>
        </a:p>
      </dsp:txBody>
      <dsp:txXfrm>
        <a:off x="3614472" y="931290"/>
        <a:ext cx="1202685" cy="1250280"/>
      </dsp:txXfrm>
    </dsp:sp>
    <dsp:sp modelId="{1BE1A8BA-B3FB-4970-931B-0C4DB13F1304}">
      <dsp:nvSpPr>
        <dsp:cNvPr id="0" name=""/>
        <dsp:cNvSpPr/>
      </dsp:nvSpPr>
      <dsp:spPr>
        <a:xfrm>
          <a:off x="4982327"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4982327" y="1461383"/>
        <a:ext cx="189584" cy="190094"/>
      </dsp:txXfrm>
    </dsp:sp>
    <dsp:sp modelId="{68DB1BB1-6769-495B-BDC6-3917F2D57061}">
      <dsp:nvSpPr>
        <dsp:cNvPr id="0" name=""/>
        <dsp:cNvSpPr/>
      </dsp:nvSpPr>
      <dsp:spPr>
        <a:xfrm>
          <a:off x="5365582"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Quelle procédure choisir ?</a:t>
          </a:r>
        </a:p>
      </dsp:txBody>
      <dsp:txXfrm>
        <a:off x="5402999" y="931290"/>
        <a:ext cx="1202685" cy="1250280"/>
      </dsp:txXfrm>
    </dsp:sp>
    <dsp:sp modelId="{FD796F39-48F2-40BB-9188-2CBAB02D6C1B}">
      <dsp:nvSpPr>
        <dsp:cNvPr id="0" name=""/>
        <dsp:cNvSpPr/>
      </dsp:nvSpPr>
      <dsp:spPr>
        <a:xfrm>
          <a:off x="6770854"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6770854" y="1461383"/>
        <a:ext cx="189584" cy="190094"/>
      </dsp:txXfrm>
    </dsp:sp>
    <dsp:sp modelId="{136E30C0-205B-445C-B6FA-F196F6BF1FAF}">
      <dsp:nvSpPr>
        <dsp:cNvPr id="0" name=""/>
        <dsp:cNvSpPr/>
      </dsp:nvSpPr>
      <dsp:spPr>
        <a:xfrm>
          <a:off x="7154110"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Quels critères d’attribution ? </a:t>
          </a:r>
        </a:p>
      </dsp:txBody>
      <dsp:txXfrm>
        <a:off x="7191527" y="931290"/>
        <a:ext cx="1202685" cy="1250280"/>
      </dsp:txXfrm>
    </dsp:sp>
    <dsp:sp modelId="{B7E63C17-C4FA-4FF8-987B-198F2EAB04A2}">
      <dsp:nvSpPr>
        <dsp:cNvPr id="0" name=""/>
        <dsp:cNvSpPr/>
      </dsp:nvSpPr>
      <dsp:spPr>
        <a:xfrm>
          <a:off x="8559382"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8559382" y="1461383"/>
        <a:ext cx="189584" cy="190094"/>
      </dsp:txXfrm>
    </dsp:sp>
    <dsp:sp modelId="{914DF0AC-99D7-4510-B177-69D23EFE6E2E}">
      <dsp:nvSpPr>
        <dsp:cNvPr id="0" name=""/>
        <dsp:cNvSpPr/>
      </dsp:nvSpPr>
      <dsp:spPr>
        <a:xfrm>
          <a:off x="8942638"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Comment organiser l’exécution et le paiement</a:t>
          </a:r>
        </a:p>
      </dsp:txBody>
      <dsp:txXfrm>
        <a:off x="8980055" y="931290"/>
        <a:ext cx="1202685" cy="12502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386F4-60FB-4342-ACAB-FEBE6C04C0E6}">
      <dsp:nvSpPr>
        <dsp:cNvPr id="0" name=""/>
        <dsp:cNvSpPr/>
      </dsp:nvSpPr>
      <dsp:spPr>
        <a:xfrm>
          <a:off x="5134" y="1176486"/>
          <a:ext cx="1313166" cy="203328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Augmenter la capacité d’accueil</a:t>
          </a:r>
        </a:p>
      </dsp:txBody>
      <dsp:txXfrm>
        <a:off x="43595" y="1214947"/>
        <a:ext cx="1236244" cy="1956367"/>
      </dsp:txXfrm>
    </dsp:sp>
    <dsp:sp modelId="{821C070F-9847-45AE-BA4F-C4A2365FA6A1}">
      <dsp:nvSpPr>
        <dsp:cNvPr id="0" name=""/>
        <dsp:cNvSpPr/>
      </dsp:nvSpPr>
      <dsp:spPr>
        <a:xfrm>
          <a:off x="1449617" y="2030298"/>
          <a:ext cx="278391" cy="325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BE" sz="1400" kern="1200"/>
        </a:p>
      </dsp:txBody>
      <dsp:txXfrm>
        <a:off x="1449617" y="2095431"/>
        <a:ext cx="194874" cy="195399"/>
      </dsp:txXfrm>
    </dsp:sp>
    <dsp:sp modelId="{EC04F7A5-5211-4D1E-A989-CDC8483B6C0C}">
      <dsp:nvSpPr>
        <dsp:cNvPr id="0" name=""/>
        <dsp:cNvSpPr/>
      </dsp:nvSpPr>
      <dsp:spPr>
        <a:xfrm>
          <a:off x="1843567" y="1176486"/>
          <a:ext cx="1313166" cy="203328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Travaux</a:t>
          </a:r>
          <a:endParaRPr lang="fr-BE" sz="1200" kern="1200" dirty="0"/>
        </a:p>
      </dsp:txBody>
      <dsp:txXfrm>
        <a:off x="1882028" y="1214947"/>
        <a:ext cx="1236244" cy="1956367"/>
      </dsp:txXfrm>
    </dsp:sp>
    <dsp:sp modelId="{D2542DA4-5C9A-458C-9093-A57860216381}">
      <dsp:nvSpPr>
        <dsp:cNvPr id="0" name=""/>
        <dsp:cNvSpPr/>
      </dsp:nvSpPr>
      <dsp:spPr>
        <a:xfrm>
          <a:off x="3288050" y="2030298"/>
          <a:ext cx="278391" cy="325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BE" sz="1400" kern="1200"/>
        </a:p>
      </dsp:txBody>
      <dsp:txXfrm>
        <a:off x="3288050" y="2095431"/>
        <a:ext cx="194874" cy="195399"/>
      </dsp:txXfrm>
    </dsp:sp>
    <dsp:sp modelId="{9459B5A7-30BC-4CF4-96B9-E2EFA791069C}">
      <dsp:nvSpPr>
        <dsp:cNvPr id="0" name=""/>
        <dsp:cNvSpPr/>
      </dsp:nvSpPr>
      <dsp:spPr>
        <a:xfrm>
          <a:off x="3682000" y="1176486"/>
          <a:ext cx="1313166" cy="203328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&gt; 140K EUR HTVA</a:t>
          </a:r>
          <a:r>
            <a:rPr lang="fr-BE" sz="1200" kern="1200" dirty="0"/>
            <a:t> </a:t>
          </a:r>
        </a:p>
      </dsp:txBody>
      <dsp:txXfrm>
        <a:off x="3720461" y="1214947"/>
        <a:ext cx="1236244" cy="1956367"/>
      </dsp:txXfrm>
    </dsp:sp>
    <dsp:sp modelId="{1BE1A8BA-B3FB-4970-931B-0C4DB13F1304}">
      <dsp:nvSpPr>
        <dsp:cNvPr id="0" name=""/>
        <dsp:cNvSpPr/>
      </dsp:nvSpPr>
      <dsp:spPr>
        <a:xfrm rot="34142">
          <a:off x="5126476" y="2039506"/>
          <a:ext cx="278404" cy="325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BE" sz="1400" kern="1200"/>
        </a:p>
      </dsp:txBody>
      <dsp:txXfrm>
        <a:off x="5126478" y="2104224"/>
        <a:ext cx="194883" cy="195399"/>
      </dsp:txXfrm>
    </dsp:sp>
    <dsp:sp modelId="{68DB1BB1-6769-495B-BDC6-3917F2D57061}">
      <dsp:nvSpPr>
        <dsp:cNvPr id="0" name=""/>
        <dsp:cNvSpPr/>
      </dsp:nvSpPr>
      <dsp:spPr>
        <a:xfrm>
          <a:off x="5520433" y="1194745"/>
          <a:ext cx="1313166" cy="203328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Procédure ouverte – Publication d’un avis</a:t>
          </a:r>
        </a:p>
      </dsp:txBody>
      <dsp:txXfrm>
        <a:off x="5558894" y="1233206"/>
        <a:ext cx="1236244" cy="1956367"/>
      </dsp:txXfrm>
    </dsp:sp>
    <dsp:sp modelId="{FD796F39-48F2-40BB-9188-2CBAB02D6C1B}">
      <dsp:nvSpPr>
        <dsp:cNvPr id="0" name=""/>
        <dsp:cNvSpPr/>
      </dsp:nvSpPr>
      <dsp:spPr>
        <a:xfrm rot="21565858">
          <a:off x="6964909" y="2039350"/>
          <a:ext cx="278404" cy="325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BE" sz="1400" kern="1200"/>
        </a:p>
      </dsp:txBody>
      <dsp:txXfrm>
        <a:off x="6964911" y="2104898"/>
        <a:ext cx="194883" cy="195399"/>
      </dsp:txXfrm>
    </dsp:sp>
    <dsp:sp modelId="{136E30C0-205B-445C-B6FA-F196F6BF1FAF}">
      <dsp:nvSpPr>
        <dsp:cNvPr id="0" name=""/>
        <dsp:cNvSpPr/>
      </dsp:nvSpPr>
      <dsp:spPr>
        <a:xfrm>
          <a:off x="7358866" y="1176486"/>
          <a:ext cx="1313166" cy="203328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Prix ; Qualité technique ; Organisation; délai</a:t>
          </a:r>
          <a:endParaRPr lang="fr-BE" sz="1200" kern="1200" dirty="0"/>
        </a:p>
      </dsp:txBody>
      <dsp:txXfrm>
        <a:off x="7397327" y="1214947"/>
        <a:ext cx="1236244" cy="1956367"/>
      </dsp:txXfrm>
    </dsp:sp>
    <dsp:sp modelId="{A777A949-C46C-4634-9EE8-75F845AC6108}">
      <dsp:nvSpPr>
        <dsp:cNvPr id="0" name=""/>
        <dsp:cNvSpPr/>
      </dsp:nvSpPr>
      <dsp:spPr>
        <a:xfrm>
          <a:off x="8803349" y="2030298"/>
          <a:ext cx="278391" cy="325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BE" sz="1400" kern="1200"/>
        </a:p>
      </dsp:txBody>
      <dsp:txXfrm>
        <a:off x="8803349" y="2095431"/>
        <a:ext cx="194874" cy="195399"/>
      </dsp:txXfrm>
    </dsp:sp>
    <dsp:sp modelId="{2DC6EC27-46B3-45DB-BEA1-E9966F99B3CC}">
      <dsp:nvSpPr>
        <dsp:cNvPr id="0" name=""/>
        <dsp:cNvSpPr/>
      </dsp:nvSpPr>
      <dsp:spPr>
        <a:xfrm>
          <a:off x="9197299" y="1176486"/>
          <a:ext cx="1313166" cy="203328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Construction → états d’avancement → réception → paiement.</a:t>
          </a:r>
        </a:p>
      </dsp:txBody>
      <dsp:txXfrm>
        <a:off x="9235760" y="1214947"/>
        <a:ext cx="1236244" cy="19563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C374A-005C-412B-B62D-469C2C254E91}">
      <dsp:nvSpPr>
        <dsp:cNvPr id="0" name=""/>
        <dsp:cNvSpPr/>
      </dsp:nvSpPr>
      <dsp:spPr>
        <a:xfrm>
          <a:off x="-4959277" y="-759888"/>
          <a:ext cx="5906340" cy="5906340"/>
        </a:xfrm>
        <a:prstGeom prst="blockArc">
          <a:avLst>
            <a:gd name="adj1" fmla="val 18900000"/>
            <a:gd name="adj2" fmla="val 2700000"/>
            <a:gd name="adj3" fmla="val 36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EB4C55-D02A-4AAD-AAAD-8B1B7F3E9B80}">
      <dsp:nvSpPr>
        <dsp:cNvPr id="0" name=""/>
        <dsp:cNvSpPr/>
      </dsp:nvSpPr>
      <dsp:spPr>
        <a:xfrm>
          <a:off x="609108" y="438656"/>
          <a:ext cx="9846210" cy="877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6367" tIns="55880" rIns="55880" bIns="55880" numCol="1" spcCol="1270" anchor="ctr" anchorCtr="0">
          <a:noAutofit/>
        </a:bodyPr>
        <a:lstStyle/>
        <a:p>
          <a:pPr marL="0" lvl="0" indent="0" algn="l" defTabSz="977900">
            <a:lnSpc>
              <a:spcPct val="90000"/>
            </a:lnSpc>
            <a:spcBef>
              <a:spcPct val="0"/>
            </a:spcBef>
            <a:spcAft>
              <a:spcPct val="35000"/>
            </a:spcAft>
            <a:buNone/>
          </a:pPr>
          <a:r>
            <a:rPr lang="fr-FR" sz="2200" b="1" kern="1200" baseline="0" dirty="0"/>
            <a:t>Marchés de travaux </a:t>
          </a:r>
          <a:r>
            <a:rPr lang="fr-FR" sz="2000" kern="1200" baseline="0" dirty="0">
              <a:solidFill>
                <a:srgbClr val="FFFFFF"/>
              </a:solidFill>
              <a:latin typeface="Calibri" panose="020F0502020204030204"/>
              <a:ea typeface="+mn-ea"/>
              <a:cs typeface="+mn-cs"/>
            </a:rPr>
            <a:t>pour</a:t>
          </a:r>
          <a:r>
            <a:rPr lang="fr-FR" sz="2000" kern="1200" baseline="0" dirty="0"/>
            <a:t> l’exécution, la conception et l’exécution conjointement ou la réalisation d’un ouvrage ou d’une des activités visées à l’annexe 1 de la L. 17 juin 2016</a:t>
          </a:r>
          <a:endParaRPr lang="fr-BE" sz="2000" kern="1200" dirty="0"/>
        </a:p>
      </dsp:txBody>
      <dsp:txXfrm>
        <a:off x="609108" y="438656"/>
        <a:ext cx="9846210" cy="877312"/>
      </dsp:txXfrm>
    </dsp:sp>
    <dsp:sp modelId="{E0ADD13C-AB34-46AD-9568-59BFF32B0C66}">
      <dsp:nvSpPr>
        <dsp:cNvPr id="0" name=""/>
        <dsp:cNvSpPr/>
      </dsp:nvSpPr>
      <dsp:spPr>
        <a:xfrm>
          <a:off x="60788" y="328992"/>
          <a:ext cx="1096640" cy="10966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1208FC-AD3B-42BB-9377-3D1F8B75317F}">
      <dsp:nvSpPr>
        <dsp:cNvPr id="0" name=""/>
        <dsp:cNvSpPr/>
      </dsp:nvSpPr>
      <dsp:spPr>
        <a:xfrm>
          <a:off x="928011" y="1754625"/>
          <a:ext cx="9527307" cy="877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6367" tIns="55880" rIns="55880" bIns="55880" numCol="1" spcCol="1270" anchor="ctr" anchorCtr="0">
          <a:noAutofit/>
        </a:bodyPr>
        <a:lstStyle/>
        <a:p>
          <a:pPr marL="0" lvl="0" indent="0" algn="l" defTabSz="977900">
            <a:lnSpc>
              <a:spcPct val="90000"/>
            </a:lnSpc>
            <a:spcBef>
              <a:spcPct val="0"/>
            </a:spcBef>
            <a:spcAft>
              <a:spcPct val="35000"/>
            </a:spcAft>
            <a:buNone/>
          </a:pPr>
          <a:r>
            <a:rPr lang="fr-FR" sz="2200" b="1" kern="1200" baseline="0" dirty="0"/>
            <a:t>Marchés de fournitures </a:t>
          </a:r>
          <a:r>
            <a:rPr lang="fr-FR" sz="2000" kern="1200" baseline="0" dirty="0">
              <a:solidFill>
                <a:srgbClr val="FFFFFF"/>
              </a:solidFill>
              <a:latin typeface="Calibri" panose="020F0502020204030204"/>
              <a:ea typeface="+mn-ea"/>
              <a:cs typeface="+mn-cs"/>
            </a:rPr>
            <a:t>pour </a:t>
          </a:r>
          <a:r>
            <a:rPr lang="fr-FR" sz="2000" kern="1200" baseline="0" dirty="0"/>
            <a:t>la mise à disposition de produits via l’achat, le crédit-bail, la location, la location vente avec ou sans option d’achat </a:t>
          </a:r>
          <a:endParaRPr lang="fr-BE" sz="2000" kern="1200" dirty="0"/>
        </a:p>
      </dsp:txBody>
      <dsp:txXfrm>
        <a:off x="928011" y="1754625"/>
        <a:ext cx="9527307" cy="877312"/>
      </dsp:txXfrm>
    </dsp:sp>
    <dsp:sp modelId="{4C0E47F4-E38C-4EDE-A4F1-32EF7F62CB4B}">
      <dsp:nvSpPr>
        <dsp:cNvPr id="0" name=""/>
        <dsp:cNvSpPr/>
      </dsp:nvSpPr>
      <dsp:spPr>
        <a:xfrm>
          <a:off x="379691" y="1644961"/>
          <a:ext cx="1096640" cy="10966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58B028-54F8-4BF0-8790-1F255301B947}">
      <dsp:nvSpPr>
        <dsp:cNvPr id="0" name=""/>
        <dsp:cNvSpPr/>
      </dsp:nvSpPr>
      <dsp:spPr>
        <a:xfrm>
          <a:off x="609108" y="3070594"/>
          <a:ext cx="9846210" cy="877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6367" tIns="55880" rIns="55880" bIns="55880" numCol="1" spcCol="1270" anchor="ctr" anchorCtr="0">
          <a:noAutofit/>
        </a:bodyPr>
        <a:lstStyle/>
        <a:p>
          <a:pPr marL="0" lvl="0" indent="0" algn="l" defTabSz="977900">
            <a:lnSpc>
              <a:spcPct val="90000"/>
            </a:lnSpc>
            <a:spcBef>
              <a:spcPct val="0"/>
            </a:spcBef>
            <a:spcAft>
              <a:spcPct val="35000"/>
            </a:spcAft>
            <a:buNone/>
          </a:pPr>
          <a:r>
            <a:rPr lang="fr-FR" sz="2200" b="1" kern="1200" baseline="0" dirty="0"/>
            <a:t>Marchés de services </a:t>
          </a:r>
          <a:r>
            <a:rPr lang="fr-FR" sz="2000" kern="1200" baseline="0" dirty="0"/>
            <a:t>pour la prestation de services et autres que ceux repris sous la définition des marchés de travaux (avec un assouplissement de la réglementation pour les services sociaux et autres services spécifiques, cf. annexe III L. 17 juin 2016)</a:t>
          </a:r>
          <a:endParaRPr lang="fr-BE" sz="2000" kern="1200" dirty="0"/>
        </a:p>
      </dsp:txBody>
      <dsp:txXfrm>
        <a:off x="609108" y="3070594"/>
        <a:ext cx="9846210" cy="877312"/>
      </dsp:txXfrm>
    </dsp:sp>
    <dsp:sp modelId="{50607EDF-A624-4E12-9C04-EBA87707C688}">
      <dsp:nvSpPr>
        <dsp:cNvPr id="0" name=""/>
        <dsp:cNvSpPr/>
      </dsp:nvSpPr>
      <dsp:spPr>
        <a:xfrm>
          <a:off x="60788" y="2960930"/>
          <a:ext cx="1096640" cy="10966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CE60A-59DE-4581-94E8-8893FCEDFDE4}">
      <dsp:nvSpPr>
        <dsp:cNvPr id="0" name=""/>
        <dsp:cNvSpPr/>
      </dsp:nvSpPr>
      <dsp:spPr>
        <a:xfrm>
          <a:off x="405541" y="2097489"/>
          <a:ext cx="1456823" cy="728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Estimation</a:t>
          </a:r>
          <a:endParaRPr lang="fr-BE" sz="1200" kern="1200" dirty="0"/>
        </a:p>
      </dsp:txBody>
      <dsp:txXfrm>
        <a:off x="426875" y="2118823"/>
        <a:ext cx="1414155" cy="685743"/>
      </dsp:txXfrm>
    </dsp:sp>
    <dsp:sp modelId="{E6976C29-B58B-43DD-9BF1-5DFFF2B9CD9E}">
      <dsp:nvSpPr>
        <dsp:cNvPr id="0" name=""/>
        <dsp:cNvSpPr/>
      </dsp:nvSpPr>
      <dsp:spPr>
        <a:xfrm rot="19347626">
          <a:off x="1506522" y="1401287"/>
          <a:ext cx="3436980" cy="26630"/>
        </a:xfrm>
        <a:custGeom>
          <a:avLst/>
          <a:gdLst/>
          <a:ahLst/>
          <a:cxnLst/>
          <a:rect l="0" t="0" r="0" b="0"/>
          <a:pathLst>
            <a:path>
              <a:moveTo>
                <a:pt x="0" y="13315"/>
              </a:moveTo>
              <a:lnTo>
                <a:pt x="3436980"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BE" sz="1000" kern="1200"/>
        </a:p>
      </dsp:txBody>
      <dsp:txXfrm>
        <a:off x="3139087" y="1328678"/>
        <a:ext cx="171849" cy="171849"/>
      </dsp:txXfrm>
    </dsp:sp>
    <dsp:sp modelId="{8207B976-B78A-471C-9DD6-4946B56E8168}">
      <dsp:nvSpPr>
        <dsp:cNvPr id="0" name=""/>
        <dsp:cNvSpPr/>
      </dsp:nvSpPr>
      <dsp:spPr>
        <a:xfrm>
          <a:off x="4587659" y="3305"/>
          <a:ext cx="1456823" cy="728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&lt; 30.000 EUR HTVA</a:t>
          </a:r>
          <a:endParaRPr lang="fr-BE" sz="1200" kern="1200" dirty="0"/>
        </a:p>
      </dsp:txBody>
      <dsp:txXfrm>
        <a:off x="4608993" y="24639"/>
        <a:ext cx="1414155" cy="685743"/>
      </dsp:txXfrm>
    </dsp:sp>
    <dsp:sp modelId="{08C15AD8-0280-415E-B838-6C6BACF8FB77}">
      <dsp:nvSpPr>
        <dsp:cNvPr id="0" name=""/>
        <dsp:cNvSpPr/>
      </dsp:nvSpPr>
      <dsp:spPr>
        <a:xfrm>
          <a:off x="6044482" y="354195"/>
          <a:ext cx="582729" cy="26630"/>
        </a:xfrm>
        <a:custGeom>
          <a:avLst/>
          <a:gdLst/>
          <a:ahLst/>
          <a:cxnLst/>
          <a:rect l="0" t="0" r="0" b="0"/>
          <a:pathLst>
            <a:path>
              <a:moveTo>
                <a:pt x="0" y="13315"/>
              </a:moveTo>
              <a:lnTo>
                <a:pt x="58272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6321279" y="352943"/>
        <a:ext cx="29136" cy="29136"/>
      </dsp:txXfrm>
    </dsp:sp>
    <dsp:sp modelId="{9F09071A-4A9A-4C21-BA84-7B3471086407}">
      <dsp:nvSpPr>
        <dsp:cNvPr id="0" name=""/>
        <dsp:cNvSpPr/>
      </dsp:nvSpPr>
      <dsp:spPr>
        <a:xfrm>
          <a:off x="6627212" y="3305"/>
          <a:ext cx="1456823" cy="728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MP de faible montant</a:t>
          </a:r>
          <a:endParaRPr lang="fr-BE" sz="1200" kern="1200" dirty="0"/>
        </a:p>
      </dsp:txBody>
      <dsp:txXfrm>
        <a:off x="6648546" y="24639"/>
        <a:ext cx="1414155" cy="685743"/>
      </dsp:txXfrm>
    </dsp:sp>
    <dsp:sp modelId="{62C1093A-1E21-4050-BFC0-BFF5D47951A3}">
      <dsp:nvSpPr>
        <dsp:cNvPr id="0" name=""/>
        <dsp:cNvSpPr/>
      </dsp:nvSpPr>
      <dsp:spPr>
        <a:xfrm rot="20114862">
          <a:off x="1724508" y="1820124"/>
          <a:ext cx="3001007" cy="26630"/>
        </a:xfrm>
        <a:custGeom>
          <a:avLst/>
          <a:gdLst/>
          <a:ahLst/>
          <a:cxnLst/>
          <a:rect l="0" t="0" r="0" b="0"/>
          <a:pathLst>
            <a:path>
              <a:moveTo>
                <a:pt x="0" y="13315"/>
              </a:moveTo>
              <a:lnTo>
                <a:pt x="3001007"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BE" sz="1000" kern="1200"/>
        </a:p>
      </dsp:txBody>
      <dsp:txXfrm>
        <a:off x="3149987" y="1758414"/>
        <a:ext cx="150050" cy="150050"/>
      </dsp:txXfrm>
    </dsp:sp>
    <dsp:sp modelId="{1DA8CD13-521E-4B0D-961B-798B44D51FE1}">
      <dsp:nvSpPr>
        <dsp:cNvPr id="0" name=""/>
        <dsp:cNvSpPr/>
      </dsp:nvSpPr>
      <dsp:spPr>
        <a:xfrm>
          <a:off x="4587659" y="840978"/>
          <a:ext cx="1456823" cy="728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&gt; 30.000 et &lt; 140.000 EUR HTVA </a:t>
          </a:r>
          <a:endParaRPr lang="fr-BE" sz="1200" kern="1200" dirty="0"/>
        </a:p>
      </dsp:txBody>
      <dsp:txXfrm>
        <a:off x="4608993" y="862312"/>
        <a:ext cx="1414155" cy="685743"/>
      </dsp:txXfrm>
    </dsp:sp>
    <dsp:sp modelId="{4C9B129F-3C8E-4DAE-926C-EBFE64CCCF21}">
      <dsp:nvSpPr>
        <dsp:cNvPr id="0" name=""/>
        <dsp:cNvSpPr/>
      </dsp:nvSpPr>
      <dsp:spPr>
        <a:xfrm>
          <a:off x="6044482" y="1191869"/>
          <a:ext cx="582729" cy="26630"/>
        </a:xfrm>
        <a:custGeom>
          <a:avLst/>
          <a:gdLst/>
          <a:ahLst/>
          <a:cxnLst/>
          <a:rect l="0" t="0" r="0" b="0"/>
          <a:pathLst>
            <a:path>
              <a:moveTo>
                <a:pt x="0" y="13315"/>
              </a:moveTo>
              <a:lnTo>
                <a:pt x="58272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6321279" y="1190616"/>
        <a:ext cx="29136" cy="29136"/>
      </dsp:txXfrm>
    </dsp:sp>
    <dsp:sp modelId="{F8A93391-FC93-4EB4-A0B5-38EA404FCF3F}">
      <dsp:nvSpPr>
        <dsp:cNvPr id="0" name=""/>
        <dsp:cNvSpPr/>
      </dsp:nvSpPr>
      <dsp:spPr>
        <a:xfrm>
          <a:off x="6627212" y="840978"/>
          <a:ext cx="1456823" cy="728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PNSPP – invitation à faire offre</a:t>
          </a:r>
          <a:endParaRPr lang="fr-BE" sz="1200" kern="1200" dirty="0"/>
        </a:p>
      </dsp:txBody>
      <dsp:txXfrm>
        <a:off x="6648546" y="862312"/>
        <a:ext cx="1414155" cy="685743"/>
      </dsp:txXfrm>
    </dsp:sp>
    <dsp:sp modelId="{EBDA3917-C9F0-4531-9E64-DE4A441F559D}">
      <dsp:nvSpPr>
        <dsp:cNvPr id="0" name=""/>
        <dsp:cNvSpPr/>
      </dsp:nvSpPr>
      <dsp:spPr>
        <a:xfrm rot="21075772">
          <a:off x="1846366" y="2238961"/>
          <a:ext cx="2757290" cy="26630"/>
        </a:xfrm>
        <a:custGeom>
          <a:avLst/>
          <a:gdLst/>
          <a:ahLst/>
          <a:cxnLst/>
          <a:rect l="0" t="0" r="0" b="0"/>
          <a:pathLst>
            <a:path>
              <a:moveTo>
                <a:pt x="0" y="13315"/>
              </a:moveTo>
              <a:lnTo>
                <a:pt x="2757290"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fr-BE" sz="900" kern="1200"/>
        </a:p>
      </dsp:txBody>
      <dsp:txXfrm>
        <a:off x="3156079" y="2183344"/>
        <a:ext cx="137864" cy="137864"/>
      </dsp:txXfrm>
    </dsp:sp>
    <dsp:sp modelId="{336517AD-1EA9-4293-8CD2-3242F1F36CD3}">
      <dsp:nvSpPr>
        <dsp:cNvPr id="0" name=""/>
        <dsp:cNvSpPr/>
      </dsp:nvSpPr>
      <dsp:spPr>
        <a:xfrm>
          <a:off x="4587659" y="1678652"/>
          <a:ext cx="1456823" cy="728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&gt; 140.000 et &lt; 216.000 EUR HTVA</a:t>
          </a:r>
          <a:endParaRPr lang="fr-BE" sz="1200" kern="1200" dirty="0"/>
        </a:p>
      </dsp:txBody>
      <dsp:txXfrm>
        <a:off x="4608993" y="1699986"/>
        <a:ext cx="1414155" cy="685743"/>
      </dsp:txXfrm>
    </dsp:sp>
    <dsp:sp modelId="{3784ED4F-5688-4EB7-841D-2EEA7F6D480B}">
      <dsp:nvSpPr>
        <dsp:cNvPr id="0" name=""/>
        <dsp:cNvSpPr/>
      </dsp:nvSpPr>
      <dsp:spPr>
        <a:xfrm>
          <a:off x="6044482" y="2029542"/>
          <a:ext cx="582729" cy="26630"/>
        </a:xfrm>
        <a:custGeom>
          <a:avLst/>
          <a:gdLst/>
          <a:ahLst/>
          <a:cxnLst/>
          <a:rect l="0" t="0" r="0" b="0"/>
          <a:pathLst>
            <a:path>
              <a:moveTo>
                <a:pt x="0" y="13315"/>
              </a:moveTo>
              <a:lnTo>
                <a:pt x="58272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6321279" y="2028290"/>
        <a:ext cx="29136" cy="29136"/>
      </dsp:txXfrm>
    </dsp:sp>
    <dsp:sp modelId="{2963BCE6-B66D-4BDF-B774-CFDD2EBC99E1}">
      <dsp:nvSpPr>
        <dsp:cNvPr id="0" name=""/>
        <dsp:cNvSpPr/>
      </dsp:nvSpPr>
      <dsp:spPr>
        <a:xfrm>
          <a:off x="6627212" y="1678652"/>
          <a:ext cx="1456823" cy="728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Publicité belge pour les T, F et S</a:t>
          </a:r>
          <a:endParaRPr lang="fr-BE" sz="1200" kern="1200" dirty="0"/>
        </a:p>
      </dsp:txBody>
      <dsp:txXfrm>
        <a:off x="6648546" y="1699986"/>
        <a:ext cx="1414155" cy="685743"/>
      </dsp:txXfrm>
    </dsp:sp>
    <dsp:sp modelId="{D04A940C-FCD3-49D7-AAF9-8808353533E1}">
      <dsp:nvSpPr>
        <dsp:cNvPr id="0" name=""/>
        <dsp:cNvSpPr/>
      </dsp:nvSpPr>
      <dsp:spPr>
        <a:xfrm rot="524228">
          <a:off x="1846366" y="2657797"/>
          <a:ext cx="2757290" cy="26630"/>
        </a:xfrm>
        <a:custGeom>
          <a:avLst/>
          <a:gdLst/>
          <a:ahLst/>
          <a:cxnLst/>
          <a:rect l="0" t="0" r="0" b="0"/>
          <a:pathLst>
            <a:path>
              <a:moveTo>
                <a:pt x="0" y="13315"/>
              </a:moveTo>
              <a:lnTo>
                <a:pt x="2757290"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fr-BE" sz="900" kern="1200"/>
        </a:p>
      </dsp:txBody>
      <dsp:txXfrm>
        <a:off x="3156079" y="2602181"/>
        <a:ext cx="137864" cy="137864"/>
      </dsp:txXfrm>
    </dsp:sp>
    <dsp:sp modelId="{1643FBD4-DC45-41A9-BD69-58D6F419DEB9}">
      <dsp:nvSpPr>
        <dsp:cNvPr id="0" name=""/>
        <dsp:cNvSpPr/>
      </dsp:nvSpPr>
      <dsp:spPr>
        <a:xfrm>
          <a:off x="4587659" y="2516325"/>
          <a:ext cx="1456823" cy="728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&gt; 216.000 EUR HTVA</a:t>
          </a:r>
          <a:endParaRPr lang="fr-BE" sz="1200" kern="1200" dirty="0"/>
        </a:p>
      </dsp:txBody>
      <dsp:txXfrm>
        <a:off x="4608993" y="2537659"/>
        <a:ext cx="1414155" cy="685743"/>
      </dsp:txXfrm>
    </dsp:sp>
    <dsp:sp modelId="{9A102D06-B8FD-4FC1-A1EA-D6580D373DFE}">
      <dsp:nvSpPr>
        <dsp:cNvPr id="0" name=""/>
        <dsp:cNvSpPr/>
      </dsp:nvSpPr>
      <dsp:spPr>
        <a:xfrm>
          <a:off x="6044482" y="2867216"/>
          <a:ext cx="582729" cy="26630"/>
        </a:xfrm>
        <a:custGeom>
          <a:avLst/>
          <a:gdLst/>
          <a:ahLst/>
          <a:cxnLst/>
          <a:rect l="0" t="0" r="0" b="0"/>
          <a:pathLst>
            <a:path>
              <a:moveTo>
                <a:pt x="0" y="13315"/>
              </a:moveTo>
              <a:lnTo>
                <a:pt x="58272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6321279" y="2865963"/>
        <a:ext cx="29136" cy="29136"/>
      </dsp:txXfrm>
    </dsp:sp>
    <dsp:sp modelId="{19E58020-6885-4E43-A23C-B26C285A326C}">
      <dsp:nvSpPr>
        <dsp:cNvPr id="0" name=""/>
        <dsp:cNvSpPr/>
      </dsp:nvSpPr>
      <dsp:spPr>
        <a:xfrm>
          <a:off x="6627212" y="2516325"/>
          <a:ext cx="1456823" cy="728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Publicité UE pour les F et S</a:t>
          </a:r>
          <a:endParaRPr lang="fr-BE" sz="1200" kern="1200" dirty="0"/>
        </a:p>
      </dsp:txBody>
      <dsp:txXfrm>
        <a:off x="6648546" y="2537659"/>
        <a:ext cx="1414155" cy="685743"/>
      </dsp:txXfrm>
    </dsp:sp>
    <dsp:sp modelId="{B0749CAB-F946-45EC-A66E-4F371AB05ADF}">
      <dsp:nvSpPr>
        <dsp:cNvPr id="0" name=""/>
        <dsp:cNvSpPr/>
      </dsp:nvSpPr>
      <dsp:spPr>
        <a:xfrm rot="1485138">
          <a:off x="1724508" y="3076634"/>
          <a:ext cx="3001007" cy="26630"/>
        </a:xfrm>
        <a:custGeom>
          <a:avLst/>
          <a:gdLst/>
          <a:ahLst/>
          <a:cxnLst/>
          <a:rect l="0" t="0" r="0" b="0"/>
          <a:pathLst>
            <a:path>
              <a:moveTo>
                <a:pt x="0" y="13315"/>
              </a:moveTo>
              <a:lnTo>
                <a:pt x="3001007"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BE" sz="1000" kern="1200"/>
        </a:p>
      </dsp:txBody>
      <dsp:txXfrm>
        <a:off x="3149987" y="3014924"/>
        <a:ext cx="150050" cy="150050"/>
      </dsp:txXfrm>
    </dsp:sp>
    <dsp:sp modelId="{D722F8E0-F39F-44D7-8047-C83C56A08EB7}">
      <dsp:nvSpPr>
        <dsp:cNvPr id="0" name=""/>
        <dsp:cNvSpPr/>
      </dsp:nvSpPr>
      <dsp:spPr>
        <a:xfrm>
          <a:off x="4587659" y="3353999"/>
          <a:ext cx="1456823" cy="728411"/>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&gt; 750.000 EUR HTVA</a:t>
          </a:r>
          <a:endParaRPr lang="fr-BE" sz="1200" kern="1200" dirty="0"/>
        </a:p>
      </dsp:txBody>
      <dsp:txXfrm>
        <a:off x="4608993" y="3375333"/>
        <a:ext cx="1414155" cy="685743"/>
      </dsp:txXfrm>
    </dsp:sp>
    <dsp:sp modelId="{9081659B-B635-46E4-A117-17EE43BFC8A1}">
      <dsp:nvSpPr>
        <dsp:cNvPr id="0" name=""/>
        <dsp:cNvSpPr/>
      </dsp:nvSpPr>
      <dsp:spPr>
        <a:xfrm>
          <a:off x="6044482" y="3704889"/>
          <a:ext cx="582729" cy="26630"/>
        </a:xfrm>
        <a:custGeom>
          <a:avLst/>
          <a:gdLst/>
          <a:ahLst/>
          <a:cxnLst/>
          <a:rect l="0" t="0" r="0" b="0"/>
          <a:pathLst>
            <a:path>
              <a:moveTo>
                <a:pt x="0" y="13315"/>
              </a:moveTo>
              <a:lnTo>
                <a:pt x="58272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6321279" y="3703636"/>
        <a:ext cx="29136" cy="29136"/>
      </dsp:txXfrm>
    </dsp:sp>
    <dsp:sp modelId="{6EFC48CE-5FE1-4BC7-BB0A-132047A105C6}">
      <dsp:nvSpPr>
        <dsp:cNvPr id="0" name=""/>
        <dsp:cNvSpPr/>
      </dsp:nvSpPr>
      <dsp:spPr>
        <a:xfrm>
          <a:off x="6627212" y="3353999"/>
          <a:ext cx="1456823" cy="728411"/>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PNSPP pour les services sociaux</a:t>
          </a:r>
        </a:p>
        <a:p>
          <a:pPr marL="0" lvl="0" indent="0" algn="ctr" defTabSz="533400">
            <a:lnSpc>
              <a:spcPct val="90000"/>
            </a:lnSpc>
            <a:spcBef>
              <a:spcPct val="0"/>
            </a:spcBef>
            <a:spcAft>
              <a:spcPct val="35000"/>
            </a:spcAft>
            <a:buNone/>
          </a:pPr>
          <a:r>
            <a:rPr lang="fr-FR" sz="1200" kern="1200" dirty="0"/>
            <a:t>(et PNDPP pour les T) </a:t>
          </a:r>
          <a:endParaRPr lang="fr-BE" sz="1200" kern="1200" dirty="0"/>
        </a:p>
      </dsp:txBody>
      <dsp:txXfrm>
        <a:off x="6648546" y="3375333"/>
        <a:ext cx="1414155" cy="685743"/>
      </dsp:txXfrm>
    </dsp:sp>
    <dsp:sp modelId="{788DF1EB-F260-4807-8183-D997FA62529F}">
      <dsp:nvSpPr>
        <dsp:cNvPr id="0" name=""/>
        <dsp:cNvSpPr/>
      </dsp:nvSpPr>
      <dsp:spPr>
        <a:xfrm rot="2252374">
          <a:off x="1506522" y="3495471"/>
          <a:ext cx="3436980" cy="26630"/>
        </a:xfrm>
        <a:custGeom>
          <a:avLst/>
          <a:gdLst/>
          <a:ahLst/>
          <a:cxnLst/>
          <a:rect l="0" t="0" r="0" b="0"/>
          <a:pathLst>
            <a:path>
              <a:moveTo>
                <a:pt x="0" y="13315"/>
              </a:moveTo>
              <a:lnTo>
                <a:pt x="3436980"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BE" sz="1000" kern="1200"/>
        </a:p>
      </dsp:txBody>
      <dsp:txXfrm>
        <a:off x="3139087" y="3422862"/>
        <a:ext cx="171849" cy="171849"/>
      </dsp:txXfrm>
    </dsp:sp>
    <dsp:sp modelId="{41B939BF-6DD7-4152-B870-F7D497572CED}">
      <dsp:nvSpPr>
        <dsp:cNvPr id="0" name=""/>
        <dsp:cNvSpPr/>
      </dsp:nvSpPr>
      <dsp:spPr>
        <a:xfrm>
          <a:off x="4587659" y="4191672"/>
          <a:ext cx="1456823" cy="728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5.404.000 EUR HTVA</a:t>
          </a:r>
          <a:endParaRPr lang="fr-BE" sz="1200" kern="1200" dirty="0"/>
        </a:p>
      </dsp:txBody>
      <dsp:txXfrm>
        <a:off x="4608993" y="4213006"/>
        <a:ext cx="1414155" cy="685743"/>
      </dsp:txXfrm>
    </dsp:sp>
    <dsp:sp modelId="{8A3E2EA7-E2E8-4BDC-AA7B-514DE0B2880A}">
      <dsp:nvSpPr>
        <dsp:cNvPr id="0" name=""/>
        <dsp:cNvSpPr/>
      </dsp:nvSpPr>
      <dsp:spPr>
        <a:xfrm>
          <a:off x="6044482" y="4542563"/>
          <a:ext cx="582729" cy="26630"/>
        </a:xfrm>
        <a:custGeom>
          <a:avLst/>
          <a:gdLst/>
          <a:ahLst/>
          <a:cxnLst/>
          <a:rect l="0" t="0" r="0" b="0"/>
          <a:pathLst>
            <a:path>
              <a:moveTo>
                <a:pt x="0" y="13315"/>
              </a:moveTo>
              <a:lnTo>
                <a:pt x="58272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6321279" y="4541310"/>
        <a:ext cx="29136" cy="29136"/>
      </dsp:txXfrm>
    </dsp:sp>
    <dsp:sp modelId="{54ADFB49-8092-4FA5-A2B8-EBF9479425CB}">
      <dsp:nvSpPr>
        <dsp:cNvPr id="0" name=""/>
        <dsp:cNvSpPr/>
      </dsp:nvSpPr>
      <dsp:spPr>
        <a:xfrm>
          <a:off x="6627212" y="4191672"/>
          <a:ext cx="1456823" cy="728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Publicité UE pour les travaux</a:t>
          </a:r>
          <a:endParaRPr lang="fr-BE" sz="1200" kern="1200" dirty="0"/>
        </a:p>
      </dsp:txBody>
      <dsp:txXfrm>
        <a:off x="6648546" y="4213006"/>
        <a:ext cx="1414155" cy="6857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938C2-E78D-4EB5-9EDB-B3CD17C0594B}">
      <dsp:nvSpPr>
        <dsp:cNvPr id="0" name=""/>
        <dsp:cNvSpPr/>
      </dsp:nvSpPr>
      <dsp:spPr>
        <a:xfrm>
          <a:off x="547065" y="2121"/>
          <a:ext cx="2929947" cy="175796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BE" sz="2700" b="1" kern="1200" dirty="0">
              <a:solidFill>
                <a:schemeClr val="bg1"/>
              </a:solidFill>
            </a:rPr>
            <a:t>Marché public de faible montant</a:t>
          </a:r>
        </a:p>
      </dsp:txBody>
      <dsp:txXfrm>
        <a:off x="547065" y="2121"/>
        <a:ext cx="2929947" cy="1757968"/>
      </dsp:txXfrm>
    </dsp:sp>
    <dsp:sp modelId="{D30CB51A-B6E9-4AD6-A386-EDC82A369208}">
      <dsp:nvSpPr>
        <dsp:cNvPr id="0" name=""/>
        <dsp:cNvSpPr/>
      </dsp:nvSpPr>
      <dsp:spPr>
        <a:xfrm>
          <a:off x="3770007" y="2121"/>
          <a:ext cx="2929947" cy="175796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BE" sz="2700" b="1" kern="1200" dirty="0">
              <a:solidFill>
                <a:schemeClr val="bg1"/>
              </a:solidFill>
            </a:rPr>
            <a:t>Procédure négociée sans publication préalable (PNSPP)</a:t>
          </a:r>
        </a:p>
      </dsp:txBody>
      <dsp:txXfrm>
        <a:off x="3770007" y="2121"/>
        <a:ext cx="2929947" cy="1757968"/>
      </dsp:txXfrm>
    </dsp:sp>
    <dsp:sp modelId="{FFA50A7B-D584-4B95-8F1F-CFF9DECC6CAD}">
      <dsp:nvSpPr>
        <dsp:cNvPr id="0" name=""/>
        <dsp:cNvSpPr/>
      </dsp:nvSpPr>
      <dsp:spPr>
        <a:xfrm>
          <a:off x="547065" y="2053084"/>
          <a:ext cx="2929947" cy="175796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BE" sz="2700" b="1" kern="1200" dirty="0">
              <a:solidFill>
                <a:schemeClr val="bg1"/>
              </a:solidFill>
            </a:rPr>
            <a:t>Procédure concurrentielle avec négociation (PCAN)</a:t>
          </a:r>
        </a:p>
      </dsp:txBody>
      <dsp:txXfrm>
        <a:off x="547065" y="2053084"/>
        <a:ext cx="2929947" cy="1757968"/>
      </dsp:txXfrm>
    </dsp:sp>
    <dsp:sp modelId="{02817EBD-E732-4C62-BDB1-573EB774C4A5}">
      <dsp:nvSpPr>
        <dsp:cNvPr id="0" name=""/>
        <dsp:cNvSpPr/>
      </dsp:nvSpPr>
      <dsp:spPr>
        <a:xfrm>
          <a:off x="3770007" y="2053084"/>
          <a:ext cx="2929947" cy="175796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BE" sz="2700" b="1" kern="1200" dirty="0">
              <a:solidFill>
                <a:schemeClr val="bg1"/>
              </a:solidFill>
            </a:rPr>
            <a:t>Procédure</a:t>
          </a:r>
          <a:r>
            <a:rPr lang="fr-BE" sz="2700" kern="1200" dirty="0">
              <a:solidFill>
                <a:schemeClr val="bg1"/>
              </a:solidFill>
            </a:rPr>
            <a:t> </a:t>
          </a:r>
          <a:r>
            <a:rPr lang="fr-BE" sz="2700" b="1" kern="1200" dirty="0">
              <a:solidFill>
                <a:schemeClr val="bg1"/>
              </a:solidFill>
            </a:rPr>
            <a:t>ouverte</a:t>
          </a:r>
        </a:p>
      </dsp:txBody>
      <dsp:txXfrm>
        <a:off x="3770007" y="2053084"/>
        <a:ext cx="2929947" cy="175796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1578B-351C-49E5-9A4E-D4DEEE84D86C}">
      <dsp:nvSpPr>
        <dsp:cNvPr id="0" name=""/>
        <dsp:cNvSpPr/>
      </dsp:nvSpPr>
      <dsp:spPr>
        <a:xfrm>
          <a:off x="0" y="2099584"/>
          <a:ext cx="1314449" cy="154277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Informations générales sur le marché</a:t>
          </a:r>
          <a:endParaRPr lang="fr-BE" sz="1600" kern="1200" dirty="0"/>
        </a:p>
      </dsp:txBody>
      <dsp:txXfrm>
        <a:off x="38499" y="2138083"/>
        <a:ext cx="1237451" cy="1465779"/>
      </dsp:txXfrm>
    </dsp:sp>
    <dsp:sp modelId="{B861D92E-887A-4CCE-923D-5641409F066D}">
      <dsp:nvSpPr>
        <dsp:cNvPr id="0" name=""/>
        <dsp:cNvSpPr/>
      </dsp:nvSpPr>
      <dsp:spPr>
        <a:xfrm>
          <a:off x="1445895" y="2707981"/>
          <a:ext cx="278663" cy="32598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1445895" y="2773178"/>
        <a:ext cx="195064" cy="195589"/>
      </dsp:txXfrm>
    </dsp:sp>
    <dsp:sp modelId="{212F0CD7-68E6-4AE4-8F5D-B9A80D481901}">
      <dsp:nvSpPr>
        <dsp:cNvPr id="0" name=""/>
        <dsp:cNvSpPr/>
      </dsp:nvSpPr>
      <dsp:spPr>
        <a:xfrm>
          <a:off x="1840230" y="2099584"/>
          <a:ext cx="1314449" cy="154277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Liste des offres reçues</a:t>
          </a:r>
        </a:p>
      </dsp:txBody>
      <dsp:txXfrm>
        <a:off x="1878729" y="2138083"/>
        <a:ext cx="1237451" cy="1465779"/>
      </dsp:txXfrm>
    </dsp:sp>
    <dsp:sp modelId="{7351CD80-A0DD-47FC-AD20-E11E7C40A93A}">
      <dsp:nvSpPr>
        <dsp:cNvPr id="0" name=""/>
        <dsp:cNvSpPr/>
      </dsp:nvSpPr>
      <dsp:spPr>
        <a:xfrm>
          <a:off x="3286125" y="2707981"/>
          <a:ext cx="278663" cy="32598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3286125" y="2773178"/>
        <a:ext cx="195064" cy="195589"/>
      </dsp:txXfrm>
    </dsp:sp>
    <dsp:sp modelId="{6C20A749-E30D-4713-A284-31BC4FDE7C4F}">
      <dsp:nvSpPr>
        <dsp:cNvPr id="0" name=""/>
        <dsp:cNvSpPr/>
      </dsp:nvSpPr>
      <dsp:spPr>
        <a:xfrm>
          <a:off x="3680460" y="2099584"/>
          <a:ext cx="1314449" cy="154277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Vérification de la régularité formelle des offres</a:t>
          </a:r>
          <a:endParaRPr lang="fr-BE" sz="1600" kern="1200" dirty="0"/>
        </a:p>
      </dsp:txBody>
      <dsp:txXfrm>
        <a:off x="3718959" y="2138083"/>
        <a:ext cx="1237451" cy="1465779"/>
      </dsp:txXfrm>
    </dsp:sp>
    <dsp:sp modelId="{B6465D8E-87DF-4A6C-B3BB-5191A38488B7}">
      <dsp:nvSpPr>
        <dsp:cNvPr id="0" name=""/>
        <dsp:cNvSpPr/>
      </dsp:nvSpPr>
      <dsp:spPr>
        <a:xfrm>
          <a:off x="5126355" y="2707981"/>
          <a:ext cx="278663" cy="32598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5126355" y="2773178"/>
        <a:ext cx="195064" cy="195589"/>
      </dsp:txXfrm>
    </dsp:sp>
    <dsp:sp modelId="{1B995976-6C7F-4DAB-AFBD-26BCA230B40D}">
      <dsp:nvSpPr>
        <dsp:cNvPr id="0" name=""/>
        <dsp:cNvSpPr/>
      </dsp:nvSpPr>
      <dsp:spPr>
        <a:xfrm>
          <a:off x="5520690" y="2099584"/>
          <a:ext cx="1314449" cy="154277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Vérification des motifs d’exclusion et de la sélection qualitative</a:t>
          </a:r>
          <a:endParaRPr lang="fr-BE" sz="1600" kern="1200" dirty="0"/>
        </a:p>
      </dsp:txBody>
      <dsp:txXfrm>
        <a:off x="5559189" y="2138083"/>
        <a:ext cx="1237451" cy="1465779"/>
      </dsp:txXfrm>
    </dsp:sp>
    <dsp:sp modelId="{0B44D7BF-DACC-4664-928E-F1E59012ED46}">
      <dsp:nvSpPr>
        <dsp:cNvPr id="0" name=""/>
        <dsp:cNvSpPr/>
      </dsp:nvSpPr>
      <dsp:spPr>
        <a:xfrm>
          <a:off x="6966585" y="2707981"/>
          <a:ext cx="278663" cy="32598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6966585" y="2773178"/>
        <a:ext cx="195064" cy="195589"/>
      </dsp:txXfrm>
    </dsp:sp>
    <dsp:sp modelId="{48BD0C79-7133-4458-BAA5-9B7900CD33A7}">
      <dsp:nvSpPr>
        <dsp:cNvPr id="0" name=""/>
        <dsp:cNvSpPr/>
      </dsp:nvSpPr>
      <dsp:spPr>
        <a:xfrm>
          <a:off x="7360920" y="2099584"/>
          <a:ext cx="1314449" cy="154277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Vérification de la régularité matérielle</a:t>
          </a:r>
          <a:endParaRPr lang="fr-BE" sz="1600" kern="1200" dirty="0"/>
        </a:p>
      </dsp:txBody>
      <dsp:txXfrm>
        <a:off x="7399419" y="2138083"/>
        <a:ext cx="1237451" cy="1465779"/>
      </dsp:txXfrm>
    </dsp:sp>
    <dsp:sp modelId="{B46B29DC-76FD-4988-8D6F-F7040378891F}">
      <dsp:nvSpPr>
        <dsp:cNvPr id="0" name=""/>
        <dsp:cNvSpPr/>
      </dsp:nvSpPr>
      <dsp:spPr>
        <a:xfrm>
          <a:off x="8806814" y="2707981"/>
          <a:ext cx="278663" cy="32598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8806814" y="2773178"/>
        <a:ext cx="195064" cy="195589"/>
      </dsp:txXfrm>
    </dsp:sp>
    <dsp:sp modelId="{F2E199A6-94E8-4160-81DD-F77C0017FAB1}">
      <dsp:nvSpPr>
        <dsp:cNvPr id="0" name=""/>
        <dsp:cNvSpPr/>
      </dsp:nvSpPr>
      <dsp:spPr>
        <a:xfrm>
          <a:off x="9201149" y="2099584"/>
          <a:ext cx="1314449" cy="154277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Analyse des critères d’attribution</a:t>
          </a:r>
        </a:p>
      </dsp:txBody>
      <dsp:txXfrm>
        <a:off x="9239648" y="2138083"/>
        <a:ext cx="1237451" cy="1465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16943-2A9D-4E1C-866A-135F3A2748B3}">
      <dsp:nvSpPr>
        <dsp:cNvPr id="0" name=""/>
        <dsp:cNvSpPr/>
      </dsp:nvSpPr>
      <dsp:spPr>
        <a:xfrm>
          <a:off x="0" y="30148"/>
          <a:ext cx="10515600" cy="1044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baseline="0" dirty="0"/>
            <a:t>Interdiction des actes visant à fausser / artificiellement limiter la concurrence</a:t>
          </a:r>
          <a:endParaRPr lang="fr-BE" sz="1700" kern="1200" dirty="0"/>
        </a:p>
      </dsp:txBody>
      <dsp:txXfrm>
        <a:off x="51005" y="81153"/>
        <a:ext cx="10413590" cy="942836"/>
      </dsp:txXfrm>
    </dsp:sp>
    <dsp:sp modelId="{C5F396FE-B230-4D51-B027-FA0E5630AE13}">
      <dsp:nvSpPr>
        <dsp:cNvPr id="0" name=""/>
        <dsp:cNvSpPr/>
      </dsp:nvSpPr>
      <dsp:spPr>
        <a:xfrm>
          <a:off x="0" y="1123954"/>
          <a:ext cx="10515600" cy="1044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baseline="0" dirty="0"/>
            <a:t>Interdiction des conflits d’intérêts: intérêt financier, économique ou personnel, direct ou indirect, pouvant être perçu comme compromettant l’impartialité ou l’indépendance </a:t>
          </a:r>
        </a:p>
        <a:p>
          <a:pPr marL="0" lvl="0" indent="0" algn="l" defTabSz="755650">
            <a:lnSpc>
              <a:spcPct val="90000"/>
            </a:lnSpc>
            <a:spcBef>
              <a:spcPct val="0"/>
            </a:spcBef>
            <a:spcAft>
              <a:spcPct val="35000"/>
            </a:spcAft>
            <a:buNone/>
          </a:pPr>
          <a:r>
            <a:rPr lang="fr-BE" sz="1700" kern="1200" dirty="0"/>
            <a:t>Exemples: lien de parenté au 3</a:t>
          </a:r>
          <a:r>
            <a:rPr lang="fr-BE" sz="1700" kern="1200" baseline="30000" dirty="0"/>
            <a:t>e</a:t>
          </a:r>
          <a:r>
            <a:rPr lang="fr-BE" sz="1700" kern="1200" dirty="0"/>
            <a:t> /4</a:t>
          </a:r>
          <a:r>
            <a:rPr lang="fr-BE" sz="1700" kern="1200" baseline="30000" dirty="0"/>
            <a:t>e</a:t>
          </a:r>
          <a:r>
            <a:rPr lang="fr-BE" sz="1700" kern="1200" dirty="0"/>
            <a:t> degré; pouvoir de droit ou de fait sur un soumissionnaire; tourniquet</a:t>
          </a:r>
        </a:p>
      </dsp:txBody>
      <dsp:txXfrm>
        <a:off x="51005" y="1174959"/>
        <a:ext cx="10413590" cy="942836"/>
      </dsp:txXfrm>
    </dsp:sp>
    <dsp:sp modelId="{06AFB0AA-2E49-4AA6-A41E-3B28CE725F38}">
      <dsp:nvSpPr>
        <dsp:cNvPr id="0" name=""/>
        <dsp:cNvSpPr/>
      </dsp:nvSpPr>
      <dsp:spPr>
        <a:xfrm>
          <a:off x="0" y="2217761"/>
          <a:ext cx="10515600" cy="1044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baseline="0" dirty="0"/>
            <a:t>Respect du droit environnemental, du travail et social</a:t>
          </a:r>
          <a:endParaRPr lang="fr-BE" sz="1700" kern="1200" dirty="0"/>
        </a:p>
      </dsp:txBody>
      <dsp:txXfrm>
        <a:off x="51005" y="2268766"/>
        <a:ext cx="10413590" cy="942836"/>
      </dsp:txXfrm>
    </dsp:sp>
    <dsp:sp modelId="{7A38715F-AA11-44AD-86AA-4FE19EB8F6DC}">
      <dsp:nvSpPr>
        <dsp:cNvPr id="0" name=""/>
        <dsp:cNvSpPr/>
      </dsp:nvSpPr>
      <dsp:spPr>
        <a:xfrm>
          <a:off x="0" y="3311568"/>
          <a:ext cx="10515600" cy="1044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baseline="0" dirty="0"/>
            <a:t>Liberté des opérateurs économiques: ASBL, personnes physiques ou morales, groupements, sous-traitance…</a:t>
          </a:r>
          <a:endParaRPr lang="fr-BE" sz="1700" kern="1200" dirty="0"/>
        </a:p>
      </dsp:txBody>
      <dsp:txXfrm>
        <a:off x="51005" y="3362573"/>
        <a:ext cx="10413590" cy="942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16943-2A9D-4E1C-866A-135F3A2748B3}">
      <dsp:nvSpPr>
        <dsp:cNvPr id="0" name=""/>
        <dsp:cNvSpPr/>
      </dsp:nvSpPr>
      <dsp:spPr>
        <a:xfrm>
          <a:off x="0" y="36251"/>
          <a:ext cx="10515600" cy="8213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baseline="0" dirty="0"/>
            <a:t>Forfait: interdiction des modifications hors AR 14/01/2013, révision des prix ou clauses de réexamen</a:t>
          </a:r>
        </a:p>
        <a:p>
          <a:pPr marL="0" lvl="0" indent="0" algn="l" defTabSz="800100">
            <a:lnSpc>
              <a:spcPct val="90000"/>
            </a:lnSpc>
            <a:spcBef>
              <a:spcPct val="0"/>
            </a:spcBef>
            <a:spcAft>
              <a:spcPct val="35000"/>
            </a:spcAft>
            <a:buNone/>
          </a:pPr>
          <a:r>
            <a:rPr lang="fr-BE" sz="1800" kern="1200" dirty="0"/>
            <a:t>Admission de l’imprévision</a:t>
          </a:r>
        </a:p>
      </dsp:txBody>
      <dsp:txXfrm>
        <a:off x="40094" y="76345"/>
        <a:ext cx="10435412" cy="741151"/>
      </dsp:txXfrm>
    </dsp:sp>
    <dsp:sp modelId="{C5F396FE-B230-4D51-B027-FA0E5630AE13}">
      <dsp:nvSpPr>
        <dsp:cNvPr id="0" name=""/>
        <dsp:cNvSpPr/>
      </dsp:nvSpPr>
      <dsp:spPr>
        <a:xfrm>
          <a:off x="0" y="909431"/>
          <a:ext cx="10515600" cy="8213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baseline="0" dirty="0"/>
            <a:t>Service fait et accepté: les avances sont l’exception (avance vs acompte)</a:t>
          </a:r>
          <a:endParaRPr lang="fr-BE" sz="1800" kern="1200" dirty="0"/>
        </a:p>
      </dsp:txBody>
      <dsp:txXfrm>
        <a:off x="40094" y="949525"/>
        <a:ext cx="10435412" cy="741151"/>
      </dsp:txXfrm>
    </dsp:sp>
    <dsp:sp modelId="{06AFB0AA-2E49-4AA6-A41E-3B28CE725F38}">
      <dsp:nvSpPr>
        <dsp:cNvPr id="0" name=""/>
        <dsp:cNvSpPr/>
      </dsp:nvSpPr>
      <dsp:spPr>
        <a:xfrm>
          <a:off x="0" y="1782611"/>
          <a:ext cx="10515600" cy="8213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baseline="0" dirty="0"/>
            <a:t>Confidentialité du processus d’attribution (hors place classement et négociations).</a:t>
          </a:r>
        </a:p>
        <a:p>
          <a:pPr marL="0" lvl="0" indent="0" algn="l" defTabSz="800100">
            <a:lnSpc>
              <a:spcPct val="90000"/>
            </a:lnSpc>
            <a:spcBef>
              <a:spcPct val="0"/>
            </a:spcBef>
            <a:spcAft>
              <a:spcPct val="35000"/>
            </a:spcAft>
            <a:buNone/>
          </a:pPr>
          <a:r>
            <a:rPr lang="fr-BE" sz="1800" kern="1200" dirty="0"/>
            <a:t>Non-divulgation des parties confidentielles des offres</a:t>
          </a:r>
        </a:p>
      </dsp:txBody>
      <dsp:txXfrm>
        <a:off x="40094" y="1822705"/>
        <a:ext cx="10435412" cy="741151"/>
      </dsp:txXfrm>
    </dsp:sp>
    <dsp:sp modelId="{7A38715F-AA11-44AD-86AA-4FE19EB8F6DC}">
      <dsp:nvSpPr>
        <dsp:cNvPr id="0" name=""/>
        <dsp:cNvSpPr/>
      </dsp:nvSpPr>
      <dsp:spPr>
        <a:xfrm>
          <a:off x="0" y="2655791"/>
          <a:ext cx="10515600" cy="8213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baseline="0" dirty="0"/>
            <a:t>Communications électroniques: </a:t>
          </a:r>
          <a:r>
            <a:rPr lang="fr-FR" sz="1800" kern="1200" baseline="0" dirty="0">
              <a:solidFill>
                <a:srgbClr val="FFFF00"/>
              </a:solidFill>
              <a:hlinkClick xmlns:r="http://schemas.openxmlformats.org/officeDocument/2006/relationships" r:id="rId1">
                <a:extLst>
                  <a:ext uri="{A12FA001-AC4F-418D-AE19-62706E023703}">
                    <ahyp:hlinkClr xmlns:ahyp="http://schemas.microsoft.com/office/drawing/2018/hyperlinkcolor" val="tx"/>
                  </a:ext>
                </a:extLst>
              </a:hlinkClick>
            </a:rPr>
            <a:t>www.publicprocurement.be</a:t>
          </a:r>
          <a:endParaRPr lang="fr-BE" sz="1800" kern="1200" dirty="0">
            <a:solidFill>
              <a:srgbClr val="FFFF00"/>
            </a:solidFill>
          </a:endParaRPr>
        </a:p>
      </dsp:txBody>
      <dsp:txXfrm>
        <a:off x="40094" y="2695885"/>
        <a:ext cx="10435412" cy="741151"/>
      </dsp:txXfrm>
    </dsp:sp>
    <dsp:sp modelId="{4304BA2F-EAB1-4431-9CC6-F388860D6E5F}">
      <dsp:nvSpPr>
        <dsp:cNvPr id="0" name=""/>
        <dsp:cNvSpPr/>
      </dsp:nvSpPr>
      <dsp:spPr>
        <a:xfrm>
          <a:off x="0" y="3528971"/>
          <a:ext cx="10515600" cy="8213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Facturation électronique PEPPOL</a:t>
          </a:r>
          <a:endParaRPr lang="fr-BE" sz="1800" kern="1200" dirty="0"/>
        </a:p>
      </dsp:txBody>
      <dsp:txXfrm>
        <a:off x="40094" y="3569065"/>
        <a:ext cx="10435412" cy="741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16943-2A9D-4E1C-866A-135F3A2748B3}">
      <dsp:nvSpPr>
        <dsp:cNvPr id="0" name=""/>
        <dsp:cNvSpPr/>
      </dsp:nvSpPr>
      <dsp:spPr>
        <a:xfrm>
          <a:off x="0" y="900431"/>
          <a:ext cx="10515600" cy="2585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fr-FR" sz="6500" kern="1200" baseline="0" dirty="0"/>
            <a:t>Durée de 4 ans… sauf dérogation motivée</a:t>
          </a:r>
          <a:endParaRPr lang="fr-BE" sz="6500" kern="1200" dirty="0"/>
        </a:p>
      </dsp:txBody>
      <dsp:txXfrm>
        <a:off x="126223" y="1026654"/>
        <a:ext cx="10263154" cy="23332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16943-2A9D-4E1C-866A-135F3A2748B3}">
      <dsp:nvSpPr>
        <dsp:cNvPr id="0" name=""/>
        <dsp:cNvSpPr/>
      </dsp:nvSpPr>
      <dsp:spPr>
        <a:xfrm>
          <a:off x="0" y="91823"/>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baseline="0" dirty="0"/>
            <a:t>Art. 10-11 Constitution</a:t>
          </a:r>
          <a:endParaRPr lang="fr-BE" sz="2000" kern="1200" dirty="0"/>
        </a:p>
      </dsp:txBody>
      <dsp:txXfrm>
        <a:off x="38784" y="130607"/>
        <a:ext cx="10438032" cy="716935"/>
      </dsp:txXfrm>
    </dsp:sp>
    <dsp:sp modelId="{43B5580C-8BFA-44C4-99E0-4937D1A68F88}">
      <dsp:nvSpPr>
        <dsp:cNvPr id="0" name=""/>
        <dsp:cNvSpPr/>
      </dsp:nvSpPr>
      <dsp:spPr>
        <a:xfrm>
          <a:off x="0" y="943926"/>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Principes de bonne administration: minutie, proportionnalité, …</a:t>
          </a:r>
          <a:endParaRPr lang="fr-BE" sz="2000" kern="1200" dirty="0"/>
        </a:p>
      </dsp:txBody>
      <dsp:txXfrm>
        <a:off x="38784" y="982710"/>
        <a:ext cx="10438032" cy="716935"/>
      </dsp:txXfrm>
    </dsp:sp>
    <dsp:sp modelId="{06AFB0AA-2E49-4AA6-A41E-3B28CE725F38}">
      <dsp:nvSpPr>
        <dsp:cNvPr id="0" name=""/>
        <dsp:cNvSpPr/>
      </dsp:nvSpPr>
      <dsp:spPr>
        <a:xfrm>
          <a:off x="0" y="1796029"/>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baseline="0" dirty="0"/>
            <a:t>Motivation des actes administratifs (</a:t>
          </a:r>
          <a:r>
            <a:rPr lang="fr-FR" sz="2000" b="0" i="0" kern="1200" dirty="0"/>
            <a:t>Loi du 29 juillet 1991 relative à la motivation formelle des actes administratifs)</a:t>
          </a:r>
          <a:endParaRPr lang="fr-BE" sz="2000" kern="1200" dirty="0"/>
        </a:p>
      </dsp:txBody>
      <dsp:txXfrm>
        <a:off x="38784" y="1834813"/>
        <a:ext cx="10438032" cy="716935"/>
      </dsp:txXfrm>
    </dsp:sp>
    <dsp:sp modelId="{962B89CE-748B-45BB-B970-6934E9658C6A}">
      <dsp:nvSpPr>
        <dsp:cNvPr id="0" name=""/>
        <dsp:cNvSpPr/>
      </dsp:nvSpPr>
      <dsp:spPr>
        <a:xfrm>
          <a:off x="0" y="2648133"/>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Transparence active et passive</a:t>
          </a:r>
          <a:endParaRPr lang="fr-BE" sz="2000" kern="1200" dirty="0"/>
        </a:p>
      </dsp:txBody>
      <dsp:txXfrm>
        <a:off x="38784" y="2686917"/>
        <a:ext cx="10438032" cy="716935"/>
      </dsp:txXfrm>
    </dsp:sp>
    <dsp:sp modelId="{C5F396FE-B230-4D51-B027-FA0E5630AE13}">
      <dsp:nvSpPr>
        <dsp:cNvPr id="0" name=""/>
        <dsp:cNvSpPr/>
      </dsp:nvSpPr>
      <dsp:spPr>
        <a:xfrm>
          <a:off x="0" y="3500236"/>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baseline="0" dirty="0"/>
            <a:t>Traité UE: liberté de prestation de services et liberté d’établissement</a:t>
          </a:r>
          <a:endParaRPr lang="fr-BE" sz="2000" kern="1200" dirty="0"/>
        </a:p>
      </dsp:txBody>
      <dsp:txXfrm>
        <a:off x="38784" y="3539020"/>
        <a:ext cx="10438032" cy="716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16943-2A9D-4E1C-866A-135F3A2748B3}">
      <dsp:nvSpPr>
        <dsp:cNvPr id="0" name=""/>
        <dsp:cNvSpPr/>
      </dsp:nvSpPr>
      <dsp:spPr>
        <a:xfrm>
          <a:off x="0" y="91823"/>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baseline="0" dirty="0"/>
            <a:t>Contrats de travail</a:t>
          </a:r>
          <a:endParaRPr lang="fr-BE" sz="2000" kern="1200" dirty="0"/>
        </a:p>
      </dsp:txBody>
      <dsp:txXfrm>
        <a:off x="38784" y="130607"/>
        <a:ext cx="10438032" cy="716935"/>
      </dsp:txXfrm>
    </dsp:sp>
    <dsp:sp modelId="{C5F396FE-B230-4D51-B027-FA0E5630AE13}">
      <dsp:nvSpPr>
        <dsp:cNvPr id="0" name=""/>
        <dsp:cNvSpPr/>
      </dsp:nvSpPr>
      <dsp:spPr>
        <a:xfrm>
          <a:off x="0" y="943926"/>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baseline="0" dirty="0"/>
            <a:t>Contrats d’acquisition et de cession de droits réels ou personnels immobiliers (sauf si objet réel du contrat = réalisation de travaux)</a:t>
          </a:r>
          <a:endParaRPr lang="fr-BE" sz="2000" kern="1200" dirty="0"/>
        </a:p>
      </dsp:txBody>
      <dsp:txXfrm>
        <a:off x="38784" y="982710"/>
        <a:ext cx="10438032" cy="716935"/>
      </dsp:txXfrm>
    </dsp:sp>
    <dsp:sp modelId="{06AFB0AA-2E49-4AA6-A41E-3B28CE725F38}">
      <dsp:nvSpPr>
        <dsp:cNvPr id="0" name=""/>
        <dsp:cNvSpPr/>
      </dsp:nvSpPr>
      <dsp:spPr>
        <a:xfrm>
          <a:off x="0" y="1796029"/>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Certains services juridiques (missions contentieux des avocats, notaires, missions judiciaires des huissiers de justice)</a:t>
          </a:r>
          <a:endParaRPr lang="fr-BE" sz="2000" kern="1200" dirty="0"/>
        </a:p>
      </dsp:txBody>
      <dsp:txXfrm>
        <a:off x="38784" y="1834813"/>
        <a:ext cx="10438032" cy="716935"/>
      </dsp:txXfrm>
    </dsp:sp>
    <dsp:sp modelId="{7A38715F-AA11-44AD-86AA-4FE19EB8F6DC}">
      <dsp:nvSpPr>
        <dsp:cNvPr id="0" name=""/>
        <dsp:cNvSpPr/>
      </dsp:nvSpPr>
      <dsp:spPr>
        <a:xfrm>
          <a:off x="0" y="2648133"/>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baseline="0" dirty="0"/>
            <a:t>Prêts bancaires</a:t>
          </a:r>
          <a:endParaRPr lang="fr-BE" sz="2000" kern="1200" dirty="0">
            <a:solidFill>
              <a:srgbClr val="FFFF00"/>
            </a:solidFill>
          </a:endParaRPr>
        </a:p>
      </dsp:txBody>
      <dsp:txXfrm>
        <a:off x="38784" y="2686917"/>
        <a:ext cx="10438032" cy="716935"/>
      </dsp:txXfrm>
    </dsp:sp>
    <dsp:sp modelId="{CC278073-3215-4B7D-B8EA-87587B5C79E0}">
      <dsp:nvSpPr>
        <dsp:cNvPr id="0" name=""/>
        <dsp:cNvSpPr/>
      </dsp:nvSpPr>
      <dsp:spPr>
        <a:xfrm>
          <a:off x="0" y="3500236"/>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Concessions de travaux et de services</a:t>
          </a:r>
          <a:endParaRPr lang="fr-BE" sz="2000" kern="1200" dirty="0"/>
        </a:p>
      </dsp:txBody>
      <dsp:txXfrm>
        <a:off x="38784" y="3539020"/>
        <a:ext cx="10438032" cy="716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B0376-C001-47D5-8002-5E63FD1687D5}">
      <dsp:nvSpPr>
        <dsp:cNvPr id="0" name=""/>
        <dsp:cNvSpPr/>
      </dsp:nvSpPr>
      <dsp:spPr>
        <a:xfrm>
          <a:off x="2537313" y="0"/>
          <a:ext cx="4386563" cy="4386563"/>
        </a:xfrm>
        <a:prstGeom prst="triangl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5438121-DA0A-40A7-AC35-80D6D821DB2A}">
      <dsp:nvSpPr>
        <dsp:cNvPr id="0" name=""/>
        <dsp:cNvSpPr/>
      </dsp:nvSpPr>
      <dsp:spPr>
        <a:xfrm>
          <a:off x="4334169" y="439084"/>
          <a:ext cx="3644117" cy="311857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baseline="0" dirty="0"/>
            <a:t>Le CPAS prend ses décisions seul en interne </a:t>
          </a:r>
          <a:r>
            <a:rPr lang="fr-FR" sz="2400" b="1" kern="1200" baseline="0" dirty="0"/>
            <a:t>MAIS</a:t>
          </a:r>
          <a:r>
            <a:rPr lang="fr-FR" sz="2400" kern="1200" baseline="0" dirty="0"/>
            <a:t> est soumis à une tutelle administrative exercée par les autorités régionales compétentes. </a:t>
          </a:r>
          <a:endParaRPr lang="fr-BE" sz="2400" kern="1200" dirty="0"/>
        </a:p>
      </dsp:txBody>
      <dsp:txXfrm>
        <a:off x="4486405" y="591320"/>
        <a:ext cx="3339645" cy="28141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386F4-60FB-4342-ACAB-FEBE6C04C0E6}">
      <dsp:nvSpPr>
        <dsp:cNvPr id="0" name=""/>
        <dsp:cNvSpPr/>
      </dsp:nvSpPr>
      <dsp:spPr>
        <a:xfrm>
          <a:off x="0"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 est le besoin ? </a:t>
          </a:r>
        </a:p>
      </dsp:txBody>
      <dsp:txXfrm>
        <a:off x="37417" y="931290"/>
        <a:ext cx="1202685" cy="1250280"/>
      </dsp:txXfrm>
    </dsp:sp>
    <dsp:sp modelId="{821C070F-9847-45AE-BA4F-C4A2365FA6A1}">
      <dsp:nvSpPr>
        <dsp:cNvPr id="0" name=""/>
        <dsp:cNvSpPr/>
      </dsp:nvSpPr>
      <dsp:spPr>
        <a:xfrm>
          <a:off x="1405271"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1405271" y="1461383"/>
        <a:ext cx="189584" cy="190094"/>
      </dsp:txXfrm>
    </dsp:sp>
    <dsp:sp modelId="{EC04F7A5-5211-4D1E-A989-CDC8483B6C0C}">
      <dsp:nvSpPr>
        <dsp:cNvPr id="0" name=""/>
        <dsp:cNvSpPr/>
      </dsp:nvSpPr>
      <dsp:spPr>
        <a:xfrm>
          <a:off x="1788527"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 est le type de marché ?</a:t>
          </a:r>
        </a:p>
      </dsp:txBody>
      <dsp:txXfrm>
        <a:off x="1825944" y="931290"/>
        <a:ext cx="1202685" cy="1250280"/>
      </dsp:txXfrm>
    </dsp:sp>
    <dsp:sp modelId="{D2542DA4-5C9A-458C-9093-A57860216381}">
      <dsp:nvSpPr>
        <dsp:cNvPr id="0" name=""/>
        <dsp:cNvSpPr/>
      </dsp:nvSpPr>
      <dsp:spPr>
        <a:xfrm>
          <a:off x="3193799"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3193799" y="1461383"/>
        <a:ext cx="189584" cy="190094"/>
      </dsp:txXfrm>
    </dsp:sp>
    <dsp:sp modelId="{9459B5A7-30BC-4CF4-96B9-E2EFA791069C}">
      <dsp:nvSpPr>
        <dsp:cNvPr id="0" name=""/>
        <dsp:cNvSpPr/>
      </dsp:nvSpPr>
      <dsp:spPr>
        <a:xfrm>
          <a:off x="3577055"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 est le montant estimé ? </a:t>
          </a:r>
        </a:p>
      </dsp:txBody>
      <dsp:txXfrm>
        <a:off x="3614472" y="931290"/>
        <a:ext cx="1202685" cy="1250280"/>
      </dsp:txXfrm>
    </dsp:sp>
    <dsp:sp modelId="{1BE1A8BA-B3FB-4970-931B-0C4DB13F1304}">
      <dsp:nvSpPr>
        <dsp:cNvPr id="0" name=""/>
        <dsp:cNvSpPr/>
      </dsp:nvSpPr>
      <dsp:spPr>
        <a:xfrm>
          <a:off x="4982327"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4982327" y="1461383"/>
        <a:ext cx="189584" cy="190094"/>
      </dsp:txXfrm>
    </dsp:sp>
    <dsp:sp modelId="{68DB1BB1-6769-495B-BDC6-3917F2D57061}">
      <dsp:nvSpPr>
        <dsp:cNvPr id="0" name=""/>
        <dsp:cNvSpPr/>
      </dsp:nvSpPr>
      <dsp:spPr>
        <a:xfrm>
          <a:off x="5365582"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Quelle procédure choisir ?</a:t>
          </a:r>
        </a:p>
      </dsp:txBody>
      <dsp:txXfrm>
        <a:off x="5402999" y="931290"/>
        <a:ext cx="1202685" cy="1250280"/>
      </dsp:txXfrm>
    </dsp:sp>
    <dsp:sp modelId="{FD796F39-48F2-40BB-9188-2CBAB02D6C1B}">
      <dsp:nvSpPr>
        <dsp:cNvPr id="0" name=""/>
        <dsp:cNvSpPr/>
      </dsp:nvSpPr>
      <dsp:spPr>
        <a:xfrm>
          <a:off x="6770854"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6770854" y="1461383"/>
        <a:ext cx="189584" cy="190094"/>
      </dsp:txXfrm>
    </dsp:sp>
    <dsp:sp modelId="{136E30C0-205B-445C-B6FA-F196F6BF1FAF}">
      <dsp:nvSpPr>
        <dsp:cNvPr id="0" name=""/>
        <dsp:cNvSpPr/>
      </dsp:nvSpPr>
      <dsp:spPr>
        <a:xfrm>
          <a:off x="7154110"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Quels critères d’attribution ? </a:t>
          </a:r>
        </a:p>
      </dsp:txBody>
      <dsp:txXfrm>
        <a:off x="7191527" y="931290"/>
        <a:ext cx="1202685" cy="1250280"/>
      </dsp:txXfrm>
    </dsp:sp>
    <dsp:sp modelId="{B7E63C17-C4FA-4FF8-987B-198F2EAB04A2}">
      <dsp:nvSpPr>
        <dsp:cNvPr id="0" name=""/>
        <dsp:cNvSpPr/>
      </dsp:nvSpPr>
      <dsp:spPr>
        <a:xfrm>
          <a:off x="8559382" y="1398018"/>
          <a:ext cx="270834" cy="316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8559382" y="1461383"/>
        <a:ext cx="189584" cy="190094"/>
      </dsp:txXfrm>
    </dsp:sp>
    <dsp:sp modelId="{914DF0AC-99D7-4510-B177-69D23EFE6E2E}">
      <dsp:nvSpPr>
        <dsp:cNvPr id="0" name=""/>
        <dsp:cNvSpPr/>
      </dsp:nvSpPr>
      <dsp:spPr>
        <a:xfrm>
          <a:off x="8942638" y="893873"/>
          <a:ext cx="1277519" cy="13251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Comment organiser l’exécution et le paiement</a:t>
          </a:r>
        </a:p>
      </dsp:txBody>
      <dsp:txXfrm>
        <a:off x="8980055" y="931290"/>
        <a:ext cx="1202685" cy="12502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386F4-60FB-4342-ACAB-FEBE6C04C0E6}">
      <dsp:nvSpPr>
        <dsp:cNvPr id="0" name=""/>
        <dsp:cNvSpPr/>
      </dsp:nvSpPr>
      <dsp:spPr>
        <a:xfrm>
          <a:off x="0" y="1410622"/>
          <a:ext cx="1314449" cy="156501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Réparation des stores</a:t>
          </a:r>
        </a:p>
      </dsp:txBody>
      <dsp:txXfrm>
        <a:off x="38499" y="1449121"/>
        <a:ext cx="1237451" cy="1488019"/>
      </dsp:txXfrm>
    </dsp:sp>
    <dsp:sp modelId="{821C070F-9847-45AE-BA4F-C4A2365FA6A1}">
      <dsp:nvSpPr>
        <dsp:cNvPr id="0" name=""/>
        <dsp:cNvSpPr/>
      </dsp:nvSpPr>
      <dsp:spPr>
        <a:xfrm>
          <a:off x="1445895"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1445895" y="2095336"/>
        <a:ext cx="195064" cy="195589"/>
      </dsp:txXfrm>
    </dsp:sp>
    <dsp:sp modelId="{EC04F7A5-5211-4D1E-A989-CDC8483B6C0C}">
      <dsp:nvSpPr>
        <dsp:cNvPr id="0" name=""/>
        <dsp:cNvSpPr/>
      </dsp:nvSpPr>
      <dsp:spPr>
        <a:xfrm>
          <a:off x="1840230" y="1410622"/>
          <a:ext cx="1314449" cy="156501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a:t>Travaux</a:t>
          </a:r>
          <a:endParaRPr lang="fr-BE" sz="1600" kern="1200" dirty="0"/>
        </a:p>
      </dsp:txBody>
      <dsp:txXfrm>
        <a:off x="1878729" y="1449121"/>
        <a:ext cx="1237451" cy="1488019"/>
      </dsp:txXfrm>
    </dsp:sp>
    <dsp:sp modelId="{D2542DA4-5C9A-458C-9093-A57860216381}">
      <dsp:nvSpPr>
        <dsp:cNvPr id="0" name=""/>
        <dsp:cNvSpPr/>
      </dsp:nvSpPr>
      <dsp:spPr>
        <a:xfrm>
          <a:off x="3286125"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3286125" y="2095336"/>
        <a:ext cx="195064" cy="195589"/>
      </dsp:txXfrm>
    </dsp:sp>
    <dsp:sp modelId="{9459B5A7-30BC-4CF4-96B9-E2EFA791069C}">
      <dsp:nvSpPr>
        <dsp:cNvPr id="0" name=""/>
        <dsp:cNvSpPr/>
      </dsp:nvSpPr>
      <dsp:spPr>
        <a:xfrm>
          <a:off x="3680460" y="1410622"/>
          <a:ext cx="1314449" cy="156501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&lt;30K EUR HTVA </a:t>
          </a:r>
        </a:p>
      </dsp:txBody>
      <dsp:txXfrm>
        <a:off x="3718959" y="1449121"/>
        <a:ext cx="1237451" cy="1488019"/>
      </dsp:txXfrm>
    </dsp:sp>
    <dsp:sp modelId="{1BE1A8BA-B3FB-4970-931B-0C4DB13F1304}">
      <dsp:nvSpPr>
        <dsp:cNvPr id="0" name=""/>
        <dsp:cNvSpPr/>
      </dsp:nvSpPr>
      <dsp:spPr>
        <a:xfrm>
          <a:off x="5126355"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5126355" y="2095336"/>
        <a:ext cx="195064" cy="195589"/>
      </dsp:txXfrm>
    </dsp:sp>
    <dsp:sp modelId="{68DB1BB1-6769-495B-BDC6-3917F2D57061}">
      <dsp:nvSpPr>
        <dsp:cNvPr id="0" name=""/>
        <dsp:cNvSpPr/>
      </dsp:nvSpPr>
      <dsp:spPr>
        <a:xfrm>
          <a:off x="5520690" y="1410622"/>
          <a:ext cx="1314449" cy="156501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Marché de faible montant – Consultation des conditions</a:t>
          </a:r>
        </a:p>
      </dsp:txBody>
      <dsp:txXfrm>
        <a:off x="5559189" y="1449121"/>
        <a:ext cx="1237451" cy="1488019"/>
      </dsp:txXfrm>
    </dsp:sp>
    <dsp:sp modelId="{FD796F39-48F2-40BB-9188-2CBAB02D6C1B}">
      <dsp:nvSpPr>
        <dsp:cNvPr id="0" name=""/>
        <dsp:cNvSpPr/>
      </dsp:nvSpPr>
      <dsp:spPr>
        <a:xfrm>
          <a:off x="6966585"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6966585" y="2095336"/>
        <a:ext cx="195064" cy="195589"/>
      </dsp:txXfrm>
    </dsp:sp>
    <dsp:sp modelId="{136E30C0-205B-445C-B6FA-F196F6BF1FAF}">
      <dsp:nvSpPr>
        <dsp:cNvPr id="0" name=""/>
        <dsp:cNvSpPr/>
      </dsp:nvSpPr>
      <dsp:spPr>
        <a:xfrm>
          <a:off x="7360920" y="1410622"/>
          <a:ext cx="1314449" cy="156501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Prix</a:t>
          </a:r>
        </a:p>
      </dsp:txBody>
      <dsp:txXfrm>
        <a:off x="7399419" y="1449121"/>
        <a:ext cx="1237451" cy="1488019"/>
      </dsp:txXfrm>
    </dsp:sp>
    <dsp:sp modelId="{76FD2387-BD27-4F58-B211-928E6DAF9BB8}">
      <dsp:nvSpPr>
        <dsp:cNvPr id="0" name=""/>
        <dsp:cNvSpPr/>
      </dsp:nvSpPr>
      <dsp:spPr>
        <a:xfrm>
          <a:off x="8806814" y="2030139"/>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8806814" y="2095336"/>
        <a:ext cx="195064" cy="195589"/>
      </dsp:txXfrm>
    </dsp:sp>
    <dsp:sp modelId="{08D3ED3B-6B60-4260-B422-16CFBFAAA921}">
      <dsp:nvSpPr>
        <dsp:cNvPr id="0" name=""/>
        <dsp:cNvSpPr/>
      </dsp:nvSpPr>
      <dsp:spPr>
        <a:xfrm>
          <a:off x="9201149" y="1410622"/>
          <a:ext cx="1314449" cy="156501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Réparation des stores → réception → paiement.</a:t>
          </a:r>
          <a:endParaRPr lang="fr-BE" sz="1600" kern="1200" dirty="0"/>
        </a:p>
      </dsp:txBody>
      <dsp:txXfrm>
        <a:off x="9239648" y="1449121"/>
        <a:ext cx="1237451" cy="14880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328ACD9-464F-4D27-A877-3A68740679C2}" type="datetimeFigureOut">
              <a:rPr lang="fr-BE" smtClean="0"/>
              <a:t>12-03-26</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7DAE25-FB7B-4DF2-8B56-B0FC289A90D3}" type="slidenum">
              <a:rPr lang="fr-BE" smtClean="0"/>
              <a:t>‹N°›</a:t>
            </a:fld>
            <a:endParaRPr lang="fr-BE"/>
          </a:p>
        </p:txBody>
      </p:sp>
    </p:spTree>
    <p:extLst>
      <p:ext uri="{BB962C8B-B14F-4D97-AF65-F5344CB8AC3E}">
        <p14:creationId xmlns:p14="http://schemas.microsoft.com/office/powerpoint/2010/main" val="312227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Accueil">
    <p:bg>
      <p:bgPr>
        <a:solidFill>
          <a:srgbClr val="F1F1F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7239214-FC5A-F84D-A058-51D60B31DB71}"/>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8" name="Image 7">
            <a:extLst>
              <a:ext uri="{FF2B5EF4-FFF2-40B4-BE49-F238E27FC236}">
                <a16:creationId xmlns:a16="http://schemas.microsoft.com/office/drawing/2014/main" id="{C4C5AF34-D851-CD45-B7FB-B09F6ED4B49C}"/>
              </a:ext>
            </a:extLst>
          </p:cNvPr>
          <p:cNvPicPr>
            <a:picLocks noChangeAspect="1"/>
          </p:cNvPicPr>
          <p:nvPr userDrawn="1"/>
        </p:nvPicPr>
        <p:blipFill>
          <a:blip r:embed="rId3"/>
          <a:stretch>
            <a:fillRect/>
          </a:stretch>
        </p:blipFill>
        <p:spPr>
          <a:xfrm>
            <a:off x="4197178" y="2479589"/>
            <a:ext cx="3797644" cy="1898822"/>
          </a:xfrm>
          <a:prstGeom prst="rect">
            <a:avLst/>
          </a:prstGeom>
        </p:spPr>
      </p:pic>
    </p:spTree>
    <p:extLst>
      <p:ext uri="{BB962C8B-B14F-4D97-AF65-F5344CB8AC3E}">
        <p14:creationId xmlns:p14="http://schemas.microsoft.com/office/powerpoint/2010/main" val="281338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r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924FA3-A36C-0A46-A65E-4B610C2E0DC7}"/>
              </a:ext>
            </a:extLst>
          </p:cNvPr>
          <p:cNvSpPr/>
          <p:nvPr userDrawn="1"/>
        </p:nvSpPr>
        <p:spPr>
          <a:xfrm>
            <a:off x="844062" y="820615"/>
            <a:ext cx="10495640" cy="516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BA675BAE-5747-B844-8744-4C057A7D4F1B}"/>
              </a:ext>
            </a:extLst>
          </p:cNvPr>
          <p:cNvSpPr>
            <a:spLocks noGrp="1"/>
          </p:cNvSpPr>
          <p:nvPr>
            <p:ph type="ctrTitle"/>
          </p:nvPr>
        </p:nvSpPr>
        <p:spPr>
          <a:xfrm>
            <a:off x="1113692" y="1122363"/>
            <a:ext cx="9964616" cy="2387600"/>
          </a:xfrm>
        </p:spPr>
        <p:txBody>
          <a:bodyPr anchor="b">
            <a:normAutofit/>
          </a:bodyPr>
          <a:lstStyle>
            <a:lvl1pPr algn="ctr">
              <a:defRPr sz="4000" baseline="0">
                <a:solidFill>
                  <a:srgbClr val="1C2A5A"/>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26946203-52C3-F44F-964A-005D80C52548}"/>
              </a:ext>
            </a:extLst>
          </p:cNvPr>
          <p:cNvSpPr>
            <a:spLocks noGrp="1"/>
          </p:cNvSpPr>
          <p:nvPr>
            <p:ph type="subTitle" idx="1"/>
          </p:nvPr>
        </p:nvSpPr>
        <p:spPr>
          <a:xfrm>
            <a:off x="1113692" y="3602038"/>
            <a:ext cx="9964616" cy="1655762"/>
          </a:xfrm>
        </p:spPr>
        <p:txBody>
          <a:bodyPr/>
          <a:lstStyle>
            <a:lvl1pPr marL="0" indent="0" algn="ctr">
              <a:buNone/>
              <a:defRPr sz="2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Tree>
    <p:extLst>
      <p:ext uri="{BB962C8B-B14F-4D97-AF65-F5344CB8AC3E}">
        <p14:creationId xmlns:p14="http://schemas.microsoft.com/office/powerpoint/2010/main" val="166258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D44F4-BDC0-E040-A8B7-E47F154F72A5}"/>
              </a:ext>
            </a:extLst>
          </p:cNvPr>
          <p:cNvSpPr>
            <a:spLocks noGrp="1"/>
          </p:cNvSpPr>
          <p:nvPr>
            <p:ph type="title"/>
          </p:nvPr>
        </p:nvSpPr>
        <p:spPr>
          <a:xfrm>
            <a:off x="838200" y="843695"/>
            <a:ext cx="10515600" cy="1172674"/>
          </a:xfrm>
        </p:spPr>
        <p:txBody>
          <a:bodyPr lIns="0" bIns="180000" anchor="b" anchorCtr="0"/>
          <a:lstStyle>
            <a:lvl1pPr>
              <a:defRPr baseline="0">
                <a:solidFill>
                  <a:srgbClr val="1C2A5A"/>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E1A226FA-A140-A740-81CC-0CC21452434A}"/>
              </a:ext>
            </a:extLst>
          </p:cNvPr>
          <p:cNvSpPr>
            <a:spLocks noGrp="1"/>
          </p:cNvSpPr>
          <p:nvPr>
            <p:ph idx="1"/>
          </p:nvPr>
        </p:nvSpPr>
        <p:spPr>
          <a:xfrm>
            <a:off x="838200" y="2180492"/>
            <a:ext cx="10515600" cy="3813907"/>
          </a:xfrm>
          <a:solidFill>
            <a:schemeClr val="bg1"/>
          </a:solidFill>
        </p:spPr>
        <p:txBody>
          <a:bodyPr lIns="360000" tIns="360000" rIns="360000" bIns="360000">
            <a:normAutofit/>
          </a:bodyPr>
          <a:lstStyle/>
          <a:p>
            <a:pPr lvl="0"/>
            <a:r>
              <a:rPr lang="fr-FR"/>
              <a:t>Cliquez pour modifier les styles du texte du masque</a:t>
            </a:r>
          </a:p>
        </p:txBody>
      </p:sp>
    </p:spTree>
    <p:extLst>
      <p:ext uri="{BB962C8B-B14F-4D97-AF65-F5344CB8AC3E}">
        <p14:creationId xmlns:p14="http://schemas.microsoft.com/office/powerpoint/2010/main" val="90534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3DC6E-CDE0-404C-AC79-5AE2E9C2B133}"/>
              </a:ext>
            </a:extLst>
          </p:cNvPr>
          <p:cNvSpPr>
            <a:spLocks noGrp="1"/>
          </p:cNvSpPr>
          <p:nvPr>
            <p:ph type="title"/>
          </p:nvPr>
        </p:nvSpPr>
        <p:spPr>
          <a:xfrm>
            <a:off x="831850" y="864974"/>
            <a:ext cx="10515600" cy="3697502"/>
          </a:xfrm>
          <a:solidFill>
            <a:schemeClr val="bg1"/>
          </a:solidFill>
        </p:spPr>
        <p:txBody>
          <a:bodyPr lIns="540000" tIns="540000" rIns="540000" bIns="540000" anchor="b">
            <a:normAutofit/>
          </a:bodyPr>
          <a:lstStyle>
            <a:lvl1pPr>
              <a:defRPr sz="4000" baseline="0">
                <a:solidFill>
                  <a:srgbClr val="1C2A5A"/>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CC262E58-9A23-A446-BEC7-AC203BD08540}"/>
              </a:ext>
            </a:extLst>
          </p:cNvPr>
          <p:cNvSpPr>
            <a:spLocks noGrp="1"/>
          </p:cNvSpPr>
          <p:nvPr>
            <p:ph type="body" idx="1"/>
          </p:nvPr>
        </p:nvSpPr>
        <p:spPr>
          <a:xfrm>
            <a:off x="831850" y="4589463"/>
            <a:ext cx="10515600" cy="1500187"/>
          </a:xfrm>
        </p:spPr>
        <p:txBody>
          <a:bodyPr lIns="540000" tIns="540000" rIns="540000" bIns="540000"/>
          <a:lstStyle>
            <a:lvl1pPr marL="0" indent="0">
              <a:buNone/>
              <a:defRPr sz="2400" baseline="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276671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re et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E37BC4-1137-BC48-AE2F-4A4D58CD9A2A}"/>
              </a:ext>
            </a:extLst>
          </p:cNvPr>
          <p:cNvSpPr>
            <a:spLocks noGrp="1"/>
          </p:cNvSpPr>
          <p:nvPr>
            <p:ph type="title"/>
          </p:nvPr>
        </p:nvSpPr>
        <p:spPr>
          <a:xfrm>
            <a:off x="838200" y="843696"/>
            <a:ext cx="10515600" cy="917372"/>
          </a:xfrm>
        </p:spPr>
        <p:txBody>
          <a:bodyPr lIns="0" anchor="b" anchorCtr="0"/>
          <a:lstStyle>
            <a:lvl1pPr>
              <a:defRPr baseline="0">
                <a:solidFill>
                  <a:srgbClr val="1C2A5A"/>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C95521C9-695D-FD42-9F25-F1F8E78E64FB}"/>
              </a:ext>
            </a:extLst>
          </p:cNvPr>
          <p:cNvSpPr>
            <a:spLocks noGrp="1"/>
          </p:cNvSpPr>
          <p:nvPr>
            <p:ph sz="half" idx="1"/>
          </p:nvPr>
        </p:nvSpPr>
        <p:spPr>
          <a:xfrm>
            <a:off x="838200" y="2086707"/>
            <a:ext cx="5181600" cy="4090255"/>
          </a:xfrm>
          <a:solidFill>
            <a:schemeClr val="bg1"/>
          </a:solidFill>
        </p:spPr>
        <p:txBody>
          <a:bodyPr lIns="540000" tIns="540000" rIns="540000" bIns="540000"/>
          <a:lstStyle>
            <a:lvl1pPr marL="228600" indent="-228600">
              <a:buClr>
                <a:srgbClr val="C00000"/>
              </a:buClr>
              <a:buFont typeface="Arial" panose="020B0604020202020204" pitchFamily="34" charset="0"/>
              <a:buChar char="•"/>
              <a:defRPr sz="1800" baseline="0">
                <a:solidFill>
                  <a:srgbClr val="293770"/>
                </a:solidFill>
              </a:defRPr>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740529C-9FF4-F04A-A22C-9FB4BAEE42C3}"/>
              </a:ext>
            </a:extLst>
          </p:cNvPr>
          <p:cNvSpPr>
            <a:spLocks noGrp="1"/>
          </p:cNvSpPr>
          <p:nvPr>
            <p:ph sz="half" idx="2"/>
          </p:nvPr>
        </p:nvSpPr>
        <p:spPr>
          <a:xfrm>
            <a:off x="6172200" y="2086707"/>
            <a:ext cx="5181600" cy="4090256"/>
          </a:xfrm>
          <a:solidFill>
            <a:schemeClr val="bg1"/>
          </a:solidFill>
        </p:spPr>
        <p:txBody>
          <a:bodyPr lIns="360000" tIns="360000" rIns="360000" bIns="360000"/>
          <a:lstStyle>
            <a:lvl1pPr>
              <a:defRPr sz="1800" baseline="0"/>
            </a:lvl1pPr>
          </a:lstStyle>
          <a:p>
            <a:pPr lvl="0"/>
            <a:r>
              <a:rPr lang="fr-FR"/>
              <a:t>Cliquez pour modifier les styles du texte du masque</a:t>
            </a:r>
          </a:p>
        </p:txBody>
      </p:sp>
    </p:spTree>
    <p:extLst>
      <p:ext uri="{BB962C8B-B14F-4D97-AF65-F5344CB8AC3E}">
        <p14:creationId xmlns:p14="http://schemas.microsoft.com/office/powerpoint/2010/main" val="10467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541C2E-11EC-9F4B-9A0A-1C23278864E4}"/>
              </a:ext>
            </a:extLst>
          </p:cNvPr>
          <p:cNvSpPr>
            <a:spLocks noGrp="1"/>
          </p:cNvSpPr>
          <p:nvPr>
            <p:ph type="title"/>
          </p:nvPr>
        </p:nvSpPr>
        <p:spPr>
          <a:xfrm>
            <a:off x="832338" y="1180744"/>
            <a:ext cx="4419284" cy="2826965"/>
          </a:xfrm>
        </p:spPr>
        <p:txBody>
          <a:bodyPr lIns="0" anchor="t" anchorCtr="0">
            <a:normAutofit/>
          </a:bodyPr>
          <a:lstStyle>
            <a:lvl1pPr>
              <a:defRPr sz="4200" baseline="0">
                <a:solidFill>
                  <a:srgbClr val="1C2A5A"/>
                </a:solidFill>
              </a:defRPr>
            </a:lvl1pPr>
          </a:lstStyle>
          <a:p>
            <a:r>
              <a:rPr lang="fr-FR"/>
              <a:t>Modifiez le style du titre</a:t>
            </a:r>
            <a:endParaRPr lang="fr-FR" dirty="0"/>
          </a:p>
        </p:txBody>
      </p:sp>
      <p:sp>
        <p:nvSpPr>
          <p:cNvPr id="6" name="Rectangle 5">
            <a:extLst>
              <a:ext uri="{FF2B5EF4-FFF2-40B4-BE49-F238E27FC236}">
                <a16:creationId xmlns:a16="http://schemas.microsoft.com/office/drawing/2014/main" id="{E455AB06-FD1B-A143-9D12-F6B1D43CE20B}"/>
              </a:ext>
            </a:extLst>
          </p:cNvPr>
          <p:cNvSpPr/>
          <p:nvPr userDrawn="1"/>
        </p:nvSpPr>
        <p:spPr>
          <a:xfrm>
            <a:off x="6091881" y="1"/>
            <a:ext cx="61001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texte 13">
            <a:extLst>
              <a:ext uri="{FF2B5EF4-FFF2-40B4-BE49-F238E27FC236}">
                <a16:creationId xmlns:a16="http://schemas.microsoft.com/office/drawing/2014/main" id="{1B1CC297-EEF5-B64D-8A21-A059F89E5C5F}"/>
              </a:ext>
            </a:extLst>
          </p:cNvPr>
          <p:cNvSpPr>
            <a:spLocks noGrp="1"/>
          </p:cNvSpPr>
          <p:nvPr>
            <p:ph type="body" sz="quarter" idx="10"/>
          </p:nvPr>
        </p:nvSpPr>
        <p:spPr>
          <a:xfrm>
            <a:off x="7084540" y="1180744"/>
            <a:ext cx="4114800" cy="4749793"/>
          </a:xfrm>
        </p:spPr>
        <p:txBody>
          <a:bodyPr/>
          <a:lstStyle/>
          <a:p>
            <a:pPr lvl="0"/>
            <a:r>
              <a:rPr lang="fr-FR"/>
              <a:t>Cliquez pour modifier les styles du texte du masque</a:t>
            </a:r>
          </a:p>
        </p:txBody>
      </p:sp>
    </p:spTree>
    <p:extLst>
      <p:ext uri="{BB962C8B-B14F-4D97-AF65-F5344CB8AC3E}">
        <p14:creationId xmlns:p14="http://schemas.microsoft.com/office/powerpoint/2010/main" val="71333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67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Text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0AAC3-D4B9-FF48-AD36-6D709A4550C0}"/>
              </a:ext>
            </a:extLst>
          </p:cNvPr>
          <p:cNvSpPr>
            <a:spLocks noGrp="1"/>
          </p:cNvSpPr>
          <p:nvPr>
            <p:ph type="title"/>
          </p:nvPr>
        </p:nvSpPr>
        <p:spPr>
          <a:xfrm>
            <a:off x="842105" y="844061"/>
            <a:ext cx="3929920" cy="1629507"/>
          </a:xfrm>
        </p:spPr>
        <p:txBody>
          <a:bodyPr lIns="0" anchor="b">
            <a:normAutofit/>
          </a:bodyPr>
          <a:lstStyle>
            <a:lvl1pPr>
              <a:defRPr sz="3600" baseline="0">
                <a:solidFill>
                  <a:srgbClr val="1C2A5A"/>
                </a:solidFill>
              </a:defRPr>
            </a:lvl1pPr>
          </a:lstStyle>
          <a:p>
            <a:r>
              <a:rPr lang="fr-FR"/>
              <a:t>Modifiez le style du titre</a:t>
            </a:r>
            <a:endParaRPr lang="fr-FR" dirty="0"/>
          </a:p>
        </p:txBody>
      </p:sp>
      <p:sp>
        <p:nvSpPr>
          <p:cNvPr id="3" name="Espace réservé pour une image  2">
            <a:extLst>
              <a:ext uri="{FF2B5EF4-FFF2-40B4-BE49-F238E27FC236}">
                <a16:creationId xmlns:a16="http://schemas.microsoft.com/office/drawing/2014/main" id="{2ABD5C50-3698-D345-86AA-C3ED1275BE28}"/>
              </a:ext>
            </a:extLst>
          </p:cNvPr>
          <p:cNvSpPr>
            <a:spLocks noGrp="1"/>
          </p:cNvSpPr>
          <p:nvPr>
            <p:ph type="pic" idx="1"/>
          </p:nvPr>
        </p:nvSpPr>
        <p:spPr>
          <a:xfrm>
            <a:off x="5918886" y="1"/>
            <a:ext cx="6273114" cy="68484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Espace réservé du texte 9">
            <a:extLst>
              <a:ext uri="{FF2B5EF4-FFF2-40B4-BE49-F238E27FC236}">
                <a16:creationId xmlns:a16="http://schemas.microsoft.com/office/drawing/2014/main" id="{9E5B6747-38B7-E541-92D5-1B025FF0A87B}"/>
              </a:ext>
            </a:extLst>
          </p:cNvPr>
          <p:cNvSpPr>
            <a:spLocks noGrp="1"/>
          </p:cNvSpPr>
          <p:nvPr>
            <p:ph type="body" sz="quarter" idx="10"/>
          </p:nvPr>
        </p:nvSpPr>
        <p:spPr>
          <a:xfrm>
            <a:off x="842105" y="2860766"/>
            <a:ext cx="3929920" cy="3147922"/>
          </a:xfrm>
        </p:spPr>
        <p:txBody>
          <a:bodyPr lIns="0"/>
          <a:lstStyle/>
          <a:p>
            <a:pPr lvl="0"/>
            <a:r>
              <a:rPr lang="fr-FR"/>
              <a:t>Cliquez pour modifier les styles du texte du masque</a:t>
            </a:r>
          </a:p>
        </p:txBody>
      </p:sp>
    </p:spTree>
    <p:extLst>
      <p:ext uri="{BB962C8B-B14F-4D97-AF65-F5344CB8AC3E}">
        <p14:creationId xmlns:p14="http://schemas.microsoft.com/office/powerpoint/2010/main" val="113072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DE80731-9F58-9548-A14F-953ADFD3D201}"/>
              </a:ext>
            </a:extLst>
          </p:cNvPr>
          <p:cNvSpPr>
            <a:spLocks noGrp="1"/>
          </p:cNvSpPr>
          <p:nvPr>
            <p:ph type="title"/>
          </p:nvPr>
        </p:nvSpPr>
        <p:spPr>
          <a:xfrm>
            <a:off x="838200" y="843695"/>
            <a:ext cx="10515600" cy="106936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7BF7BB8D-D91B-F54C-9C91-8E9ACFCDAA2D}"/>
              </a:ext>
            </a:extLst>
          </p:cNvPr>
          <p:cNvSpPr>
            <a:spLocks noGrp="1"/>
          </p:cNvSpPr>
          <p:nvPr>
            <p:ph type="body" idx="1"/>
          </p:nvPr>
        </p:nvSpPr>
        <p:spPr>
          <a:xfrm>
            <a:off x="838200" y="2180493"/>
            <a:ext cx="10515600" cy="3739662"/>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DF26DBF-C465-FB4C-9543-B18A7A607B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B0386-5CBB-654E-BDB0-D2154DA8B321}" type="datetimeFigureOut">
              <a:rPr lang="fr-FR" smtClean="0"/>
              <a:t>12/03/2026</a:t>
            </a:fld>
            <a:endParaRPr lang="fr-FR"/>
          </a:p>
        </p:txBody>
      </p:sp>
      <p:sp>
        <p:nvSpPr>
          <p:cNvPr id="6" name="Espace réservé du numéro de diapositive 5">
            <a:extLst>
              <a:ext uri="{FF2B5EF4-FFF2-40B4-BE49-F238E27FC236}">
                <a16:creationId xmlns:a16="http://schemas.microsoft.com/office/drawing/2014/main" id="{0BCDF598-0D79-7642-8680-415080533D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7FD2D-7E0E-C94B-890C-2BDC1A4A800A}" type="slidenum">
              <a:rPr lang="fr-FR" smtClean="0"/>
              <a:t>‹N°›</a:t>
            </a:fld>
            <a:endParaRPr lang="fr-FR"/>
          </a:p>
        </p:txBody>
      </p:sp>
      <p:pic>
        <p:nvPicPr>
          <p:cNvPr id="7" name="Image 6">
            <a:extLst>
              <a:ext uri="{FF2B5EF4-FFF2-40B4-BE49-F238E27FC236}">
                <a16:creationId xmlns:a16="http://schemas.microsoft.com/office/drawing/2014/main" id="{A3983522-30EE-394B-A9F1-76FD4947B85B}"/>
              </a:ext>
            </a:extLst>
          </p:cNvPr>
          <p:cNvPicPr>
            <a:picLocks noChangeAspect="1"/>
          </p:cNvPicPr>
          <p:nvPr userDrawn="1"/>
        </p:nvPicPr>
        <p:blipFill>
          <a:blip r:embed="rId10"/>
          <a:stretch>
            <a:fillRect/>
          </a:stretch>
        </p:blipFill>
        <p:spPr>
          <a:xfrm>
            <a:off x="720969" y="266219"/>
            <a:ext cx="2760785" cy="295251"/>
          </a:xfrm>
          <a:prstGeom prst="rect">
            <a:avLst/>
          </a:prstGeom>
        </p:spPr>
      </p:pic>
    </p:spTree>
    <p:extLst>
      <p:ext uri="{BB962C8B-B14F-4D97-AF65-F5344CB8AC3E}">
        <p14:creationId xmlns:p14="http://schemas.microsoft.com/office/powerpoint/2010/main" val="2192629369"/>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4" r:id="rId6"/>
    <p:sldLayoutId id="2147483655" r:id="rId7"/>
    <p:sldLayoutId id="2147483657" r:id="rId8"/>
  </p:sldLayoutIdLst>
  <p:txStyles>
    <p:titleStyle>
      <a:lvl1pPr algn="l" defTabSz="914400" rtl="0" eaLnBrk="1" latinLnBrk="0" hangingPunct="1">
        <a:lnSpc>
          <a:spcPct val="90000"/>
        </a:lnSpc>
        <a:spcBef>
          <a:spcPct val="0"/>
        </a:spcBef>
        <a:buNone/>
        <a:defRPr sz="3600" kern="1200" cap="all" baseline="0">
          <a:solidFill>
            <a:srgbClr val="161D3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rgbClr val="161D3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ge@resolved.law"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1.xml.rels><?xml version="1.0" encoding="UTF-8" standalone="yes"?>
<Relationships xmlns="http://schemas.openxmlformats.org/package/2006/relationships"><Relationship Id="rId2" Type="http://schemas.openxmlformats.org/officeDocument/2006/relationships/hyperlink" Target="http://www.publicprocurement.be/"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www.publicprocurement.be/"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http://www.publicprocurement.be/"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www.publicprocurement.b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hyperlink" Target="mailto:ge@resolved.law" TargetMode="External"/><Relationship Id="rId2" Type="http://schemas.openxmlformats.org/officeDocument/2006/relationships/image" Target="../media/image11.jp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mailto:ld@resolved.law"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B3FDC18-3DD1-4F0F-B477-28C5813810C2}"/>
              </a:ext>
            </a:extLst>
          </p:cNvPr>
          <p:cNvSpPr txBox="1"/>
          <p:nvPr/>
        </p:nvSpPr>
        <p:spPr>
          <a:xfrm>
            <a:off x="2313229" y="5103745"/>
            <a:ext cx="7565541" cy="1015663"/>
          </a:xfrm>
          <a:prstGeom prst="rect">
            <a:avLst/>
          </a:prstGeom>
          <a:noFill/>
        </p:spPr>
        <p:txBody>
          <a:bodyPr wrap="square" rtlCol="0">
            <a:spAutoFit/>
          </a:bodyPr>
          <a:lstStyle/>
          <a:p>
            <a:pPr algn="ctr"/>
            <a:r>
              <a:rPr lang="fr-FR" sz="2000" b="1" cap="all" dirty="0">
                <a:solidFill>
                  <a:schemeClr val="bg1"/>
                </a:solidFill>
              </a:rPr>
              <a:t>INITIATION A L’ATTRIBUTION DES marchés publics</a:t>
            </a:r>
          </a:p>
          <a:p>
            <a:pPr algn="ctr"/>
            <a:r>
              <a:rPr lang="fr-FR" sz="2000" b="1" cap="all" dirty="0">
                <a:solidFill>
                  <a:schemeClr val="bg1"/>
                </a:solidFill>
              </a:rPr>
              <a:t>SEMINAIRE A DESTINATION D’UN CPAS BRUXELLOIS</a:t>
            </a:r>
          </a:p>
          <a:p>
            <a:pPr algn="ctr"/>
            <a:r>
              <a:rPr lang="fr-FR" sz="2000" b="1" dirty="0">
                <a:solidFill>
                  <a:schemeClr val="bg1"/>
                </a:solidFill>
              </a:rPr>
              <a:t>GAUTHIER ERVYN et HASMIK ISSO – 10 mars 2026</a:t>
            </a:r>
            <a:endParaRPr lang="fr-BE" sz="2000" b="1" dirty="0">
              <a:solidFill>
                <a:schemeClr val="bg1"/>
              </a:solidFill>
            </a:endParaRPr>
          </a:p>
        </p:txBody>
      </p:sp>
    </p:spTree>
    <p:extLst>
      <p:ext uri="{BB962C8B-B14F-4D97-AF65-F5344CB8AC3E}">
        <p14:creationId xmlns:p14="http://schemas.microsoft.com/office/powerpoint/2010/main" val="2264374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66496E33-98E7-5503-9BD1-3079096A52FE}"/>
              </a:ext>
            </a:extLst>
          </p:cNvPr>
          <p:cNvPicPr>
            <a:picLocks noGrp="1" noChangeAspect="1"/>
          </p:cNvPicPr>
          <p:nvPr>
            <p:ph idx="1"/>
          </p:nvPr>
        </p:nvPicPr>
        <p:blipFill>
          <a:blip r:embed="rId2"/>
          <a:srcRect r="5333"/>
          <a:stretch>
            <a:fillRect/>
          </a:stretch>
        </p:blipFill>
        <p:spPr>
          <a:xfrm>
            <a:off x="60960" y="138545"/>
            <a:ext cx="12131040" cy="6719455"/>
          </a:xfrm>
          <a:prstGeom prst="rect">
            <a:avLst/>
          </a:prstGeom>
          <a:noFill/>
        </p:spPr>
      </p:pic>
    </p:spTree>
    <p:extLst>
      <p:ext uri="{BB962C8B-B14F-4D97-AF65-F5344CB8AC3E}">
        <p14:creationId xmlns:p14="http://schemas.microsoft.com/office/powerpoint/2010/main" val="122935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23C07A62-655D-1070-FBFA-59C2CB7A150C}"/>
              </a:ext>
            </a:extLst>
          </p:cNvPr>
          <p:cNvPicPr>
            <a:picLocks noGrp="1" noChangeAspect="1"/>
          </p:cNvPicPr>
          <p:nvPr>
            <p:ph idx="1"/>
          </p:nvPr>
        </p:nvPicPr>
        <p:blipFill>
          <a:blip r:embed="rId2"/>
          <a:srcRect r="5333"/>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3912863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B2222-15DD-D0D6-AA28-DC76BA7A836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E6EF257-9627-1149-AA98-CAE812A56D0F}"/>
              </a:ext>
            </a:extLst>
          </p:cNvPr>
          <p:cNvSpPr>
            <a:spLocks noGrp="1"/>
          </p:cNvSpPr>
          <p:nvPr>
            <p:ph type="title"/>
          </p:nvPr>
        </p:nvSpPr>
        <p:spPr/>
        <p:txBody>
          <a:bodyPr>
            <a:normAutofit/>
          </a:bodyPr>
          <a:lstStyle/>
          <a:p>
            <a:pPr algn="ctr"/>
            <a:r>
              <a:rPr lang="fr-BE" b="1" dirty="0"/>
              <a:t>DUREE des marchés publics</a:t>
            </a:r>
            <a:br>
              <a:rPr lang="fr-BE" b="1" dirty="0"/>
            </a:br>
            <a:r>
              <a:rPr lang="fr-FR" sz="1400" dirty="0"/>
              <a:t>➡ </a:t>
            </a:r>
            <a:r>
              <a:rPr lang="fr-FR" sz="1400" b="1" dirty="0" err="1"/>
              <a:t>ArticleS</a:t>
            </a:r>
            <a:r>
              <a:rPr lang="fr-FR" sz="1400" b="1" dirty="0"/>
              <a:t> 57  de la loi du 17 juin 2016 relative aux marchés publics</a:t>
            </a:r>
            <a:endParaRPr lang="fr-BE" b="1" dirty="0"/>
          </a:p>
        </p:txBody>
      </p:sp>
      <p:graphicFrame>
        <p:nvGraphicFramePr>
          <p:cNvPr id="4" name="Espace réservé du contenu 3">
            <a:extLst>
              <a:ext uri="{FF2B5EF4-FFF2-40B4-BE49-F238E27FC236}">
                <a16:creationId xmlns:a16="http://schemas.microsoft.com/office/drawing/2014/main" id="{48EA3C47-FDC5-0792-C99A-95AA321CC5D8}"/>
              </a:ext>
            </a:extLst>
          </p:cNvPr>
          <p:cNvGraphicFramePr>
            <a:graphicFrameLocks noGrp="1"/>
          </p:cNvGraphicFramePr>
          <p:nvPr>
            <p:ph idx="1"/>
            <p:extLst>
              <p:ext uri="{D42A27DB-BD31-4B8C-83A1-F6EECF244321}">
                <p14:modId xmlns:p14="http://schemas.microsoft.com/office/powerpoint/2010/main" val="2733638796"/>
              </p:ext>
            </p:extLst>
          </p:nvPr>
        </p:nvGraphicFramePr>
        <p:xfrm>
          <a:off x="838200" y="2180492"/>
          <a:ext cx="10515600" cy="438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693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F0F35-30C9-3B37-54BB-8D9A3143054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B0573E3-8ABE-AF17-03AB-BB83CF1C21C0}"/>
              </a:ext>
            </a:extLst>
          </p:cNvPr>
          <p:cNvSpPr>
            <a:spLocks noGrp="1"/>
          </p:cNvSpPr>
          <p:nvPr>
            <p:ph type="title"/>
          </p:nvPr>
        </p:nvSpPr>
        <p:spPr/>
        <p:txBody>
          <a:bodyPr>
            <a:normAutofit fontScale="90000"/>
          </a:bodyPr>
          <a:lstStyle/>
          <a:p>
            <a:pPr algn="ctr"/>
            <a:r>
              <a:rPr lang="fr-BE" b="1" dirty="0"/>
              <a:t>Principes GENERAUX DE DROIT BELGE ET EUROPEEN</a:t>
            </a:r>
            <a:br>
              <a:rPr lang="fr-BE" b="1" dirty="0"/>
            </a:br>
            <a:r>
              <a:rPr lang="fr-BE" b="1" dirty="0"/>
              <a:t>(HORS MP)</a:t>
            </a:r>
          </a:p>
        </p:txBody>
      </p:sp>
      <p:graphicFrame>
        <p:nvGraphicFramePr>
          <p:cNvPr id="4" name="Espace réservé du contenu 3">
            <a:extLst>
              <a:ext uri="{FF2B5EF4-FFF2-40B4-BE49-F238E27FC236}">
                <a16:creationId xmlns:a16="http://schemas.microsoft.com/office/drawing/2014/main" id="{827DD14B-5D77-4116-91A6-94A74DC668B0}"/>
              </a:ext>
            </a:extLst>
          </p:cNvPr>
          <p:cNvGraphicFramePr>
            <a:graphicFrameLocks noGrp="1"/>
          </p:cNvGraphicFramePr>
          <p:nvPr>
            <p:ph idx="1"/>
            <p:extLst>
              <p:ext uri="{D42A27DB-BD31-4B8C-83A1-F6EECF244321}">
                <p14:modId xmlns:p14="http://schemas.microsoft.com/office/powerpoint/2010/main" val="3925105149"/>
              </p:ext>
            </p:extLst>
          </p:nvPr>
        </p:nvGraphicFramePr>
        <p:xfrm>
          <a:off x="838200" y="2180492"/>
          <a:ext cx="10515600" cy="438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08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5C83B-DACE-76F5-DD6F-849ABE6259A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05391D2-91F5-2CE6-09AD-26E6F1D7355C}"/>
              </a:ext>
            </a:extLst>
          </p:cNvPr>
          <p:cNvSpPr>
            <a:spLocks noGrp="1"/>
          </p:cNvSpPr>
          <p:nvPr>
            <p:ph type="title"/>
          </p:nvPr>
        </p:nvSpPr>
        <p:spPr/>
        <p:txBody>
          <a:bodyPr>
            <a:normAutofit fontScale="90000"/>
          </a:bodyPr>
          <a:lstStyle/>
          <a:p>
            <a:pPr algn="ctr"/>
            <a:r>
              <a:rPr lang="fr-BE" b="1" dirty="0"/>
              <a:t>QUELQUES CONTRATS EXCLUS</a:t>
            </a:r>
            <a:br>
              <a:rPr lang="fr-BE" b="1" dirty="0"/>
            </a:br>
            <a:r>
              <a:rPr lang="fr-BE" b="1" dirty="0"/>
              <a:t>(mais soumis aux PRINCIPES GENERAUX)</a:t>
            </a:r>
          </a:p>
        </p:txBody>
      </p:sp>
      <p:graphicFrame>
        <p:nvGraphicFramePr>
          <p:cNvPr id="4" name="Espace réservé du contenu 3">
            <a:extLst>
              <a:ext uri="{FF2B5EF4-FFF2-40B4-BE49-F238E27FC236}">
                <a16:creationId xmlns:a16="http://schemas.microsoft.com/office/drawing/2014/main" id="{E9CC0B0B-CCDA-71AF-6B35-83C6998B5FE5}"/>
              </a:ext>
            </a:extLst>
          </p:cNvPr>
          <p:cNvGraphicFramePr>
            <a:graphicFrameLocks noGrp="1"/>
          </p:cNvGraphicFramePr>
          <p:nvPr>
            <p:ph idx="1"/>
            <p:extLst>
              <p:ext uri="{D42A27DB-BD31-4B8C-83A1-F6EECF244321}">
                <p14:modId xmlns:p14="http://schemas.microsoft.com/office/powerpoint/2010/main" val="3543430833"/>
              </p:ext>
            </p:extLst>
          </p:nvPr>
        </p:nvGraphicFramePr>
        <p:xfrm>
          <a:off x="838200" y="2180492"/>
          <a:ext cx="10515600" cy="438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490F1-D54C-F558-B5E2-82657CACEB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81A0D0-4B43-8127-42DD-F5746A1EF3CD}"/>
              </a:ext>
            </a:extLst>
          </p:cNvPr>
          <p:cNvSpPr>
            <a:spLocks noGrp="1"/>
          </p:cNvSpPr>
          <p:nvPr>
            <p:ph type="title"/>
          </p:nvPr>
        </p:nvSpPr>
        <p:spPr/>
        <p:txBody>
          <a:bodyPr>
            <a:normAutofit fontScale="90000"/>
          </a:bodyPr>
          <a:lstStyle/>
          <a:p>
            <a:pPr algn="ctr"/>
            <a:r>
              <a:rPr lang="fr-BE" b="1" dirty="0"/>
              <a:t>distinction entre Marchés publics et concessions</a:t>
            </a:r>
          </a:p>
        </p:txBody>
      </p:sp>
      <p:sp>
        <p:nvSpPr>
          <p:cNvPr id="6" name="Espace réservé du contenu 5">
            <a:extLst>
              <a:ext uri="{FF2B5EF4-FFF2-40B4-BE49-F238E27FC236}">
                <a16:creationId xmlns:a16="http://schemas.microsoft.com/office/drawing/2014/main" id="{55D1F2CA-59D2-A9C7-1114-75CEFF3112AD}"/>
              </a:ext>
            </a:extLst>
          </p:cNvPr>
          <p:cNvSpPr>
            <a:spLocks noGrp="1"/>
          </p:cNvSpPr>
          <p:nvPr>
            <p:ph idx="1"/>
          </p:nvPr>
        </p:nvSpPr>
        <p:spPr/>
        <p:txBody>
          <a:bodyPr>
            <a:normAutofit/>
          </a:bodyPr>
          <a:lstStyle/>
          <a:p>
            <a:r>
              <a:rPr lang="fr-FR" b="1" dirty="0">
                <a:solidFill>
                  <a:srgbClr val="FF0000"/>
                </a:solidFill>
              </a:rPr>
              <a:t>La concession </a:t>
            </a:r>
            <a:r>
              <a:rPr lang="fr-FR" dirty="0"/>
              <a:t>est tout contrat écrit, à titre onéreux par lequel : </a:t>
            </a:r>
          </a:p>
          <a:p>
            <a:pPr lvl="2">
              <a:buFont typeface="Wingdings" panose="05000000000000000000" pitchFamily="2" charset="2"/>
              <a:buChar char="§"/>
            </a:pPr>
            <a:r>
              <a:rPr lang="fr-FR" dirty="0"/>
              <a:t>Un </a:t>
            </a:r>
            <a:r>
              <a:rPr lang="fr-FR" b="1" dirty="0"/>
              <a:t>PA</a:t>
            </a:r>
          </a:p>
          <a:p>
            <a:pPr lvl="2">
              <a:buFont typeface="Wingdings" panose="05000000000000000000" pitchFamily="2" charset="2"/>
              <a:buChar char="§"/>
            </a:pPr>
            <a:r>
              <a:rPr lang="fr-FR" dirty="0"/>
              <a:t>Confie à un opérateur économique (le </a:t>
            </a:r>
            <a:r>
              <a:rPr lang="fr-FR" b="1" dirty="0"/>
              <a:t>concessionnaire</a:t>
            </a:r>
            <a:r>
              <a:rPr lang="fr-FR" dirty="0"/>
              <a:t>)</a:t>
            </a:r>
          </a:p>
          <a:p>
            <a:pPr lvl="2">
              <a:buFont typeface="Wingdings" panose="05000000000000000000" pitchFamily="2" charset="2"/>
              <a:buChar char="§"/>
            </a:pPr>
            <a:r>
              <a:rPr lang="fr-FR" dirty="0"/>
              <a:t>La gestion et l’exploitation d’un </a:t>
            </a:r>
            <a:r>
              <a:rPr lang="fr-FR" b="1" dirty="0"/>
              <a:t>service</a:t>
            </a:r>
            <a:r>
              <a:rPr lang="fr-FR" dirty="0"/>
              <a:t> ou la réalisation et l’exploitation de </a:t>
            </a:r>
            <a:r>
              <a:rPr lang="fr-FR" b="1" dirty="0"/>
              <a:t>travaux</a:t>
            </a:r>
            <a:r>
              <a:rPr lang="fr-FR" dirty="0"/>
              <a:t> </a:t>
            </a:r>
          </a:p>
          <a:p>
            <a:pPr lvl="2">
              <a:buFont typeface="Wingdings" panose="05000000000000000000" pitchFamily="2" charset="2"/>
              <a:buChar char="§"/>
            </a:pPr>
            <a:r>
              <a:rPr lang="fr-FR" dirty="0"/>
              <a:t>En lui transférant un </a:t>
            </a:r>
            <a:r>
              <a:rPr lang="fr-FR" b="1" dirty="0"/>
              <a:t>risque d’exploitation significatif</a:t>
            </a:r>
          </a:p>
          <a:p>
            <a:r>
              <a:rPr lang="fr-FR" dirty="0"/>
              <a:t>Régi par : </a:t>
            </a:r>
          </a:p>
          <a:p>
            <a:pPr lvl="2">
              <a:buFont typeface="Wingdings" panose="05000000000000000000" pitchFamily="2" charset="2"/>
              <a:buChar char="§"/>
            </a:pPr>
            <a:r>
              <a:rPr lang="fr-FR" dirty="0"/>
              <a:t>La loi du 17 juin 2016 relative aux concessions</a:t>
            </a:r>
          </a:p>
          <a:p>
            <a:pPr lvl="2">
              <a:buFont typeface="Wingdings" panose="05000000000000000000" pitchFamily="2" charset="2"/>
              <a:buChar char="§"/>
            </a:pPr>
            <a:r>
              <a:rPr lang="fr-FR" dirty="0"/>
              <a:t>L’arrêté royal du 25 juin 2017 relatif à la passation et aux règles générales d’exécution des contrats de concession</a:t>
            </a:r>
          </a:p>
        </p:txBody>
      </p:sp>
    </p:spTree>
    <p:extLst>
      <p:ext uri="{BB962C8B-B14F-4D97-AF65-F5344CB8AC3E}">
        <p14:creationId xmlns:p14="http://schemas.microsoft.com/office/powerpoint/2010/main" val="1116098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B628F-C4FB-D3A1-C26F-FB546905FAE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23BC876-E768-A38B-D286-239D86398627}"/>
              </a:ext>
            </a:extLst>
          </p:cNvPr>
          <p:cNvSpPr>
            <a:spLocks noGrp="1"/>
          </p:cNvSpPr>
          <p:nvPr>
            <p:ph type="title"/>
          </p:nvPr>
        </p:nvSpPr>
        <p:spPr/>
        <p:txBody>
          <a:bodyPr>
            <a:normAutofit fontScale="90000"/>
          </a:bodyPr>
          <a:lstStyle/>
          <a:p>
            <a:pPr algn="ctr"/>
            <a:r>
              <a:rPr lang="fr-BE" b="1" dirty="0"/>
              <a:t>distinction entre Marchés publics et concessions</a:t>
            </a:r>
          </a:p>
        </p:txBody>
      </p:sp>
      <p:graphicFrame>
        <p:nvGraphicFramePr>
          <p:cNvPr id="10" name="Espace réservé du contenu 9">
            <a:extLst>
              <a:ext uri="{FF2B5EF4-FFF2-40B4-BE49-F238E27FC236}">
                <a16:creationId xmlns:a16="http://schemas.microsoft.com/office/drawing/2014/main" id="{641BEF02-F834-5468-AF00-900AF08E502F}"/>
              </a:ext>
            </a:extLst>
          </p:cNvPr>
          <p:cNvGraphicFramePr>
            <a:graphicFrameLocks noGrp="1"/>
          </p:cNvGraphicFramePr>
          <p:nvPr>
            <p:ph idx="1"/>
            <p:extLst>
              <p:ext uri="{D42A27DB-BD31-4B8C-83A1-F6EECF244321}">
                <p14:modId xmlns:p14="http://schemas.microsoft.com/office/powerpoint/2010/main" val="2471417558"/>
              </p:ext>
            </p:extLst>
          </p:nvPr>
        </p:nvGraphicFramePr>
        <p:xfrm>
          <a:off x="838200" y="2181224"/>
          <a:ext cx="10515600" cy="379450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823832705"/>
                    </a:ext>
                  </a:extLst>
                </a:gridCol>
                <a:gridCol w="5257800">
                  <a:extLst>
                    <a:ext uri="{9D8B030D-6E8A-4147-A177-3AD203B41FA5}">
                      <a16:colId xmlns:a16="http://schemas.microsoft.com/office/drawing/2014/main" val="622717617"/>
                    </a:ext>
                  </a:extLst>
                </a:gridCol>
              </a:tblGrid>
              <a:tr h="720027">
                <a:tc>
                  <a:txBody>
                    <a:bodyPr/>
                    <a:lstStyle/>
                    <a:p>
                      <a:pPr algn="ctr"/>
                      <a:r>
                        <a:rPr lang="fr-FR" dirty="0"/>
                        <a:t>MARCHES PUBLICS</a:t>
                      </a:r>
                      <a:endParaRPr lang="fr-B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CONCESSION</a:t>
                      </a:r>
                      <a:endParaRPr lang="fr-BE" dirty="0"/>
                    </a:p>
                  </a:txBody>
                  <a:tcPr anchor="ctr"/>
                </a:tc>
                <a:extLst>
                  <a:ext uri="{0D108BD9-81ED-4DB2-BD59-A6C34878D82A}">
                    <a16:rowId xmlns:a16="http://schemas.microsoft.com/office/drawing/2014/main" val="2467128921"/>
                  </a:ext>
                </a:extLst>
              </a:tr>
              <a:tr h="720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 17 juin 2016 relative aux marchés publics</a:t>
                      </a:r>
                      <a:endParaRPr lang="fr-BE" dirty="0"/>
                    </a:p>
                    <a:p>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 17 juin 2016 relative aux contrats de concession</a:t>
                      </a:r>
                    </a:p>
                    <a:p>
                      <a:endParaRPr lang="fr-BE" dirty="0"/>
                    </a:p>
                  </a:txBody>
                  <a:tcPr/>
                </a:tc>
                <a:extLst>
                  <a:ext uri="{0D108BD9-81ED-4DB2-BD59-A6C34878D82A}">
                    <a16:rowId xmlns:a16="http://schemas.microsoft.com/office/drawing/2014/main" val="1400122742"/>
                  </a:ext>
                </a:extLst>
              </a:tr>
              <a:tr h="720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Travaux, fourniture ou service achetés par un pouvoir adjudicateur </a:t>
                      </a:r>
                      <a:endParaRPr lang="fr-BE" dirty="0"/>
                    </a:p>
                    <a:p>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Travaux ou services dont l’exploitation est confiée au concessionnaire</a:t>
                      </a:r>
                      <a:endParaRPr lang="fr-BE" dirty="0"/>
                    </a:p>
                  </a:txBody>
                  <a:tcPr/>
                </a:tc>
                <a:extLst>
                  <a:ext uri="{0D108BD9-81ED-4DB2-BD59-A6C34878D82A}">
                    <a16:rowId xmlns:a16="http://schemas.microsoft.com/office/drawing/2014/main" val="1578931847"/>
                  </a:ext>
                </a:extLst>
              </a:tr>
              <a:tr h="720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Prix payé directement par l’autorité publique</a:t>
                      </a:r>
                      <a:endParaRPr lang="fr-BE" dirty="0"/>
                    </a:p>
                    <a:p>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Droit d’exploiter l’ouvrage ou le service (paiement par les usagers) + contribution publique éventuelle</a:t>
                      </a:r>
                      <a:endParaRPr lang="fr-BE" dirty="0"/>
                    </a:p>
                  </a:txBody>
                  <a:tcPr/>
                </a:tc>
                <a:extLst>
                  <a:ext uri="{0D108BD9-81ED-4DB2-BD59-A6C34878D82A}">
                    <a16:rowId xmlns:a16="http://schemas.microsoft.com/office/drawing/2014/main" val="956133527"/>
                  </a:ext>
                </a:extLst>
              </a:tr>
              <a:tr h="720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Risque supporté principalement par l’autorité publique</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Risque économique réel supporté principalement par le concessionnaire</a:t>
                      </a:r>
                      <a:endParaRPr lang="fr-BE" dirty="0"/>
                    </a:p>
                  </a:txBody>
                  <a:tcPr/>
                </a:tc>
                <a:extLst>
                  <a:ext uri="{0D108BD9-81ED-4DB2-BD59-A6C34878D82A}">
                    <a16:rowId xmlns:a16="http://schemas.microsoft.com/office/drawing/2014/main" val="4219663949"/>
                  </a:ext>
                </a:extLst>
              </a:tr>
            </a:tbl>
          </a:graphicData>
        </a:graphic>
      </p:graphicFrame>
    </p:spTree>
    <p:extLst>
      <p:ext uri="{BB962C8B-B14F-4D97-AF65-F5344CB8AC3E}">
        <p14:creationId xmlns:p14="http://schemas.microsoft.com/office/powerpoint/2010/main" val="331452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B3183-E6E3-E543-6551-AFE889B1D9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5E31D7-00C9-5471-E235-BD793E3CD3D8}"/>
              </a:ext>
            </a:extLst>
          </p:cNvPr>
          <p:cNvSpPr>
            <a:spLocks noGrp="1"/>
          </p:cNvSpPr>
          <p:nvPr>
            <p:ph type="title"/>
          </p:nvPr>
        </p:nvSpPr>
        <p:spPr>
          <a:xfrm>
            <a:off x="838200" y="843694"/>
            <a:ext cx="10515600" cy="5794850"/>
          </a:xfrm>
        </p:spPr>
        <p:txBody>
          <a:bodyPr anchor="ctr"/>
          <a:lstStyle/>
          <a:p>
            <a:pPr algn="ctr"/>
            <a:r>
              <a:rPr lang="fr-BE" b="1" dirty="0"/>
              <a:t>Les marchés publics et le CPAS</a:t>
            </a:r>
          </a:p>
        </p:txBody>
      </p:sp>
    </p:spTree>
    <p:extLst>
      <p:ext uri="{BB962C8B-B14F-4D97-AF65-F5344CB8AC3E}">
        <p14:creationId xmlns:p14="http://schemas.microsoft.com/office/powerpoint/2010/main" val="628496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0B80D9-3885-4E03-4D41-D76F9E50DA98}"/>
              </a:ext>
            </a:extLst>
          </p:cNvPr>
          <p:cNvSpPr>
            <a:spLocks noGrp="1"/>
          </p:cNvSpPr>
          <p:nvPr>
            <p:ph type="title"/>
          </p:nvPr>
        </p:nvSpPr>
        <p:spPr/>
        <p:txBody>
          <a:bodyPr/>
          <a:lstStyle/>
          <a:p>
            <a:pPr algn="ctr"/>
            <a:r>
              <a:rPr lang="fr-BE" b="1" dirty="0"/>
              <a:t>POUVOIRS ADJUDICATEURS</a:t>
            </a:r>
          </a:p>
        </p:txBody>
      </p:sp>
      <p:sp>
        <p:nvSpPr>
          <p:cNvPr id="3" name="Espace réservé du contenu 2">
            <a:extLst>
              <a:ext uri="{FF2B5EF4-FFF2-40B4-BE49-F238E27FC236}">
                <a16:creationId xmlns:a16="http://schemas.microsoft.com/office/drawing/2014/main" id="{F1C3641F-236F-1791-DE8F-C4036E7AA32E}"/>
              </a:ext>
            </a:extLst>
          </p:cNvPr>
          <p:cNvSpPr>
            <a:spLocks noGrp="1"/>
          </p:cNvSpPr>
          <p:nvPr>
            <p:ph idx="1"/>
          </p:nvPr>
        </p:nvSpPr>
        <p:spPr/>
        <p:txBody>
          <a:bodyPr>
            <a:normAutofit lnSpcReduction="10000"/>
          </a:bodyPr>
          <a:lstStyle/>
          <a:p>
            <a:pPr marL="0" indent="0">
              <a:buNone/>
            </a:pPr>
            <a:r>
              <a:rPr lang="fr-BE" dirty="0"/>
              <a:t>Sont des pouvoirs adjudicateurs:</a:t>
            </a:r>
          </a:p>
          <a:p>
            <a:pPr lvl="1">
              <a:buFont typeface="Wingdings" panose="05000000000000000000" pitchFamily="2" charset="2"/>
              <a:buChar char="q"/>
            </a:pPr>
            <a:r>
              <a:rPr lang="fr-BE" dirty="0"/>
              <a:t>CPAS</a:t>
            </a:r>
          </a:p>
          <a:p>
            <a:pPr lvl="1">
              <a:buFont typeface="Wingdings" panose="05000000000000000000" pitchFamily="2" charset="2"/>
              <a:buChar char="q"/>
            </a:pPr>
            <a:r>
              <a:rPr lang="fr-BE" dirty="0"/>
              <a:t> Les entités qui dépendent du CPAS</a:t>
            </a:r>
          </a:p>
          <a:p>
            <a:pPr marL="0" indent="0">
              <a:buNone/>
            </a:pPr>
            <a:endParaRPr lang="fr-BE" dirty="0"/>
          </a:p>
          <a:p>
            <a:pPr marL="0" indent="0">
              <a:buNone/>
            </a:pPr>
            <a:r>
              <a:rPr lang="fr-BE" dirty="0"/>
              <a:t>Obligation de passer des MP dès le 1</a:t>
            </a:r>
            <a:r>
              <a:rPr lang="fr-BE" baseline="30000" dirty="0"/>
              <a:t>er</a:t>
            </a:r>
            <a:r>
              <a:rPr lang="fr-BE" dirty="0"/>
              <a:t> euro de commande de travaux, fournitures et services</a:t>
            </a:r>
          </a:p>
          <a:p>
            <a:pPr marL="0" indent="0">
              <a:buNone/>
            </a:pPr>
            <a:endParaRPr lang="fr-BE" dirty="0"/>
          </a:p>
          <a:p>
            <a:pPr marL="0" indent="0">
              <a:buNone/>
            </a:pPr>
            <a:r>
              <a:rPr lang="fr-BE" dirty="0"/>
              <a:t>Nullité (absolue) des contrats conclus sans MP</a:t>
            </a:r>
          </a:p>
        </p:txBody>
      </p:sp>
    </p:spTree>
    <p:extLst>
      <p:ext uri="{BB962C8B-B14F-4D97-AF65-F5344CB8AC3E}">
        <p14:creationId xmlns:p14="http://schemas.microsoft.com/office/powerpoint/2010/main" val="3615892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80F98-A721-C19D-0201-9974ECD20D6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9105603-9760-715F-7498-B9D70E9E8758}"/>
              </a:ext>
            </a:extLst>
          </p:cNvPr>
          <p:cNvSpPr>
            <a:spLocks noGrp="1"/>
          </p:cNvSpPr>
          <p:nvPr>
            <p:ph type="title"/>
          </p:nvPr>
        </p:nvSpPr>
        <p:spPr/>
        <p:txBody>
          <a:bodyPr/>
          <a:lstStyle/>
          <a:p>
            <a:pPr algn="ctr"/>
            <a:r>
              <a:rPr lang="fr-BE" b="1" dirty="0"/>
              <a:t>Organes compétents au sein du CPAS</a:t>
            </a:r>
          </a:p>
        </p:txBody>
      </p:sp>
      <p:sp>
        <p:nvSpPr>
          <p:cNvPr id="3" name="Espace réservé du contenu 2">
            <a:extLst>
              <a:ext uri="{FF2B5EF4-FFF2-40B4-BE49-F238E27FC236}">
                <a16:creationId xmlns:a16="http://schemas.microsoft.com/office/drawing/2014/main" id="{755ECBD0-22DD-A60E-DA43-C257AA4F4C95}"/>
              </a:ext>
            </a:extLst>
          </p:cNvPr>
          <p:cNvSpPr>
            <a:spLocks noGrp="1"/>
          </p:cNvSpPr>
          <p:nvPr>
            <p:ph idx="1"/>
          </p:nvPr>
        </p:nvSpPr>
        <p:spPr>
          <a:xfrm>
            <a:off x="838200" y="2016369"/>
            <a:ext cx="10515600" cy="4386563"/>
          </a:xfrm>
        </p:spPr>
        <p:txBody>
          <a:bodyPr>
            <a:noAutofit/>
          </a:bodyPr>
          <a:lstStyle/>
          <a:p>
            <a:pPr algn="just">
              <a:buFont typeface="Wingdings" panose="05000000000000000000" pitchFamily="2" charset="2"/>
              <a:buChar char="Ø"/>
            </a:pPr>
            <a:r>
              <a:rPr lang="fr-FR" sz="2400" dirty="0"/>
              <a:t>Organe décisionnel principal des MP : </a:t>
            </a:r>
            <a:r>
              <a:rPr lang="fr-FR" sz="2400" b="1" dirty="0"/>
              <a:t>Conseil de l’Action Sociale </a:t>
            </a:r>
            <a:r>
              <a:rPr lang="fr-FR" sz="2400" dirty="0"/>
              <a:t>(L. organique du 8 juillet 1976 des CPAS, art. 84)</a:t>
            </a:r>
          </a:p>
          <a:p>
            <a:pPr marL="230400" indent="-230400" algn="just">
              <a:lnSpc>
                <a:spcPct val="110000"/>
              </a:lnSpc>
              <a:spcBef>
                <a:spcPts val="150"/>
              </a:spcBef>
            </a:pPr>
            <a:r>
              <a:rPr lang="fr-FR" sz="2000" dirty="0"/>
              <a:t>Choisit le mode de passation des MP</a:t>
            </a:r>
          </a:p>
          <a:p>
            <a:pPr marL="230400" indent="-230400" algn="just">
              <a:lnSpc>
                <a:spcPct val="110000"/>
              </a:lnSpc>
              <a:spcBef>
                <a:spcPts val="150"/>
              </a:spcBef>
            </a:pPr>
            <a:r>
              <a:rPr lang="fr-FR" sz="2000" dirty="0"/>
              <a:t>Engage formellement la procédure </a:t>
            </a:r>
          </a:p>
          <a:p>
            <a:pPr marL="230400" indent="-230400" algn="just">
              <a:lnSpc>
                <a:spcPct val="110000"/>
              </a:lnSpc>
              <a:spcBef>
                <a:spcPts val="150"/>
              </a:spcBef>
            </a:pPr>
            <a:r>
              <a:rPr lang="fr-FR" sz="2000" dirty="0"/>
              <a:t>Assure le suivi et l’exécution des marchés </a:t>
            </a:r>
          </a:p>
          <a:p>
            <a:pPr algn="just">
              <a:lnSpc>
                <a:spcPct val="100000"/>
              </a:lnSpc>
              <a:buFont typeface="Wingdings" panose="05000000000000000000" pitchFamily="2" charset="2"/>
              <a:buChar char="Ø"/>
            </a:pPr>
            <a:r>
              <a:rPr lang="fr-FR" sz="2400" dirty="0"/>
              <a:t>Délégation possible dans la pratique administrative pour certaines compétences au </a:t>
            </a:r>
            <a:r>
              <a:rPr lang="fr-FR" sz="2400" b="1" dirty="0"/>
              <a:t>Bureau permanent </a:t>
            </a:r>
            <a:r>
              <a:rPr lang="fr-FR" sz="2400" dirty="0"/>
              <a:t>ou au </a:t>
            </a:r>
            <a:r>
              <a:rPr lang="fr-FR" sz="2400" b="1" dirty="0"/>
              <a:t>Secrétaire général </a:t>
            </a:r>
            <a:r>
              <a:rPr lang="fr-FR" sz="2400" dirty="0"/>
              <a:t>(L. 8 juillet 1976, art. 27 §1</a:t>
            </a:r>
            <a:r>
              <a:rPr lang="fr-FR" sz="2400" baseline="30000" dirty="0"/>
              <a:t>erter </a:t>
            </a:r>
            <a:r>
              <a:rPr lang="fr-FR" sz="2400" dirty="0"/>
              <a:t>)</a:t>
            </a:r>
          </a:p>
        </p:txBody>
      </p:sp>
    </p:spTree>
    <p:extLst>
      <p:ext uri="{BB962C8B-B14F-4D97-AF65-F5344CB8AC3E}">
        <p14:creationId xmlns:p14="http://schemas.microsoft.com/office/powerpoint/2010/main" val="197656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AC033-EE3D-5EBA-E89C-51AEB2C30867}"/>
              </a:ext>
            </a:extLst>
          </p:cNvPr>
          <p:cNvSpPr>
            <a:spLocks noGrp="1"/>
          </p:cNvSpPr>
          <p:nvPr>
            <p:ph type="title"/>
          </p:nvPr>
        </p:nvSpPr>
        <p:spPr/>
        <p:txBody>
          <a:bodyPr/>
          <a:lstStyle/>
          <a:p>
            <a:pPr algn="ctr"/>
            <a:r>
              <a:rPr lang="fr-BE" b="1" dirty="0"/>
              <a:t>Qui sommes-nous ? </a:t>
            </a:r>
          </a:p>
        </p:txBody>
      </p:sp>
      <p:sp>
        <p:nvSpPr>
          <p:cNvPr id="3" name="Espace réservé du contenu 2">
            <a:extLst>
              <a:ext uri="{FF2B5EF4-FFF2-40B4-BE49-F238E27FC236}">
                <a16:creationId xmlns:a16="http://schemas.microsoft.com/office/drawing/2014/main" id="{06A8A276-C506-6C25-235A-438900FF2A92}"/>
              </a:ext>
            </a:extLst>
          </p:cNvPr>
          <p:cNvSpPr>
            <a:spLocks noGrp="1"/>
          </p:cNvSpPr>
          <p:nvPr>
            <p:ph idx="1"/>
          </p:nvPr>
        </p:nvSpPr>
        <p:spPr/>
        <p:txBody>
          <a:bodyPr>
            <a:normAutofit fontScale="85000" lnSpcReduction="20000"/>
          </a:bodyPr>
          <a:lstStyle/>
          <a:p>
            <a:r>
              <a:rPr lang="fr-FR" sz="2600" u="sng" dirty="0">
                <a:latin typeface="Calibri" panose="020F0502020204030204" pitchFamily="34" charset="0"/>
                <a:ea typeface="Calibri" panose="020F0502020204030204" pitchFamily="34" charset="0"/>
                <a:cs typeface="Times New Roman" panose="02020603050405020304" pitchFamily="18" charset="0"/>
              </a:rPr>
              <a:t>RESOLVED AVOCATS :</a:t>
            </a:r>
          </a:p>
          <a:p>
            <a:pPr marL="0" indent="0">
              <a:buNone/>
            </a:pPr>
            <a:endParaRPr lang="fr-FR" sz="2600" dirty="0">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ü"/>
            </a:pPr>
            <a:r>
              <a:rPr lang="fr-FR" sz="2300" dirty="0">
                <a:latin typeface="Calibri" panose="020F0502020204030204" pitchFamily="34" charset="0"/>
                <a:ea typeface="Calibri" panose="020F0502020204030204" pitchFamily="34" charset="0"/>
                <a:cs typeface="Times New Roman" panose="02020603050405020304" pitchFamily="18" charset="0"/>
              </a:rPr>
              <a:t>10 avocats spécialisés en droit administratif / public</a:t>
            </a:r>
          </a:p>
          <a:p>
            <a:pPr lvl="1">
              <a:buFont typeface="Wingdings" panose="05000000000000000000" pitchFamily="2" charset="2"/>
              <a:buChar char="ü"/>
            </a:pPr>
            <a:r>
              <a:rPr lang="fr-FR" sz="2300" dirty="0">
                <a:latin typeface="Calibri" panose="020F0502020204030204" pitchFamily="34" charset="0"/>
                <a:ea typeface="Calibri" panose="020F0502020204030204" pitchFamily="34" charset="0"/>
                <a:cs typeface="Times New Roman" panose="02020603050405020304" pitchFamily="18" charset="0"/>
              </a:rPr>
              <a:t>2 secrétaires</a:t>
            </a:r>
          </a:p>
          <a:p>
            <a:pPr lvl="1">
              <a:buFont typeface="Wingdings" panose="05000000000000000000" pitchFamily="2" charset="2"/>
              <a:buChar char="ü"/>
            </a:pPr>
            <a:r>
              <a:rPr lang="fr-FR" sz="2300" dirty="0">
                <a:latin typeface="Calibri" panose="020F0502020204030204" pitchFamily="34" charset="0"/>
                <a:ea typeface="Calibri" panose="020F0502020204030204" pitchFamily="34" charset="0"/>
                <a:cs typeface="Times New Roman" panose="02020603050405020304" pitchFamily="18" charset="0"/>
              </a:rPr>
              <a:t>25 ans d’expérience en marchés publics </a:t>
            </a:r>
          </a:p>
          <a:p>
            <a:pPr lvl="1">
              <a:buFont typeface="Wingdings" panose="05000000000000000000" pitchFamily="2" charset="2"/>
              <a:buChar char="ü"/>
            </a:pPr>
            <a:r>
              <a:rPr lang="fr-FR" sz="2300" dirty="0">
                <a:latin typeface="Calibri" panose="020F0502020204030204" pitchFamily="34" charset="0"/>
                <a:ea typeface="Calibri" panose="020F0502020204030204" pitchFamily="34" charset="0"/>
                <a:cs typeface="Times New Roman" panose="02020603050405020304" pitchFamily="18" charset="0"/>
              </a:rPr>
              <a:t>www.resolved.law</a:t>
            </a:r>
          </a:p>
          <a:p>
            <a:pPr lvl="1">
              <a:buFont typeface="Wingdings" panose="05000000000000000000" pitchFamily="2" charset="2"/>
              <a:buChar char="ü"/>
            </a:pPr>
            <a:r>
              <a:rPr lang="fr-FR" sz="2300" dirty="0">
                <a:latin typeface="Calibri" panose="020F0502020204030204" pitchFamily="34" charset="0"/>
                <a:ea typeface="Calibri" panose="020F0502020204030204" pitchFamily="34" charset="0"/>
                <a:cs typeface="Times New Roman" panose="02020603050405020304" pitchFamily="18" charset="0"/>
              </a:rPr>
              <a:t>www.marchéspublics.be </a:t>
            </a:r>
          </a:p>
          <a:p>
            <a:pPr lvl="1">
              <a:buFont typeface="Wingdings" panose="05000000000000000000" pitchFamily="2" charset="2"/>
              <a:buChar char="ü"/>
            </a:pPr>
            <a:r>
              <a:rPr lang="fr-FR" sz="2300" dirty="0">
                <a:latin typeface="Calibri" panose="020F0502020204030204" pitchFamily="34" charset="0"/>
                <a:ea typeface="Calibri" panose="020F0502020204030204" pitchFamily="34" charset="0"/>
                <a:cs typeface="Times New Roman" panose="02020603050405020304" pitchFamily="18" charset="0"/>
              </a:rPr>
              <a:t>Contact : 	Gauthier ERVYN </a:t>
            </a:r>
          </a:p>
          <a:p>
            <a:pPr marL="1828800" lvl="4" indent="0">
              <a:buNone/>
            </a:pPr>
            <a:r>
              <a:rPr lang="fr-FR" sz="2200" dirty="0" err="1">
                <a:latin typeface="Calibri" panose="020F0502020204030204" pitchFamily="34" charset="0"/>
                <a:ea typeface="Calibri" panose="020F0502020204030204" pitchFamily="34" charset="0"/>
                <a:cs typeface="Times New Roman" panose="02020603050405020304" pitchFamily="18" charset="0"/>
                <a:hlinkClick r:id="rId2"/>
              </a:rPr>
              <a:t>ge@resolved.law</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1828800" lvl="4" indent="0">
              <a:buNone/>
            </a:pPr>
            <a:r>
              <a:rPr lang="fr-FR" sz="2200" dirty="0">
                <a:latin typeface="Calibri" panose="020F0502020204030204" pitchFamily="34" charset="0"/>
                <a:ea typeface="Calibri" panose="020F0502020204030204" pitchFamily="34" charset="0"/>
                <a:cs typeface="Times New Roman" panose="02020603050405020304" pitchFamily="18" charset="0"/>
              </a:rPr>
              <a:t>02/315.53.00</a:t>
            </a:r>
          </a:p>
          <a:p>
            <a:pPr marL="1828800" lvl="4" indent="0">
              <a:buNone/>
            </a:pPr>
            <a:r>
              <a:rPr lang="fr-FR" sz="2200" dirty="0">
                <a:latin typeface="Calibri" panose="020F0502020204030204" pitchFamily="34" charset="0"/>
                <a:ea typeface="Calibri" panose="020F0502020204030204" pitchFamily="34" charset="0"/>
                <a:cs typeface="Times New Roman" panose="02020603050405020304" pitchFamily="18" charset="0"/>
              </a:rPr>
              <a:t>0473/87.78.54</a:t>
            </a:r>
          </a:p>
          <a:p>
            <a:endParaRPr lang="fr-BE" dirty="0"/>
          </a:p>
        </p:txBody>
      </p:sp>
      <p:pic>
        <p:nvPicPr>
          <p:cNvPr id="5" name="Image 4">
            <a:extLst>
              <a:ext uri="{FF2B5EF4-FFF2-40B4-BE49-F238E27FC236}">
                <a16:creationId xmlns:a16="http://schemas.microsoft.com/office/drawing/2014/main" id="{ECC9F7AF-15D6-D849-8D2D-01CC62F6A21F}"/>
              </a:ext>
            </a:extLst>
          </p:cNvPr>
          <p:cNvPicPr>
            <a:picLocks noChangeAspect="1"/>
          </p:cNvPicPr>
          <p:nvPr/>
        </p:nvPicPr>
        <p:blipFill>
          <a:blip r:embed="rId3"/>
          <a:stretch>
            <a:fillRect/>
          </a:stretch>
        </p:blipFill>
        <p:spPr>
          <a:xfrm>
            <a:off x="7132341" y="4117637"/>
            <a:ext cx="3810532" cy="1495634"/>
          </a:xfrm>
          <a:prstGeom prst="rect">
            <a:avLst/>
          </a:prstGeom>
        </p:spPr>
      </p:pic>
    </p:spTree>
    <p:extLst>
      <p:ext uri="{BB962C8B-B14F-4D97-AF65-F5344CB8AC3E}">
        <p14:creationId xmlns:p14="http://schemas.microsoft.com/office/powerpoint/2010/main" val="306131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7D888-ABB3-13AC-402C-65D3639F9E0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D061AD3-87E2-7083-E4F1-F375A3F5ECD0}"/>
              </a:ext>
            </a:extLst>
          </p:cNvPr>
          <p:cNvSpPr>
            <a:spLocks noGrp="1"/>
          </p:cNvSpPr>
          <p:nvPr>
            <p:ph type="title"/>
          </p:nvPr>
        </p:nvSpPr>
        <p:spPr/>
        <p:txBody>
          <a:bodyPr>
            <a:normAutofit/>
          </a:bodyPr>
          <a:lstStyle/>
          <a:p>
            <a:pPr algn="ctr"/>
            <a:r>
              <a:rPr lang="fr-BE" b="1" dirty="0"/>
              <a:t>Rôle de la tutelle administrative </a:t>
            </a:r>
          </a:p>
        </p:txBody>
      </p:sp>
      <p:graphicFrame>
        <p:nvGraphicFramePr>
          <p:cNvPr id="4" name="Espace réservé du contenu 3">
            <a:extLst>
              <a:ext uri="{FF2B5EF4-FFF2-40B4-BE49-F238E27FC236}">
                <a16:creationId xmlns:a16="http://schemas.microsoft.com/office/drawing/2014/main" id="{22C2FA7C-090D-F5DD-FA37-AAD6811D39FA}"/>
              </a:ext>
            </a:extLst>
          </p:cNvPr>
          <p:cNvGraphicFramePr>
            <a:graphicFrameLocks noGrp="1"/>
          </p:cNvGraphicFramePr>
          <p:nvPr>
            <p:ph idx="1"/>
            <p:extLst>
              <p:ext uri="{D42A27DB-BD31-4B8C-83A1-F6EECF244321}">
                <p14:modId xmlns:p14="http://schemas.microsoft.com/office/powerpoint/2010/main" val="347051250"/>
              </p:ext>
            </p:extLst>
          </p:nvPr>
        </p:nvGraphicFramePr>
        <p:xfrm>
          <a:off x="838200" y="2180492"/>
          <a:ext cx="10515600" cy="438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3260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DB00C-24BF-8C61-4DF6-8A6AB8BEA0E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C54452B-310C-DF9B-5503-C69FCED18CB0}"/>
              </a:ext>
            </a:extLst>
          </p:cNvPr>
          <p:cNvSpPr>
            <a:spLocks noGrp="1"/>
          </p:cNvSpPr>
          <p:nvPr>
            <p:ph type="title"/>
          </p:nvPr>
        </p:nvSpPr>
        <p:spPr>
          <a:xfrm>
            <a:off x="838200" y="341538"/>
            <a:ext cx="10515600" cy="1172674"/>
          </a:xfrm>
        </p:spPr>
        <p:txBody>
          <a:bodyPr>
            <a:normAutofit/>
          </a:bodyPr>
          <a:lstStyle/>
          <a:p>
            <a:pPr algn="ctr"/>
            <a:r>
              <a:rPr lang="fr-BE" b="1" dirty="0"/>
              <a:t>Rôle de la tutelle administrative</a:t>
            </a:r>
          </a:p>
        </p:txBody>
      </p:sp>
      <p:sp>
        <p:nvSpPr>
          <p:cNvPr id="3" name="Espace réservé du contenu 2">
            <a:extLst>
              <a:ext uri="{FF2B5EF4-FFF2-40B4-BE49-F238E27FC236}">
                <a16:creationId xmlns:a16="http://schemas.microsoft.com/office/drawing/2014/main" id="{E5152743-6C3E-31EF-9D0F-747719D66257}"/>
              </a:ext>
            </a:extLst>
          </p:cNvPr>
          <p:cNvSpPr>
            <a:spLocks noGrp="1"/>
          </p:cNvSpPr>
          <p:nvPr>
            <p:ph idx="1"/>
          </p:nvPr>
        </p:nvSpPr>
        <p:spPr>
          <a:xfrm>
            <a:off x="838200" y="1604866"/>
            <a:ext cx="10515600" cy="4962190"/>
          </a:xfrm>
        </p:spPr>
        <p:txBody>
          <a:bodyPr>
            <a:normAutofit/>
          </a:bodyPr>
          <a:lstStyle/>
          <a:p>
            <a:pPr marL="0" indent="0">
              <a:buNone/>
            </a:pPr>
            <a:r>
              <a:rPr lang="fr-FR" sz="2000" dirty="0"/>
              <a:t>La tutelle sur les CPAS bruxellois est exercée par </a:t>
            </a:r>
            <a:r>
              <a:rPr lang="fr-FR" sz="2000" b="1" dirty="0"/>
              <a:t>le Collège réuni de la Commission communautaire commune (via Bruxelles Pouvoirs Locaux)</a:t>
            </a:r>
            <a:r>
              <a:rPr lang="fr-FR" sz="2000" dirty="0"/>
              <a:t>. Elle consiste en un </a:t>
            </a:r>
            <a:r>
              <a:rPr lang="fr-FR" sz="2000" b="1" dirty="0"/>
              <a:t>contrôle de légalité</a:t>
            </a:r>
            <a:r>
              <a:rPr lang="fr-FR" sz="2000" dirty="0"/>
              <a:t> sur certains actes du CPAS, notamment en matière de </a:t>
            </a:r>
            <a:r>
              <a:rPr lang="fr-FR" sz="2000" b="1" dirty="0"/>
              <a:t>marchés publics</a:t>
            </a:r>
            <a:r>
              <a:rPr lang="fr-FR" sz="2000" dirty="0"/>
              <a:t>.</a:t>
            </a:r>
          </a:p>
          <a:p>
            <a:pPr marL="0" indent="0">
              <a:buNone/>
            </a:pPr>
            <a:r>
              <a:rPr lang="fr-FR" sz="2000" b="1" dirty="0">
                <a:solidFill>
                  <a:srgbClr val="FF0000"/>
                </a:solidFill>
              </a:rPr>
              <a:t>Principaux actes contrôlés </a:t>
            </a:r>
            <a:r>
              <a:rPr lang="fr-FR" sz="2000" b="1" dirty="0"/>
              <a:t>:</a:t>
            </a:r>
            <a:br>
              <a:rPr lang="fr-FR" sz="2000" dirty="0"/>
            </a:br>
            <a:r>
              <a:rPr lang="fr-FR" sz="2000" dirty="0"/>
              <a:t>• Envoi des décisions de </a:t>
            </a:r>
            <a:r>
              <a:rPr lang="fr-FR" sz="2000" b="1" dirty="0"/>
              <a:t>lancement du marché public &gt; 140K EUR HTVA</a:t>
            </a:r>
            <a:br>
              <a:rPr lang="fr-FR" sz="2000" dirty="0"/>
            </a:br>
            <a:r>
              <a:rPr lang="fr-FR" sz="2000" dirty="0"/>
              <a:t>• Envoi des décisions </a:t>
            </a:r>
            <a:r>
              <a:rPr lang="fr-FR" sz="2000" b="1" dirty="0"/>
              <a:t>d’attribution du marché &gt; 140K EUR HTVA</a:t>
            </a:r>
          </a:p>
          <a:p>
            <a:r>
              <a:rPr lang="fr-FR" sz="2000" b="1" dirty="0"/>
              <a:t>Envoi de liste avec bref exposé</a:t>
            </a:r>
            <a:r>
              <a:rPr lang="fr-FR" sz="2000" dirty="0"/>
              <a:t> des décisions adoptées par le Bureau permanent (uniquement MP &gt; 30k EUR).</a:t>
            </a:r>
          </a:p>
          <a:p>
            <a:pPr marL="0" indent="0">
              <a:buNone/>
            </a:pPr>
            <a:r>
              <a:rPr lang="fr-FR" sz="2000" b="1" dirty="0">
                <a:solidFill>
                  <a:srgbClr val="FF0000"/>
                </a:solidFill>
              </a:rPr>
              <a:t>Nature de la tutelle </a:t>
            </a:r>
            <a:r>
              <a:rPr lang="fr-FR" sz="2000" b="1" dirty="0"/>
              <a:t>:</a:t>
            </a:r>
            <a:br>
              <a:rPr lang="fr-FR" sz="2000" dirty="0"/>
            </a:br>
            <a:r>
              <a:rPr lang="fr-FR" sz="2000" dirty="0"/>
              <a:t>• </a:t>
            </a:r>
            <a:r>
              <a:rPr lang="fr-FR" sz="2000" b="1" dirty="0"/>
              <a:t>Suspension</a:t>
            </a:r>
            <a:r>
              <a:rPr lang="fr-FR" sz="2000" dirty="0"/>
              <a:t> </a:t>
            </a:r>
            <a:r>
              <a:rPr lang="fr-FR" sz="2000" b="1" dirty="0"/>
              <a:t>ou annulation </a:t>
            </a:r>
            <a:r>
              <a:rPr lang="fr-FR" sz="2000" dirty="0"/>
              <a:t>de l’acte en cas d’illégalité</a:t>
            </a:r>
          </a:p>
          <a:p>
            <a:pPr marL="0" indent="0">
              <a:buNone/>
            </a:pPr>
            <a:r>
              <a:rPr lang="fr-FR" sz="2000" b="1" dirty="0">
                <a:solidFill>
                  <a:srgbClr val="FF0000"/>
                </a:solidFill>
              </a:rPr>
              <a:t>Délai d’intervention </a:t>
            </a:r>
            <a:r>
              <a:rPr lang="fr-FR" sz="2000" b="1" dirty="0"/>
              <a:t>:</a:t>
            </a:r>
            <a:br>
              <a:rPr lang="fr-FR" sz="2000" dirty="0"/>
            </a:br>
            <a:r>
              <a:rPr lang="fr-FR" sz="2000" dirty="0"/>
              <a:t>• </a:t>
            </a:r>
            <a:r>
              <a:rPr lang="fr-FR" sz="2000" b="1" dirty="0"/>
              <a:t>30 jours</a:t>
            </a:r>
            <a:r>
              <a:rPr lang="fr-FR" sz="2000" dirty="0"/>
              <a:t> à compter du lendemain de la réception de l’acte</a:t>
            </a:r>
            <a:br>
              <a:rPr lang="fr-FR" sz="2000" dirty="0"/>
            </a:br>
            <a:r>
              <a:rPr lang="fr-FR" sz="2000" dirty="0"/>
              <a:t>• </a:t>
            </a:r>
            <a:r>
              <a:rPr lang="fr-FR" sz="2000" b="1" dirty="0"/>
              <a:t>Prolongation possible de 15 jours</a:t>
            </a:r>
            <a:endParaRPr lang="fr-FR" sz="2000" dirty="0"/>
          </a:p>
          <a:p>
            <a:pPr marL="0" indent="0" algn="just">
              <a:buNone/>
            </a:pPr>
            <a:endParaRPr lang="fr-FR" sz="2000" dirty="0"/>
          </a:p>
        </p:txBody>
      </p:sp>
    </p:spTree>
    <p:extLst>
      <p:ext uri="{BB962C8B-B14F-4D97-AF65-F5344CB8AC3E}">
        <p14:creationId xmlns:p14="http://schemas.microsoft.com/office/powerpoint/2010/main" val="3465062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5B24D-15ED-84AF-244E-7F447248DC4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522A512-B2DB-FF49-85B6-6D47B16A2D47}"/>
              </a:ext>
            </a:extLst>
          </p:cNvPr>
          <p:cNvSpPr>
            <a:spLocks noGrp="1"/>
          </p:cNvSpPr>
          <p:nvPr>
            <p:ph type="title"/>
          </p:nvPr>
        </p:nvSpPr>
        <p:spPr>
          <a:xfrm>
            <a:off x="966537" y="233295"/>
            <a:ext cx="10515600" cy="1172674"/>
          </a:xfrm>
        </p:spPr>
        <p:txBody>
          <a:bodyPr>
            <a:normAutofit fontScale="90000"/>
          </a:bodyPr>
          <a:lstStyle/>
          <a:p>
            <a:pPr algn="ctr"/>
            <a:r>
              <a:rPr lang="fr-BE" b="1" dirty="0"/>
              <a:t>Définir les étapes du Marché Public et leur durée</a:t>
            </a:r>
          </a:p>
        </p:txBody>
      </p:sp>
      <p:graphicFrame>
        <p:nvGraphicFramePr>
          <p:cNvPr id="7" name="Espace réservé du contenu 6">
            <a:extLst>
              <a:ext uri="{FF2B5EF4-FFF2-40B4-BE49-F238E27FC236}">
                <a16:creationId xmlns:a16="http://schemas.microsoft.com/office/drawing/2014/main" id="{19380186-853E-6CBE-CB8A-1A636EA61FC1}"/>
              </a:ext>
            </a:extLst>
          </p:cNvPr>
          <p:cNvGraphicFramePr>
            <a:graphicFrameLocks noGrp="1"/>
          </p:cNvGraphicFramePr>
          <p:nvPr>
            <p:ph idx="1"/>
            <p:extLst>
              <p:ext uri="{D42A27DB-BD31-4B8C-83A1-F6EECF244321}">
                <p14:modId xmlns:p14="http://schemas.microsoft.com/office/powerpoint/2010/main" val="4060712069"/>
              </p:ext>
            </p:extLst>
          </p:nvPr>
        </p:nvGraphicFramePr>
        <p:xfrm>
          <a:off x="467360" y="2181225"/>
          <a:ext cx="11247120" cy="4663440"/>
        </p:xfrm>
        <a:graphic>
          <a:graphicData uri="http://schemas.openxmlformats.org/drawingml/2006/table">
            <a:tbl>
              <a:tblPr firstRow="1" bandRow="1">
                <a:tableStyleId>{5C22544A-7EE6-4342-B048-85BDC9FD1C3A}</a:tableStyleId>
              </a:tblPr>
              <a:tblGrid>
                <a:gridCol w="2249424">
                  <a:extLst>
                    <a:ext uri="{9D8B030D-6E8A-4147-A177-3AD203B41FA5}">
                      <a16:colId xmlns:a16="http://schemas.microsoft.com/office/drawing/2014/main" val="130502140"/>
                    </a:ext>
                  </a:extLst>
                </a:gridCol>
                <a:gridCol w="2249424">
                  <a:extLst>
                    <a:ext uri="{9D8B030D-6E8A-4147-A177-3AD203B41FA5}">
                      <a16:colId xmlns:a16="http://schemas.microsoft.com/office/drawing/2014/main" val="4195048668"/>
                    </a:ext>
                  </a:extLst>
                </a:gridCol>
                <a:gridCol w="2249424">
                  <a:extLst>
                    <a:ext uri="{9D8B030D-6E8A-4147-A177-3AD203B41FA5}">
                      <a16:colId xmlns:a16="http://schemas.microsoft.com/office/drawing/2014/main" val="3805995370"/>
                    </a:ext>
                  </a:extLst>
                </a:gridCol>
                <a:gridCol w="2249424">
                  <a:extLst>
                    <a:ext uri="{9D8B030D-6E8A-4147-A177-3AD203B41FA5}">
                      <a16:colId xmlns:a16="http://schemas.microsoft.com/office/drawing/2014/main" val="3042641069"/>
                    </a:ext>
                  </a:extLst>
                </a:gridCol>
                <a:gridCol w="2249424">
                  <a:extLst>
                    <a:ext uri="{9D8B030D-6E8A-4147-A177-3AD203B41FA5}">
                      <a16:colId xmlns:a16="http://schemas.microsoft.com/office/drawing/2014/main" val="3468659728"/>
                    </a:ext>
                  </a:extLst>
                </a:gridCol>
              </a:tblGrid>
              <a:tr h="838577">
                <a:tc>
                  <a:txBody>
                    <a:bodyPr/>
                    <a:lstStyle/>
                    <a:p>
                      <a:pPr algn="ctr"/>
                      <a:r>
                        <a:rPr lang="fr-BE" dirty="0"/>
                        <a:t>Prospection et préparation du marché </a:t>
                      </a:r>
                    </a:p>
                  </a:txBody>
                  <a:tcPr/>
                </a:tc>
                <a:tc>
                  <a:txBody>
                    <a:bodyPr/>
                    <a:lstStyle/>
                    <a:p>
                      <a:pPr algn="ctr"/>
                      <a:r>
                        <a:rPr lang="fr-BE" dirty="0"/>
                        <a:t>Consultation des opérateurs économiques</a:t>
                      </a:r>
                    </a:p>
                  </a:txBody>
                  <a:tcPr/>
                </a:tc>
                <a:tc>
                  <a:txBody>
                    <a:bodyPr/>
                    <a:lstStyle/>
                    <a:p>
                      <a:pPr algn="ctr"/>
                      <a:r>
                        <a:rPr lang="fr-BE" dirty="0"/>
                        <a:t>Analyse des offres</a:t>
                      </a:r>
                    </a:p>
                  </a:txBody>
                  <a:tcPr/>
                </a:tc>
                <a:tc>
                  <a:txBody>
                    <a:bodyPr/>
                    <a:lstStyle/>
                    <a:p>
                      <a:pPr algn="ctr"/>
                      <a:r>
                        <a:rPr lang="fr-BE" dirty="0"/>
                        <a:t>Attribution du marché</a:t>
                      </a:r>
                    </a:p>
                  </a:txBody>
                  <a:tcPr/>
                </a:tc>
                <a:tc>
                  <a:txBody>
                    <a:bodyPr/>
                    <a:lstStyle/>
                    <a:p>
                      <a:pPr algn="ctr"/>
                      <a:r>
                        <a:rPr lang="fr-BE" dirty="0"/>
                        <a:t>Exécution du marché</a:t>
                      </a:r>
                    </a:p>
                    <a:p>
                      <a:pPr algn="ctr"/>
                      <a:endParaRPr lang="fr-BE" dirty="0"/>
                    </a:p>
                  </a:txBody>
                  <a:tcPr/>
                </a:tc>
                <a:extLst>
                  <a:ext uri="{0D108BD9-81ED-4DB2-BD59-A6C34878D82A}">
                    <a16:rowId xmlns:a16="http://schemas.microsoft.com/office/drawing/2014/main" val="3873931845"/>
                  </a:ext>
                </a:extLst>
              </a:tr>
              <a:tr h="3431798">
                <a:tc>
                  <a:txBody>
                    <a:bodyPr/>
                    <a:lstStyle/>
                    <a:p>
                      <a:r>
                        <a:rPr lang="fr-FR" sz="1400" b="1" dirty="0"/>
                        <a:t>- Analyse du besoin du pouvoir adjudicateur</a:t>
                      </a:r>
                      <a:endParaRPr lang="fr-FR" sz="1400" dirty="0"/>
                    </a:p>
                    <a:p>
                      <a:pPr marL="285750" indent="-285750">
                        <a:buFontTx/>
                        <a:buChar char="-"/>
                      </a:pPr>
                      <a:r>
                        <a:rPr lang="fr-FR" sz="1400" b="0" dirty="0"/>
                        <a:t>Définition du besoin</a:t>
                      </a:r>
                    </a:p>
                    <a:p>
                      <a:pPr marL="285750" indent="-285750">
                        <a:buFontTx/>
                        <a:buChar char="-"/>
                      </a:pPr>
                      <a:r>
                        <a:rPr lang="fr-FR" sz="1400" b="0" dirty="0"/>
                        <a:t>Consultation préalable du marché / prospection </a:t>
                      </a:r>
                    </a:p>
                    <a:p>
                      <a:pPr marL="285750" indent="-285750">
                        <a:buFontTx/>
                        <a:buChar char="-"/>
                      </a:pPr>
                      <a:r>
                        <a:rPr lang="fr-FR" sz="1400" b="0" dirty="0"/>
                        <a:t>-Analyse des solutions disponibles et des pratiques du secteur</a:t>
                      </a:r>
                    </a:p>
                    <a:p>
                      <a:pPr marL="285750" indent="-285750">
                        <a:buFontTx/>
                        <a:buChar char="-"/>
                      </a:pPr>
                      <a:r>
                        <a:rPr lang="fr-FR" sz="1400" b="0" dirty="0"/>
                        <a:t>Estimation du coût du marché et du budget nécessaire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400" b="0" dirty="0"/>
                        <a:t>Choix de la procédure de passation</a:t>
                      </a:r>
                    </a:p>
                    <a:p>
                      <a:pPr marL="285750" indent="-285750">
                        <a:buFontTx/>
                        <a:buChar char="-"/>
                      </a:pPr>
                      <a:r>
                        <a:rPr lang="fr-FR" sz="1400" b="0" dirty="0"/>
                        <a:t>Rédaction des documents du marché</a:t>
                      </a:r>
                    </a:p>
                    <a:p>
                      <a:pPr algn="ctr"/>
                      <a:endParaRPr lang="fr-BE" sz="1600" dirty="0"/>
                    </a:p>
                  </a:txBody>
                  <a:tcPr/>
                </a:tc>
                <a:tc>
                  <a:txBody>
                    <a:bodyPr/>
                    <a:lstStyle/>
                    <a:p>
                      <a:pPr marL="285750" indent="-285750">
                        <a:buFontTx/>
                        <a:buChar char="-"/>
                      </a:pPr>
                      <a:r>
                        <a:rPr lang="fr-FR" sz="1600" dirty="0"/>
                        <a:t>Publication de l’avis de marché ou consultation directe</a:t>
                      </a:r>
                    </a:p>
                    <a:p>
                      <a:pPr marL="285750" indent="-285750">
                        <a:buFontTx/>
                        <a:buChar char="-"/>
                      </a:pPr>
                      <a:endParaRPr lang="fr-FR" sz="1600" dirty="0"/>
                    </a:p>
                    <a:p>
                      <a:pPr marL="285750" indent="-285750">
                        <a:buFontTx/>
                        <a:buChar char="-"/>
                      </a:pPr>
                      <a:r>
                        <a:rPr lang="fr-FR" sz="1600" dirty="0"/>
                        <a:t>Délai légal laissé aux opérateurs économiques pour remettre une offre</a:t>
                      </a:r>
                    </a:p>
                    <a:p>
                      <a:pPr algn="ctr"/>
                      <a:endParaRPr lang="fr-BE" sz="1600" dirty="0"/>
                    </a:p>
                  </a:txBody>
                  <a:tcPr/>
                </a:tc>
                <a:tc>
                  <a:txBody>
                    <a:bodyPr/>
                    <a:lstStyle/>
                    <a:p>
                      <a:pPr marL="285750" indent="-285750">
                        <a:buFontTx/>
                        <a:buChar char="-"/>
                      </a:pPr>
                      <a:r>
                        <a:rPr lang="fr-FR" sz="1600" dirty="0"/>
                        <a:t>Vérification des </a:t>
                      </a:r>
                      <a:r>
                        <a:rPr lang="fr-FR" sz="1600" b="1" dirty="0"/>
                        <a:t>motifs d’exclusion</a:t>
                      </a:r>
                    </a:p>
                    <a:p>
                      <a:pPr marL="285750" indent="-285750">
                        <a:buFontTx/>
                        <a:buChar char="-"/>
                      </a:pPr>
                      <a:endParaRPr lang="fr-FR" sz="1600" dirty="0"/>
                    </a:p>
                    <a:p>
                      <a:pPr marL="285750" indent="-285750">
                        <a:buFontTx/>
                        <a:buChar char="-"/>
                      </a:pPr>
                      <a:r>
                        <a:rPr lang="fr-FR" sz="1600" dirty="0"/>
                        <a:t>Vérification des </a:t>
                      </a:r>
                      <a:r>
                        <a:rPr lang="fr-FR" sz="1600" b="1" dirty="0"/>
                        <a:t>critères de sélection</a:t>
                      </a:r>
                    </a:p>
                    <a:p>
                      <a:pPr marL="285750" indent="-285750">
                        <a:buFontTx/>
                        <a:buChar char="-"/>
                      </a:pPr>
                      <a:endParaRPr lang="fr-FR" sz="1600" dirty="0"/>
                    </a:p>
                    <a:p>
                      <a:pPr marL="285750" indent="-285750">
                        <a:buFontTx/>
                        <a:buChar char="-"/>
                      </a:pPr>
                      <a:r>
                        <a:rPr lang="fr-FR" sz="1600" dirty="0"/>
                        <a:t>Analyse des offres sur base des </a:t>
                      </a:r>
                      <a:r>
                        <a:rPr lang="fr-FR" sz="1600" b="1" dirty="0"/>
                        <a:t>critères d’attribution</a:t>
                      </a:r>
                    </a:p>
                    <a:p>
                      <a:pPr marL="285750" indent="-285750">
                        <a:buFontTx/>
                        <a:buChar char="-"/>
                      </a:pPr>
                      <a:endParaRPr lang="fr-FR" sz="1600" dirty="0"/>
                    </a:p>
                    <a:p>
                      <a:pPr marL="285750" indent="-285750">
                        <a:buFontTx/>
                        <a:buChar char="-"/>
                      </a:pPr>
                      <a:r>
                        <a:rPr lang="fr-FR" sz="1600" dirty="0"/>
                        <a:t>Rédaction du </a:t>
                      </a:r>
                      <a:r>
                        <a:rPr lang="fr-FR" sz="1600" b="1" dirty="0"/>
                        <a:t>rapport d’analyse des offres</a:t>
                      </a:r>
                      <a:endParaRPr lang="fr-FR" sz="1600" dirty="0"/>
                    </a:p>
                    <a:p>
                      <a:pPr algn="ctr"/>
                      <a:endParaRPr lang="fr-BE" sz="1600" dirty="0"/>
                    </a:p>
                  </a:txBody>
                  <a:tcPr/>
                </a:tc>
                <a:tc>
                  <a:txBody>
                    <a:bodyPr/>
                    <a:lstStyle/>
                    <a:p>
                      <a:pPr marL="285750" indent="-285750">
                        <a:buFontTx/>
                        <a:buChar char="-"/>
                      </a:pPr>
                      <a:r>
                        <a:rPr lang="fr-FR" sz="1600" dirty="0"/>
                        <a:t>Décision d’attribution par l’autorité compétente du CPAS</a:t>
                      </a:r>
                    </a:p>
                    <a:p>
                      <a:pPr marL="285750" indent="-285750">
                        <a:buFontTx/>
                        <a:buChar char="-"/>
                      </a:pPr>
                      <a:endParaRPr lang="fr-FR" sz="1600" dirty="0"/>
                    </a:p>
                    <a:p>
                      <a:pPr marL="285750" indent="-285750">
                        <a:buFontTx/>
                        <a:buChar char="-"/>
                      </a:pPr>
                      <a:r>
                        <a:rPr lang="fr-FR" sz="1600" dirty="0"/>
                        <a:t>Tutelle administrative</a:t>
                      </a:r>
                    </a:p>
                    <a:p>
                      <a:pPr marL="285750" indent="-285750">
                        <a:buFontTx/>
                        <a:buChar char="-"/>
                      </a:pPr>
                      <a:endParaRPr lang="fr-FR" sz="1600" dirty="0"/>
                    </a:p>
                    <a:p>
                      <a:pPr marL="285750" indent="-285750">
                        <a:buFontTx/>
                        <a:buChar char="-"/>
                      </a:pPr>
                      <a:r>
                        <a:rPr lang="fr-FR" sz="1600" dirty="0"/>
                        <a:t>Notification de la décision aux soumissionnaires</a:t>
                      </a:r>
                    </a:p>
                    <a:p>
                      <a:pPr marL="285750" indent="-285750">
                        <a:buFontTx/>
                        <a:buChar char="-"/>
                      </a:pPr>
                      <a:endParaRPr lang="fr-FR" sz="1600" dirty="0"/>
                    </a:p>
                    <a:p>
                      <a:pPr algn="ctr"/>
                      <a:endParaRPr lang="fr-BE" sz="1600" dirty="0"/>
                    </a:p>
                  </a:txBody>
                  <a:tcPr/>
                </a:tc>
                <a:tc>
                  <a:txBody>
                    <a:bodyPr/>
                    <a:lstStyle/>
                    <a:p>
                      <a:pPr marL="285750" indent="-285750">
                        <a:buFontTx/>
                        <a:buChar char="-"/>
                      </a:pPr>
                      <a:r>
                        <a:rPr lang="fr-FR" sz="1600" dirty="0"/>
                        <a:t>Démarrage des prestations</a:t>
                      </a:r>
                    </a:p>
                    <a:p>
                      <a:endParaRPr lang="fr-FR" sz="1600" dirty="0"/>
                    </a:p>
                    <a:p>
                      <a:pPr marL="285750" indent="-285750">
                        <a:buFontTx/>
                        <a:buChar char="-"/>
                      </a:pPr>
                      <a:r>
                        <a:rPr lang="fr-FR" sz="1600" dirty="0"/>
                        <a:t>Suivi de l’exécution du marché par le pouvoir adjudicateur</a:t>
                      </a:r>
                    </a:p>
                    <a:p>
                      <a:pPr marL="285750" indent="-285750">
                        <a:buFontTx/>
                        <a:buChar char="-"/>
                      </a:pPr>
                      <a:endParaRPr lang="fr-FR" sz="1600" dirty="0"/>
                    </a:p>
                    <a:p>
                      <a:pPr marL="285750" indent="-285750">
                        <a:buFontTx/>
                        <a:buChar char="-"/>
                      </a:pPr>
                      <a:r>
                        <a:rPr lang="fr-FR" sz="1600" dirty="0"/>
                        <a:t>Réception et paiement des prestations</a:t>
                      </a:r>
                    </a:p>
                    <a:p>
                      <a:pPr marL="285750" indent="-285750">
                        <a:buFontTx/>
                        <a:buChar char="-"/>
                      </a:pPr>
                      <a:endParaRPr lang="fr-FR" sz="1600" dirty="0"/>
                    </a:p>
                    <a:p>
                      <a:pPr algn="ctr"/>
                      <a:endParaRPr lang="fr-BE" sz="1600" dirty="0"/>
                    </a:p>
                  </a:txBody>
                  <a:tcPr/>
                </a:tc>
                <a:extLst>
                  <a:ext uri="{0D108BD9-81ED-4DB2-BD59-A6C34878D82A}">
                    <a16:rowId xmlns:a16="http://schemas.microsoft.com/office/drawing/2014/main" val="2422274172"/>
                  </a:ext>
                </a:extLst>
              </a:tr>
            </a:tbl>
          </a:graphicData>
        </a:graphic>
      </p:graphicFrame>
      <p:sp>
        <p:nvSpPr>
          <p:cNvPr id="8" name="ZoneTexte 7">
            <a:extLst>
              <a:ext uri="{FF2B5EF4-FFF2-40B4-BE49-F238E27FC236}">
                <a16:creationId xmlns:a16="http://schemas.microsoft.com/office/drawing/2014/main" id="{2F59B406-FF3F-4092-30BF-22CC5AB83852}"/>
              </a:ext>
            </a:extLst>
          </p:cNvPr>
          <p:cNvSpPr txBox="1"/>
          <p:nvPr/>
        </p:nvSpPr>
        <p:spPr>
          <a:xfrm>
            <a:off x="838200" y="1416275"/>
            <a:ext cx="10515600" cy="923330"/>
          </a:xfrm>
          <a:prstGeom prst="rect">
            <a:avLst/>
          </a:prstGeom>
          <a:noFill/>
        </p:spPr>
        <p:txBody>
          <a:bodyPr wrap="square" rtlCol="0">
            <a:spAutoFit/>
          </a:bodyPr>
          <a:lstStyle/>
          <a:p>
            <a:r>
              <a:rPr lang="fr-FR" dirty="0"/>
              <a:t>➡ Ces différentes étapes doivent être </a:t>
            </a:r>
            <a:r>
              <a:rPr lang="fr-FR" b="1" dirty="0"/>
              <a:t>prises en compte lors de la planification du projet</a:t>
            </a:r>
            <a:r>
              <a:rPr lang="fr-FR" dirty="0"/>
              <a:t>, car la procédure de passation peut prendre </a:t>
            </a:r>
            <a:r>
              <a:rPr lang="fr-FR" b="1" dirty="0">
                <a:solidFill>
                  <a:srgbClr val="FF0000"/>
                </a:solidFill>
              </a:rPr>
              <a:t>plusieurs semaines ou plusieurs mois selon le marché</a:t>
            </a:r>
            <a:r>
              <a:rPr lang="fr-FR" dirty="0">
                <a:solidFill>
                  <a:srgbClr val="FF0000"/>
                </a:solidFill>
              </a:rPr>
              <a:t>.</a:t>
            </a:r>
          </a:p>
          <a:p>
            <a:endParaRPr lang="fr-BE" dirty="0"/>
          </a:p>
        </p:txBody>
      </p:sp>
      <p:sp>
        <p:nvSpPr>
          <p:cNvPr id="11" name="Flèche : droite 10">
            <a:extLst>
              <a:ext uri="{FF2B5EF4-FFF2-40B4-BE49-F238E27FC236}">
                <a16:creationId xmlns:a16="http://schemas.microsoft.com/office/drawing/2014/main" id="{BD8CCF8C-23FC-85EF-61CC-B3950E2171B0}"/>
              </a:ext>
            </a:extLst>
          </p:cNvPr>
          <p:cNvSpPr/>
          <p:nvPr/>
        </p:nvSpPr>
        <p:spPr>
          <a:xfrm>
            <a:off x="2478504" y="2210225"/>
            <a:ext cx="529390" cy="30530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Flèche : droite 11">
            <a:extLst>
              <a:ext uri="{FF2B5EF4-FFF2-40B4-BE49-F238E27FC236}">
                <a16:creationId xmlns:a16="http://schemas.microsoft.com/office/drawing/2014/main" id="{2CE94305-DFAB-F371-4A4F-21B4E97F317D}"/>
              </a:ext>
            </a:extLst>
          </p:cNvPr>
          <p:cNvSpPr/>
          <p:nvPr/>
        </p:nvSpPr>
        <p:spPr>
          <a:xfrm>
            <a:off x="4635631" y="2210224"/>
            <a:ext cx="529390" cy="30530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Flèche : droite 12">
            <a:extLst>
              <a:ext uri="{FF2B5EF4-FFF2-40B4-BE49-F238E27FC236}">
                <a16:creationId xmlns:a16="http://schemas.microsoft.com/office/drawing/2014/main" id="{7FC44718-1B31-F952-98D9-6985AFA01B6B}"/>
              </a:ext>
            </a:extLst>
          </p:cNvPr>
          <p:cNvSpPr/>
          <p:nvPr/>
        </p:nvSpPr>
        <p:spPr>
          <a:xfrm>
            <a:off x="9059779" y="2197260"/>
            <a:ext cx="529390" cy="30530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Flèche : droite 2">
            <a:extLst>
              <a:ext uri="{FF2B5EF4-FFF2-40B4-BE49-F238E27FC236}">
                <a16:creationId xmlns:a16="http://schemas.microsoft.com/office/drawing/2014/main" id="{6D7F7C90-0329-8FB1-A761-FC03829D1533}"/>
              </a:ext>
            </a:extLst>
          </p:cNvPr>
          <p:cNvSpPr/>
          <p:nvPr/>
        </p:nvSpPr>
        <p:spPr>
          <a:xfrm>
            <a:off x="7026981" y="2210225"/>
            <a:ext cx="529390" cy="30530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393248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62103-01D8-916A-842D-0D0FE8C647A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0C1F8B5-47C8-39BC-7649-79CFCBBA3286}"/>
              </a:ext>
            </a:extLst>
          </p:cNvPr>
          <p:cNvSpPr>
            <a:spLocks noGrp="1"/>
          </p:cNvSpPr>
          <p:nvPr>
            <p:ph type="title"/>
          </p:nvPr>
        </p:nvSpPr>
        <p:spPr/>
        <p:txBody>
          <a:bodyPr>
            <a:normAutofit/>
          </a:bodyPr>
          <a:lstStyle/>
          <a:p>
            <a:pPr algn="ctr"/>
            <a:r>
              <a:rPr lang="fr-BE" b="1" dirty="0"/>
              <a:t>centrale d’achat ET MARCHE CONJOINT</a:t>
            </a:r>
          </a:p>
        </p:txBody>
      </p:sp>
      <p:sp>
        <p:nvSpPr>
          <p:cNvPr id="3" name="Espace réservé du contenu 2">
            <a:extLst>
              <a:ext uri="{FF2B5EF4-FFF2-40B4-BE49-F238E27FC236}">
                <a16:creationId xmlns:a16="http://schemas.microsoft.com/office/drawing/2014/main" id="{A57845A1-1B6D-135F-76CD-FEA1A6817EB4}"/>
              </a:ext>
            </a:extLst>
          </p:cNvPr>
          <p:cNvSpPr>
            <a:spLocks noGrp="1"/>
          </p:cNvSpPr>
          <p:nvPr>
            <p:ph idx="1"/>
          </p:nvPr>
        </p:nvSpPr>
        <p:spPr>
          <a:xfrm>
            <a:off x="838200" y="2180492"/>
            <a:ext cx="10515600" cy="4386563"/>
          </a:xfrm>
        </p:spPr>
        <p:txBody>
          <a:bodyPr numCol="1">
            <a:normAutofit fontScale="85000" lnSpcReduction="10000"/>
          </a:bodyPr>
          <a:lstStyle/>
          <a:p>
            <a:pPr>
              <a:buFont typeface="Wingdings" panose="05000000000000000000" pitchFamily="2" charset="2"/>
              <a:buChar char="v"/>
            </a:pPr>
            <a:r>
              <a:rPr lang="fr-FR" dirty="0"/>
              <a:t>Une </a:t>
            </a:r>
            <a:r>
              <a:rPr lang="fr-FR" b="1" dirty="0"/>
              <a:t>centrale d’achat</a:t>
            </a:r>
            <a:r>
              <a:rPr lang="fr-FR" dirty="0"/>
              <a:t> est un PA qui acquiert des T, F, S destinés à d’autres PA ou</a:t>
            </a:r>
            <a:r>
              <a:rPr lang="fr-FR" b="1" dirty="0"/>
              <a:t> </a:t>
            </a:r>
            <a:r>
              <a:rPr lang="fr-FR" dirty="0"/>
              <a:t>passe des marchés publics ou conclut des accords-cadres pour le compte d’autres pouvoirs adjudicateurs.</a:t>
            </a:r>
          </a:p>
          <a:p>
            <a:pPr marL="0" indent="0">
              <a:buNone/>
            </a:pPr>
            <a:endParaRPr lang="fr-FR" dirty="0"/>
          </a:p>
          <a:p>
            <a:pPr marL="0" indent="0">
              <a:buNone/>
            </a:pPr>
            <a:r>
              <a:rPr lang="fr-FR" dirty="0"/>
              <a:t>Exemple: centrale d’achat de la Région de Bruxelles-Capitale (</a:t>
            </a:r>
            <a:r>
              <a:rPr lang="fr-FR" dirty="0" err="1"/>
              <a:t>Paradigm</a:t>
            </a:r>
            <a:r>
              <a:rPr lang="fr-FR" dirty="0"/>
              <a:t> / CIRB) pour les services informatiques; Bruxelles-Environnement (achats écologiques); centrales d’achat de la SLRB (communication, consultance, finance, </a:t>
            </a:r>
            <a:r>
              <a:rPr lang="fr-FR" dirty="0" err="1"/>
              <a:t>quantity</a:t>
            </a:r>
            <a:r>
              <a:rPr lang="fr-FR" dirty="0"/>
              <a:t> </a:t>
            </a:r>
            <a:r>
              <a:rPr lang="fr-FR" dirty="0" err="1"/>
              <a:t>surveying</a:t>
            </a:r>
            <a:r>
              <a:rPr lang="fr-FR" dirty="0"/>
              <a:t>,..); SIBELGA (électricité verte) ; IRISNET… </a:t>
            </a:r>
          </a:p>
          <a:p>
            <a:pPr marL="0" indent="0">
              <a:buNone/>
            </a:pPr>
            <a:endParaRPr lang="fr-FR" dirty="0"/>
          </a:p>
          <a:p>
            <a:pPr>
              <a:buFont typeface="Wingdings" panose="05000000000000000000" pitchFamily="2" charset="2"/>
              <a:buChar char="v"/>
            </a:pPr>
            <a:r>
              <a:rPr lang="fr-FR" dirty="0"/>
              <a:t>Le </a:t>
            </a:r>
            <a:r>
              <a:rPr lang="fr-FR" b="1" dirty="0"/>
              <a:t>marché conjoint </a:t>
            </a:r>
            <a:r>
              <a:rPr lang="fr-FR" dirty="0"/>
              <a:t>est un marché public passé conjointement par plusieurs pouvoirs adjudicateurs, qui organisent ensemble la procédure de passation et désignent un pouvoir adjudicateur chargé de l’attribution.</a:t>
            </a:r>
          </a:p>
          <a:p>
            <a:pPr marL="0" indent="0">
              <a:buNone/>
            </a:pPr>
            <a:endParaRPr lang="fr-FR" dirty="0"/>
          </a:p>
          <a:p>
            <a:pPr marL="0" indent="0">
              <a:buNone/>
            </a:pPr>
            <a:r>
              <a:rPr lang="fr-FR" dirty="0"/>
              <a:t>Exemple: MP conjoint de la Commune et du CPAS</a:t>
            </a:r>
          </a:p>
          <a:p>
            <a:pPr algn="just"/>
            <a:endParaRPr lang="fr-FR" dirty="0"/>
          </a:p>
        </p:txBody>
      </p:sp>
    </p:spTree>
    <p:extLst>
      <p:ext uri="{BB962C8B-B14F-4D97-AF65-F5344CB8AC3E}">
        <p14:creationId xmlns:p14="http://schemas.microsoft.com/office/powerpoint/2010/main" val="1343878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ED079-16D7-FF2B-6F1B-AFDFB7CCAEA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7A8F11-ACCB-268A-8A33-173CD6CAA8FD}"/>
              </a:ext>
            </a:extLst>
          </p:cNvPr>
          <p:cNvSpPr>
            <a:spLocks noGrp="1"/>
          </p:cNvSpPr>
          <p:nvPr>
            <p:ph type="title"/>
          </p:nvPr>
        </p:nvSpPr>
        <p:spPr/>
        <p:txBody>
          <a:bodyPr>
            <a:normAutofit fontScale="90000"/>
          </a:bodyPr>
          <a:lstStyle/>
          <a:p>
            <a:pPr algn="ctr"/>
            <a:r>
              <a:rPr lang="fr-BE" b="1" dirty="0"/>
              <a:t>Distinction entre marchés publics classiques et marchés via centrale d’achat</a:t>
            </a:r>
          </a:p>
        </p:txBody>
      </p:sp>
      <p:graphicFrame>
        <p:nvGraphicFramePr>
          <p:cNvPr id="4" name="Espace réservé du contenu 3">
            <a:extLst>
              <a:ext uri="{FF2B5EF4-FFF2-40B4-BE49-F238E27FC236}">
                <a16:creationId xmlns:a16="http://schemas.microsoft.com/office/drawing/2014/main" id="{C0519AFC-EA7C-8B92-2727-240039379684}"/>
              </a:ext>
            </a:extLst>
          </p:cNvPr>
          <p:cNvGraphicFramePr>
            <a:graphicFrameLocks noGrp="1"/>
          </p:cNvGraphicFramePr>
          <p:nvPr>
            <p:ph idx="1"/>
            <p:extLst>
              <p:ext uri="{D42A27DB-BD31-4B8C-83A1-F6EECF244321}">
                <p14:modId xmlns:p14="http://schemas.microsoft.com/office/powerpoint/2010/main" val="4086009212"/>
              </p:ext>
            </p:extLst>
          </p:nvPr>
        </p:nvGraphicFramePr>
        <p:xfrm>
          <a:off x="314515" y="2016369"/>
          <a:ext cx="11562969" cy="4348884"/>
        </p:xfrm>
        <a:graphic>
          <a:graphicData uri="http://schemas.openxmlformats.org/drawingml/2006/table">
            <a:tbl>
              <a:tblPr firstRow="1" bandRow="1">
                <a:tableStyleId>{5C22544A-7EE6-4342-B048-85BDC9FD1C3A}</a:tableStyleId>
              </a:tblPr>
              <a:tblGrid>
                <a:gridCol w="5726067">
                  <a:extLst>
                    <a:ext uri="{9D8B030D-6E8A-4147-A177-3AD203B41FA5}">
                      <a16:colId xmlns:a16="http://schemas.microsoft.com/office/drawing/2014/main" val="1151939945"/>
                    </a:ext>
                  </a:extLst>
                </a:gridCol>
                <a:gridCol w="5836902">
                  <a:extLst>
                    <a:ext uri="{9D8B030D-6E8A-4147-A177-3AD203B41FA5}">
                      <a16:colId xmlns:a16="http://schemas.microsoft.com/office/drawing/2014/main" val="3448894189"/>
                    </a:ext>
                  </a:extLst>
                </a:gridCol>
              </a:tblGrid>
              <a:tr h="724814">
                <a:tc>
                  <a:txBody>
                    <a:bodyPr/>
                    <a:lstStyle/>
                    <a:p>
                      <a:pPr algn="ctr"/>
                      <a:r>
                        <a:rPr lang="fr-BE" dirty="0"/>
                        <a:t>MP CLASSIQUES</a:t>
                      </a:r>
                    </a:p>
                  </a:txBody>
                  <a:tcPr anchor="ctr"/>
                </a:tc>
                <a:tc>
                  <a:txBody>
                    <a:bodyPr/>
                    <a:lstStyle/>
                    <a:p>
                      <a:pPr algn="ctr"/>
                      <a:r>
                        <a:rPr lang="fr-BE" dirty="0"/>
                        <a:t>MP VIA CENTRALE D’ACHAT </a:t>
                      </a:r>
                    </a:p>
                    <a:p>
                      <a:pPr algn="ctr"/>
                      <a:r>
                        <a:rPr lang="fr-FR" sz="1400" dirty="0"/>
                        <a:t>➡ </a:t>
                      </a:r>
                      <a:r>
                        <a:rPr lang="fr-FR" sz="1400" b="1" dirty="0"/>
                        <a:t>Article 47 de la loi du 17 juin 2016 relative aux marchés publics</a:t>
                      </a:r>
                      <a:r>
                        <a:rPr lang="fr-BE" sz="1400" dirty="0"/>
                        <a:t> </a:t>
                      </a:r>
                      <a:endParaRPr lang="fr-BE" dirty="0"/>
                    </a:p>
                  </a:txBody>
                  <a:tcPr anchor="ctr"/>
                </a:tc>
                <a:extLst>
                  <a:ext uri="{0D108BD9-81ED-4DB2-BD59-A6C34878D82A}">
                    <a16:rowId xmlns:a16="http://schemas.microsoft.com/office/drawing/2014/main" val="3073223084"/>
                  </a:ext>
                </a:extLst>
              </a:tr>
              <a:tr h="724814">
                <a:tc>
                  <a:txBody>
                    <a:bodyPr/>
                    <a:lstStyle/>
                    <a:p>
                      <a:r>
                        <a:rPr lang="fr-BE" dirty="0"/>
                        <a:t>Le PA lance et gère lui-même la procédure de passation </a:t>
                      </a:r>
                    </a:p>
                  </a:txBody>
                  <a:tcPr/>
                </a:tc>
                <a:tc>
                  <a:txBody>
                    <a:bodyPr/>
                    <a:lstStyle/>
                    <a:p>
                      <a:r>
                        <a:rPr lang="fr-BE" dirty="0"/>
                        <a:t>La centrale d’achat lance la procédure pour compte d’autres PA</a:t>
                      </a:r>
                    </a:p>
                  </a:txBody>
                  <a:tcPr/>
                </a:tc>
                <a:extLst>
                  <a:ext uri="{0D108BD9-81ED-4DB2-BD59-A6C34878D82A}">
                    <a16:rowId xmlns:a16="http://schemas.microsoft.com/office/drawing/2014/main" val="306973786"/>
                  </a:ext>
                </a:extLst>
              </a:tr>
              <a:tr h="724814">
                <a:tc>
                  <a:txBody>
                    <a:bodyPr/>
                    <a:lstStyle/>
                    <a:p>
                      <a:r>
                        <a:rPr lang="fr-BE" dirty="0"/>
                        <a:t>Pouvoir de négociation limité au volume propre du marché</a:t>
                      </a:r>
                    </a:p>
                  </a:txBody>
                  <a:tcPr/>
                </a:tc>
                <a:tc>
                  <a:txBody>
                    <a:bodyPr/>
                    <a:lstStyle/>
                    <a:p>
                      <a:r>
                        <a:rPr lang="fr-BE" dirty="0"/>
                        <a:t>Pouvoir de négociation renforcé grâce à la mutualisation des besoins </a:t>
                      </a:r>
                    </a:p>
                  </a:txBody>
                  <a:tcPr/>
                </a:tc>
                <a:extLst>
                  <a:ext uri="{0D108BD9-81ED-4DB2-BD59-A6C34878D82A}">
                    <a16:rowId xmlns:a16="http://schemas.microsoft.com/office/drawing/2014/main" val="854304286"/>
                  </a:ext>
                </a:extLst>
              </a:tr>
              <a:tr h="724814">
                <a:tc>
                  <a:txBody>
                    <a:bodyPr/>
                    <a:lstStyle/>
                    <a:p>
                      <a:r>
                        <a:rPr lang="fr-BE" dirty="0"/>
                        <a:t>Plus grande adaptation aux besoins spécifiques </a:t>
                      </a:r>
                    </a:p>
                  </a:txBody>
                  <a:tcPr/>
                </a:tc>
                <a:tc>
                  <a:txBody>
                    <a:bodyPr/>
                    <a:lstStyle/>
                    <a:p>
                      <a:r>
                        <a:rPr lang="fr-BE" dirty="0"/>
                        <a:t>Moins flexible si les besoins sortent du cadre fixé</a:t>
                      </a:r>
                    </a:p>
                  </a:txBody>
                  <a:tcPr/>
                </a:tc>
                <a:extLst>
                  <a:ext uri="{0D108BD9-81ED-4DB2-BD59-A6C34878D82A}">
                    <a16:rowId xmlns:a16="http://schemas.microsoft.com/office/drawing/2014/main" val="3629345506"/>
                  </a:ext>
                </a:extLst>
              </a:tr>
              <a:tr h="724814">
                <a:tc>
                  <a:txBody>
                    <a:bodyPr/>
                    <a:lstStyle/>
                    <a:p>
                      <a:r>
                        <a:rPr lang="fr-BE" dirty="0"/>
                        <a:t>Responsabilité supportée par le pouvoir adjudicateur </a:t>
                      </a:r>
                    </a:p>
                  </a:txBody>
                  <a:tcPr/>
                </a:tc>
                <a:tc>
                  <a:txBody>
                    <a:bodyPr/>
                    <a:lstStyle/>
                    <a:p>
                      <a:r>
                        <a:rPr lang="fr-BE" dirty="0"/>
                        <a:t>Responsabilité de la centrale d’achat pour la procédure d’attribution</a:t>
                      </a:r>
                    </a:p>
                  </a:txBody>
                  <a:tcPr/>
                </a:tc>
                <a:extLst>
                  <a:ext uri="{0D108BD9-81ED-4DB2-BD59-A6C34878D82A}">
                    <a16:rowId xmlns:a16="http://schemas.microsoft.com/office/drawing/2014/main" val="2266618803"/>
                  </a:ext>
                </a:extLst>
              </a:tr>
              <a:tr h="724814">
                <a:tc>
                  <a:txBody>
                    <a:bodyPr/>
                    <a:lstStyle/>
                    <a:p>
                      <a:r>
                        <a:rPr lang="fr-BE" dirty="0"/>
                        <a:t>Contrat d’exécution conclu directement après attribution</a:t>
                      </a:r>
                    </a:p>
                  </a:txBody>
                  <a:tcPr/>
                </a:tc>
                <a:tc>
                  <a:txBody>
                    <a:bodyPr/>
                    <a:lstStyle/>
                    <a:p>
                      <a:r>
                        <a:rPr lang="fr-BE" dirty="0"/>
                        <a:t>Contrat d’exécution conclu soit via commande directe soit via un marché subséquent (si accord-cadre)</a:t>
                      </a:r>
                    </a:p>
                  </a:txBody>
                  <a:tcPr/>
                </a:tc>
                <a:extLst>
                  <a:ext uri="{0D108BD9-81ED-4DB2-BD59-A6C34878D82A}">
                    <a16:rowId xmlns:a16="http://schemas.microsoft.com/office/drawing/2014/main" val="685922603"/>
                  </a:ext>
                </a:extLst>
              </a:tr>
            </a:tbl>
          </a:graphicData>
        </a:graphic>
      </p:graphicFrame>
    </p:spTree>
    <p:extLst>
      <p:ext uri="{BB962C8B-B14F-4D97-AF65-F5344CB8AC3E}">
        <p14:creationId xmlns:p14="http://schemas.microsoft.com/office/powerpoint/2010/main" val="3671570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C6398-C011-B9A2-55D1-EDF26CA887C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8374BB3-7C7E-E31B-CF7B-10839C26591B}"/>
              </a:ext>
            </a:extLst>
          </p:cNvPr>
          <p:cNvSpPr>
            <a:spLocks noGrp="1"/>
          </p:cNvSpPr>
          <p:nvPr>
            <p:ph type="title"/>
          </p:nvPr>
        </p:nvSpPr>
        <p:spPr>
          <a:xfrm>
            <a:off x="838200" y="843694"/>
            <a:ext cx="10515600" cy="5794850"/>
          </a:xfrm>
        </p:spPr>
        <p:txBody>
          <a:bodyPr anchor="ctr"/>
          <a:lstStyle/>
          <a:p>
            <a:pPr algn="ctr"/>
            <a:r>
              <a:rPr lang="fr-BE" b="1" dirty="0"/>
              <a:t>Exemples de marchés PUBLICS</a:t>
            </a:r>
          </a:p>
        </p:txBody>
      </p:sp>
    </p:spTree>
    <p:extLst>
      <p:ext uri="{BB962C8B-B14F-4D97-AF65-F5344CB8AC3E}">
        <p14:creationId xmlns:p14="http://schemas.microsoft.com/office/powerpoint/2010/main" val="1629301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B6D00-7160-17F9-3608-6B47116445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1152B3-0B0A-CC79-C0D9-ED9BEC7B63B6}"/>
              </a:ext>
            </a:extLst>
          </p:cNvPr>
          <p:cNvSpPr>
            <a:spLocks noGrp="1"/>
          </p:cNvSpPr>
          <p:nvPr>
            <p:ph type="title"/>
          </p:nvPr>
        </p:nvSpPr>
        <p:spPr>
          <a:xfrm>
            <a:off x="838200" y="543333"/>
            <a:ext cx="10515600" cy="1172674"/>
          </a:xfrm>
        </p:spPr>
        <p:txBody>
          <a:bodyPr>
            <a:normAutofit/>
          </a:bodyPr>
          <a:lstStyle/>
          <a:p>
            <a:pPr algn="ctr"/>
            <a:r>
              <a:rPr lang="fr-BE" b="1" dirty="0"/>
              <a:t>Exemple 1. Réparation des stores</a:t>
            </a:r>
          </a:p>
        </p:txBody>
      </p:sp>
      <p:sp>
        <p:nvSpPr>
          <p:cNvPr id="3" name="Espace réservé du contenu 2">
            <a:extLst>
              <a:ext uri="{FF2B5EF4-FFF2-40B4-BE49-F238E27FC236}">
                <a16:creationId xmlns:a16="http://schemas.microsoft.com/office/drawing/2014/main" id="{7A27A3CC-EC77-4245-1614-6C46A8034EAD}"/>
              </a:ext>
            </a:extLst>
          </p:cNvPr>
          <p:cNvSpPr>
            <a:spLocks noGrp="1"/>
          </p:cNvSpPr>
          <p:nvPr>
            <p:ph idx="1"/>
          </p:nvPr>
        </p:nvSpPr>
        <p:spPr>
          <a:xfrm>
            <a:off x="838200" y="1716008"/>
            <a:ext cx="10515600" cy="4851048"/>
          </a:xfrm>
        </p:spPr>
        <p:txBody>
          <a:bodyPr>
            <a:normAutofit/>
          </a:bodyPr>
          <a:lstStyle/>
          <a:p>
            <a:pPr algn="just"/>
            <a:r>
              <a:rPr lang="fr-FR" sz="2000" dirty="0"/>
              <a:t>Le CPAS constate que plusieurs </a:t>
            </a:r>
            <a:r>
              <a:rPr lang="fr-FR" sz="2000" b="1" dirty="0"/>
              <a:t>stores occultants sont bloqués ou endommagés</a:t>
            </a:r>
            <a:r>
              <a:rPr lang="fr-FR" sz="2000" dirty="0"/>
              <a:t>.</a:t>
            </a:r>
          </a:p>
          <a:p>
            <a:pPr algn="just"/>
            <a:endParaRPr lang="fr-FR" sz="2000" dirty="0"/>
          </a:p>
          <a:p>
            <a:pPr marL="0" indent="0">
              <a:buNone/>
            </a:pPr>
            <a:r>
              <a:rPr lang="fr-FR" sz="2000" b="1" dirty="0"/>
              <a:t>Conséquences</a:t>
            </a:r>
            <a:r>
              <a:rPr lang="fr-FR" sz="2000" dirty="0"/>
              <a:t> :</a:t>
            </a:r>
          </a:p>
          <a:p>
            <a:r>
              <a:rPr lang="fr-FR" sz="2000" dirty="0"/>
              <a:t>inconfort pour les résidents</a:t>
            </a:r>
          </a:p>
          <a:p>
            <a:r>
              <a:rPr lang="fr-FR" sz="2000" dirty="0"/>
              <a:t>dysfonctionnement des équipements</a:t>
            </a:r>
          </a:p>
          <a:p>
            <a:pPr marL="0" indent="0">
              <a:buNone/>
            </a:pPr>
            <a:endParaRPr lang="fr-FR" sz="2000" dirty="0"/>
          </a:p>
          <a:p>
            <a:pPr marL="0" indent="0">
              <a:buNone/>
            </a:pPr>
            <a:r>
              <a:rPr lang="fr-FR" sz="2000" b="1" dirty="0"/>
              <a:t>Besoin du CPAS </a:t>
            </a:r>
            <a:r>
              <a:rPr lang="fr-FR" sz="2000" dirty="0"/>
              <a:t>:</a:t>
            </a:r>
          </a:p>
          <a:p>
            <a:pPr marL="0" indent="0">
              <a:buNone/>
            </a:pPr>
            <a:r>
              <a:rPr lang="fr-FR" sz="2000" dirty="0"/>
              <a:t>➡ réparer les mécanismes</a:t>
            </a:r>
            <a:br>
              <a:rPr lang="fr-FR" sz="2000" dirty="0"/>
            </a:br>
            <a:r>
              <a:rPr lang="fr-FR" sz="2000" dirty="0"/>
              <a:t>➡ remplacer certaines toiles endommagées</a:t>
            </a:r>
          </a:p>
          <a:p>
            <a:pPr algn="just"/>
            <a:endParaRPr lang="fr-FR" sz="1800" dirty="0"/>
          </a:p>
        </p:txBody>
      </p:sp>
      <p:sp>
        <p:nvSpPr>
          <p:cNvPr id="4" name="Rectangle : coins arrondis 3">
            <a:extLst>
              <a:ext uri="{FF2B5EF4-FFF2-40B4-BE49-F238E27FC236}">
                <a16:creationId xmlns:a16="http://schemas.microsoft.com/office/drawing/2014/main" id="{B757EC26-C3D3-D876-8665-0C3581C364A7}"/>
              </a:ext>
            </a:extLst>
          </p:cNvPr>
          <p:cNvSpPr/>
          <p:nvPr/>
        </p:nvSpPr>
        <p:spPr>
          <a:xfrm>
            <a:off x="6096000" y="2641177"/>
            <a:ext cx="4716378" cy="346139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dirty="0"/>
          </a:p>
        </p:txBody>
      </p:sp>
      <p:sp>
        <p:nvSpPr>
          <p:cNvPr id="7" name="Rectangle 2">
            <a:extLst>
              <a:ext uri="{FF2B5EF4-FFF2-40B4-BE49-F238E27FC236}">
                <a16:creationId xmlns:a16="http://schemas.microsoft.com/office/drawing/2014/main" id="{FC2547AA-8894-D2A2-9A61-F8E512FAE01B}"/>
              </a:ext>
            </a:extLst>
          </p:cNvPr>
          <p:cNvSpPr>
            <a:spLocks noChangeArrowheads="1"/>
          </p:cNvSpPr>
          <p:nvPr/>
        </p:nvSpPr>
        <p:spPr bwMode="auto">
          <a:xfrm>
            <a:off x="6385560" y="3078283"/>
            <a:ext cx="485073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bg1"/>
                </a:solidFill>
                <a:effectLst/>
              </a:rPr>
              <a:t>Type :➡ </a:t>
            </a:r>
            <a:r>
              <a:rPr kumimoji="0" lang="fr-FR" altLang="fr-FR" sz="1800" b="1" i="0" u="none" strike="noStrike" cap="none" normalizeH="0" baseline="0" dirty="0">
                <a:ln>
                  <a:noFill/>
                </a:ln>
                <a:solidFill>
                  <a:srgbClr val="FF0000"/>
                </a:solidFill>
                <a:effectLst/>
              </a:rPr>
              <a:t>marché public de travaux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bg1"/>
                </a:solidFill>
                <a:effectLst/>
              </a:rPr>
              <a:t>Procédure utilisée :➡ </a:t>
            </a:r>
            <a:r>
              <a:rPr kumimoji="0" lang="fr-FR" altLang="fr-FR" sz="1800" b="1" i="0" u="none" strike="noStrike" cap="none" normalizeH="0" baseline="0" dirty="0">
                <a:ln>
                  <a:noFill/>
                </a:ln>
                <a:solidFill>
                  <a:srgbClr val="FF0000"/>
                </a:solidFill>
                <a:effectLst/>
              </a:rPr>
              <a:t>marché public de faible montant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bg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FF0000"/>
                </a:solidFill>
                <a:effectLst/>
              </a:rPr>
              <a:t>Caractéristiques</a:t>
            </a:r>
            <a:r>
              <a:rPr kumimoji="0" lang="fr-FR" altLang="fr-FR" sz="1800" b="0" i="0" u="none" strike="noStrike" cap="none" normalizeH="0" baseline="0" dirty="0">
                <a:ln>
                  <a:noFill/>
                </a:ln>
                <a:solidFill>
                  <a:schemeClr val="bg1"/>
                </a:solidFill>
                <a:effectLst/>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bg1"/>
                </a:solidFill>
                <a:effectLst/>
              </a:rPr>
              <a:t>procédure simplifiée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bg1"/>
                </a:solidFill>
                <a:effectLst/>
              </a:rPr>
              <a:t>formalités administratives réduites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bg1"/>
                </a:solidFill>
                <a:effectLst/>
              </a:rPr>
              <a:t>attribution sur base du </a:t>
            </a:r>
            <a:r>
              <a:rPr kumimoji="0" lang="fr-FR" altLang="fr-FR" sz="1800" b="1" i="0" u="none" strike="noStrike" cap="none" normalizeH="0" baseline="0" dirty="0">
                <a:ln>
                  <a:noFill/>
                </a:ln>
                <a:solidFill>
                  <a:schemeClr val="bg1"/>
                </a:solidFill>
                <a:effectLst/>
              </a:rPr>
              <a:t>prix</a:t>
            </a:r>
            <a:endParaRPr kumimoji="0" lang="fr-FR" altLang="fr-FR" sz="1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294712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50113-41AB-F83A-6FBA-F8D87CADE6F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BC08079-DE32-396F-6190-8B418B7D1EF9}"/>
              </a:ext>
            </a:extLst>
          </p:cNvPr>
          <p:cNvSpPr>
            <a:spLocks noGrp="1"/>
          </p:cNvSpPr>
          <p:nvPr>
            <p:ph type="title"/>
          </p:nvPr>
        </p:nvSpPr>
        <p:spPr/>
        <p:txBody>
          <a:bodyPr>
            <a:normAutofit/>
          </a:bodyPr>
          <a:lstStyle/>
          <a:p>
            <a:pPr algn="ctr"/>
            <a:r>
              <a:rPr lang="fr-BE" b="1" dirty="0"/>
              <a:t>Application des étapes à l’exemple 1</a:t>
            </a:r>
          </a:p>
        </p:txBody>
      </p:sp>
      <p:graphicFrame>
        <p:nvGraphicFramePr>
          <p:cNvPr id="5" name="Diagramme 4">
            <a:extLst>
              <a:ext uri="{FF2B5EF4-FFF2-40B4-BE49-F238E27FC236}">
                <a16:creationId xmlns:a16="http://schemas.microsoft.com/office/drawing/2014/main" id="{D1C75EDF-3017-9771-ADBC-122D3F2FFDAB}"/>
              </a:ext>
            </a:extLst>
          </p:cNvPr>
          <p:cNvGraphicFramePr/>
          <p:nvPr/>
        </p:nvGraphicFramePr>
        <p:xfrm>
          <a:off x="985921" y="1608019"/>
          <a:ext cx="10220158" cy="3112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Espace réservé du contenu 9">
            <a:extLst>
              <a:ext uri="{FF2B5EF4-FFF2-40B4-BE49-F238E27FC236}">
                <a16:creationId xmlns:a16="http://schemas.microsoft.com/office/drawing/2014/main" id="{7239893E-FFBE-0C87-5374-159DA2C442FC}"/>
              </a:ext>
            </a:extLst>
          </p:cNvPr>
          <p:cNvGraphicFramePr>
            <a:graphicFrameLocks noGrp="1"/>
          </p:cNvGraphicFramePr>
          <p:nvPr>
            <p:ph idx="1"/>
          </p:nvPr>
        </p:nvGraphicFramePr>
        <p:xfrm>
          <a:off x="838200" y="2780693"/>
          <a:ext cx="10515600" cy="43862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8532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B6D00-7160-17F9-3608-6B47116445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1152B3-0B0A-CC79-C0D9-ED9BEC7B63B6}"/>
              </a:ext>
            </a:extLst>
          </p:cNvPr>
          <p:cNvSpPr>
            <a:spLocks noGrp="1"/>
          </p:cNvSpPr>
          <p:nvPr>
            <p:ph type="title"/>
          </p:nvPr>
        </p:nvSpPr>
        <p:spPr>
          <a:xfrm>
            <a:off x="838200" y="543333"/>
            <a:ext cx="10515600" cy="1172674"/>
          </a:xfrm>
        </p:spPr>
        <p:txBody>
          <a:bodyPr>
            <a:normAutofit fontScale="90000"/>
          </a:bodyPr>
          <a:lstStyle/>
          <a:p>
            <a:pPr algn="ctr"/>
            <a:r>
              <a:rPr lang="fr-BE" b="1" dirty="0"/>
              <a:t>Exemple 2. FOURNITURES DE LANGES ET MATERIEL D’INCONTINENCE</a:t>
            </a:r>
          </a:p>
        </p:txBody>
      </p:sp>
      <p:sp>
        <p:nvSpPr>
          <p:cNvPr id="3" name="Espace réservé du contenu 2">
            <a:extLst>
              <a:ext uri="{FF2B5EF4-FFF2-40B4-BE49-F238E27FC236}">
                <a16:creationId xmlns:a16="http://schemas.microsoft.com/office/drawing/2014/main" id="{7A27A3CC-EC77-4245-1614-6C46A8034EAD}"/>
              </a:ext>
            </a:extLst>
          </p:cNvPr>
          <p:cNvSpPr>
            <a:spLocks noGrp="1"/>
          </p:cNvSpPr>
          <p:nvPr>
            <p:ph idx="1"/>
          </p:nvPr>
        </p:nvSpPr>
        <p:spPr>
          <a:xfrm>
            <a:off x="838200" y="1716008"/>
            <a:ext cx="10515600" cy="4851048"/>
          </a:xfrm>
        </p:spPr>
        <p:txBody>
          <a:bodyPr>
            <a:normAutofit/>
          </a:bodyPr>
          <a:lstStyle/>
          <a:p>
            <a:pPr algn="just"/>
            <a:r>
              <a:rPr lang="fr-FR" sz="2000" dirty="0"/>
              <a:t>Le CPAS a besoin de fournitures paramédicales pour ses résidents</a:t>
            </a:r>
          </a:p>
          <a:p>
            <a:pPr marL="0" indent="0">
              <a:buNone/>
            </a:pPr>
            <a:endParaRPr lang="fr-FR" sz="2000" dirty="0"/>
          </a:p>
          <a:p>
            <a:pPr marL="0" indent="0">
              <a:buNone/>
            </a:pPr>
            <a:r>
              <a:rPr lang="fr-FR" sz="2000" b="1" dirty="0"/>
              <a:t>Besoin du CPAS </a:t>
            </a:r>
            <a:r>
              <a:rPr lang="fr-FR" sz="2000" dirty="0"/>
              <a:t>:</a:t>
            </a:r>
          </a:p>
          <a:p>
            <a:pPr marL="0" indent="0">
              <a:buNone/>
            </a:pPr>
            <a:r>
              <a:rPr lang="fr-FR" sz="2000" dirty="0"/>
              <a:t>➡Matériel d’incontinence: langes, </a:t>
            </a:r>
            <a:r>
              <a:rPr lang="fr-FR" sz="2000" dirty="0" err="1"/>
              <a:t>etc</a:t>
            </a:r>
            <a:endParaRPr lang="fr-FR" sz="2000" dirty="0"/>
          </a:p>
          <a:p>
            <a:pPr marL="0" indent="0">
              <a:buNone/>
            </a:pPr>
            <a:r>
              <a:rPr lang="fr-FR" sz="2000" dirty="0"/>
              <a:t>➡ Programme d’incontinence pour améliorer </a:t>
            </a:r>
          </a:p>
          <a:p>
            <a:pPr marL="0" indent="0">
              <a:buNone/>
            </a:pPr>
            <a:r>
              <a:rPr lang="fr-FR" sz="2000" dirty="0"/>
              <a:t>les services et former le personnel</a:t>
            </a:r>
          </a:p>
          <a:p>
            <a:pPr marL="0" indent="0">
              <a:buNone/>
            </a:pPr>
            <a:r>
              <a:rPr lang="fr-FR" sz="2000" dirty="0"/>
              <a:t>➡ Respect de l’environnement</a:t>
            </a:r>
          </a:p>
        </p:txBody>
      </p:sp>
      <p:sp>
        <p:nvSpPr>
          <p:cNvPr id="4" name="Rectangle : coins arrondis 3">
            <a:extLst>
              <a:ext uri="{FF2B5EF4-FFF2-40B4-BE49-F238E27FC236}">
                <a16:creationId xmlns:a16="http://schemas.microsoft.com/office/drawing/2014/main" id="{B757EC26-C3D3-D876-8665-0C3581C364A7}"/>
              </a:ext>
            </a:extLst>
          </p:cNvPr>
          <p:cNvSpPr/>
          <p:nvPr/>
        </p:nvSpPr>
        <p:spPr>
          <a:xfrm>
            <a:off x="6096000" y="2641177"/>
            <a:ext cx="4716378" cy="346139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dirty="0"/>
          </a:p>
        </p:txBody>
      </p:sp>
      <p:sp>
        <p:nvSpPr>
          <p:cNvPr id="7" name="Rectangle 2">
            <a:extLst>
              <a:ext uri="{FF2B5EF4-FFF2-40B4-BE49-F238E27FC236}">
                <a16:creationId xmlns:a16="http://schemas.microsoft.com/office/drawing/2014/main" id="{FC2547AA-8894-D2A2-9A61-F8E512FAE01B}"/>
              </a:ext>
            </a:extLst>
          </p:cNvPr>
          <p:cNvSpPr>
            <a:spLocks noChangeArrowheads="1"/>
          </p:cNvSpPr>
          <p:nvPr/>
        </p:nvSpPr>
        <p:spPr bwMode="auto">
          <a:xfrm>
            <a:off x="6385560" y="2801286"/>
            <a:ext cx="4850732"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bg1"/>
                </a:solidFill>
                <a:effectLst/>
              </a:rPr>
              <a:t>Type :➡ </a:t>
            </a:r>
            <a:r>
              <a:rPr kumimoji="0" lang="fr-FR" altLang="fr-FR" sz="1800" b="1" i="0" u="none" strike="noStrike" cap="none" normalizeH="0" baseline="0" dirty="0">
                <a:ln>
                  <a:noFill/>
                </a:ln>
                <a:solidFill>
                  <a:srgbClr val="FF0000"/>
                </a:solidFill>
                <a:effectLst/>
              </a:rPr>
              <a:t>marché public de fournitures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bg1"/>
                </a:solidFill>
                <a:effectLst/>
              </a:rPr>
              <a:t>Procédure utilisée :➡ </a:t>
            </a:r>
            <a:r>
              <a:rPr kumimoji="0" lang="fr-FR" altLang="fr-FR" sz="1800" b="1" i="0" u="none" strike="noStrike" cap="none" normalizeH="0" baseline="0" dirty="0">
                <a:ln>
                  <a:noFill/>
                </a:ln>
                <a:solidFill>
                  <a:srgbClr val="FF0000"/>
                </a:solidFill>
                <a:effectLst/>
              </a:rPr>
              <a:t>procédure négoci</a:t>
            </a:r>
            <a:r>
              <a:rPr lang="fr-FR" altLang="fr-FR" b="1" dirty="0">
                <a:solidFill>
                  <a:srgbClr val="FF0000"/>
                </a:solidFill>
              </a:rPr>
              <a:t>ée sans publication préalable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FF0000"/>
                </a:solidFill>
                <a:effectLst/>
              </a:rPr>
              <a:t>Caractéristiques</a:t>
            </a:r>
            <a:r>
              <a:rPr kumimoji="0" lang="fr-FR" altLang="fr-FR" sz="1800" b="0" i="0" u="none" strike="noStrike" cap="none" normalizeH="0" baseline="0" dirty="0">
                <a:ln>
                  <a:noFill/>
                </a:ln>
                <a:solidFill>
                  <a:schemeClr val="bg1"/>
                </a:solidFill>
                <a:effectLst/>
              </a:rPr>
              <a:t> :</a:t>
            </a:r>
          </a:p>
          <a:p>
            <a:pPr lvl="0" eaLnBrk="0" fontAlgn="base" hangingPunct="0">
              <a:spcBef>
                <a:spcPct val="0"/>
              </a:spcBef>
              <a:spcAft>
                <a:spcPct val="0"/>
              </a:spcAft>
              <a:buFontTx/>
              <a:buChar char="•"/>
            </a:pPr>
            <a:r>
              <a:rPr lang="fr-FR" altLang="fr-FR" dirty="0">
                <a:solidFill>
                  <a:schemeClr val="bg1"/>
                </a:solidFill>
              </a:rPr>
              <a:t>Invitation à faire offre adressée à 3 opérateurs</a:t>
            </a:r>
          </a:p>
          <a:p>
            <a:pPr lvl="0" eaLnBrk="0" fontAlgn="base" hangingPunct="0">
              <a:spcBef>
                <a:spcPct val="0"/>
              </a:spcBef>
              <a:spcAft>
                <a:spcPct val="0"/>
              </a:spcAft>
              <a:buFontTx/>
              <a:buChar char="•"/>
            </a:pPr>
            <a:r>
              <a:rPr lang="fr-FR" altLang="fr-FR" dirty="0">
                <a:solidFill>
                  <a:schemeClr val="bg1"/>
                </a:solidFill>
              </a:rPr>
              <a:t>Communications électroniques via BOSA</a:t>
            </a:r>
          </a:p>
          <a:p>
            <a:pPr lvl="0" eaLnBrk="0" fontAlgn="base" hangingPunct="0">
              <a:spcBef>
                <a:spcPct val="0"/>
              </a:spcBef>
              <a:spcAft>
                <a:spcPct val="0"/>
              </a:spcAft>
              <a:buFontTx/>
              <a:buChar char="•"/>
            </a:pPr>
            <a:r>
              <a:rPr lang="fr-FR" altLang="fr-FR" dirty="0">
                <a:solidFill>
                  <a:schemeClr val="bg1"/>
                </a:solidFill>
              </a:rPr>
              <a:t>Négociation éventuelle des offres</a:t>
            </a:r>
          </a:p>
          <a:p>
            <a:pPr lvl="0" eaLnBrk="0" fontAlgn="base" hangingPunct="0">
              <a:spcBef>
                <a:spcPct val="0"/>
              </a:spcBef>
              <a:spcAft>
                <a:spcPct val="0"/>
              </a:spcAft>
              <a:buFontTx/>
              <a:buChar char="•"/>
            </a:pPr>
            <a:r>
              <a:rPr lang="fr-FR" altLang="fr-FR" dirty="0">
                <a:solidFill>
                  <a:schemeClr val="bg1"/>
                </a:solidFill>
              </a:rPr>
              <a:t>Critère d’attribution: prix; qualité; programme d’incontinence; critère environnemental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160842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15903-97B8-8BD0-3597-CEEC85483A1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A81A742-0B9E-A041-CBC6-0A6BE9A17265}"/>
              </a:ext>
            </a:extLst>
          </p:cNvPr>
          <p:cNvSpPr>
            <a:spLocks noGrp="1"/>
          </p:cNvSpPr>
          <p:nvPr>
            <p:ph type="title"/>
          </p:nvPr>
        </p:nvSpPr>
        <p:spPr/>
        <p:txBody>
          <a:bodyPr>
            <a:normAutofit/>
          </a:bodyPr>
          <a:lstStyle/>
          <a:p>
            <a:pPr algn="ctr"/>
            <a:r>
              <a:rPr lang="fr-BE" b="1" dirty="0"/>
              <a:t>Application des étapes à l’exemple 2</a:t>
            </a:r>
          </a:p>
        </p:txBody>
      </p:sp>
      <p:graphicFrame>
        <p:nvGraphicFramePr>
          <p:cNvPr id="5" name="Diagramme 4">
            <a:extLst>
              <a:ext uri="{FF2B5EF4-FFF2-40B4-BE49-F238E27FC236}">
                <a16:creationId xmlns:a16="http://schemas.microsoft.com/office/drawing/2014/main" id="{B4140A2A-B827-D1F4-7C68-87F60C97A481}"/>
              </a:ext>
            </a:extLst>
          </p:cNvPr>
          <p:cNvGraphicFramePr/>
          <p:nvPr/>
        </p:nvGraphicFramePr>
        <p:xfrm>
          <a:off x="985921" y="1608019"/>
          <a:ext cx="10220158" cy="3112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Espace réservé du contenu 9">
            <a:extLst>
              <a:ext uri="{FF2B5EF4-FFF2-40B4-BE49-F238E27FC236}">
                <a16:creationId xmlns:a16="http://schemas.microsoft.com/office/drawing/2014/main" id="{08DC0CBF-0586-3F9B-C7B0-CDFF0166F63D}"/>
              </a:ext>
            </a:extLst>
          </p:cNvPr>
          <p:cNvGraphicFramePr>
            <a:graphicFrameLocks noGrp="1"/>
          </p:cNvGraphicFramePr>
          <p:nvPr>
            <p:ph idx="1"/>
            <p:extLst>
              <p:ext uri="{D42A27DB-BD31-4B8C-83A1-F6EECF244321}">
                <p14:modId xmlns:p14="http://schemas.microsoft.com/office/powerpoint/2010/main" val="345685504"/>
              </p:ext>
            </p:extLst>
          </p:nvPr>
        </p:nvGraphicFramePr>
        <p:xfrm>
          <a:off x="838200" y="2780693"/>
          <a:ext cx="10515600" cy="43862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5237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A3BD5-67C5-AEDD-5E9E-AEB2C8EC216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D247536-94BA-4BD8-FA41-6A9DC8CE90E9}"/>
              </a:ext>
            </a:extLst>
          </p:cNvPr>
          <p:cNvSpPr>
            <a:spLocks noGrp="1"/>
          </p:cNvSpPr>
          <p:nvPr>
            <p:ph type="title"/>
          </p:nvPr>
        </p:nvSpPr>
        <p:spPr/>
        <p:txBody>
          <a:bodyPr/>
          <a:lstStyle/>
          <a:p>
            <a:pPr algn="ctr"/>
            <a:r>
              <a:rPr lang="fr-BE" b="1" dirty="0"/>
              <a:t>Objet du séminaire </a:t>
            </a:r>
          </a:p>
        </p:txBody>
      </p:sp>
      <p:sp>
        <p:nvSpPr>
          <p:cNvPr id="3" name="Espace réservé du contenu 2">
            <a:extLst>
              <a:ext uri="{FF2B5EF4-FFF2-40B4-BE49-F238E27FC236}">
                <a16:creationId xmlns:a16="http://schemas.microsoft.com/office/drawing/2014/main" id="{1639DEE4-640B-E222-C701-C5188892F12F}"/>
              </a:ext>
            </a:extLst>
          </p:cNvPr>
          <p:cNvSpPr>
            <a:spLocks noGrp="1"/>
          </p:cNvSpPr>
          <p:nvPr>
            <p:ph idx="1"/>
          </p:nvPr>
        </p:nvSpPr>
        <p:spPr/>
        <p:txBody>
          <a:bodyPr>
            <a:normAutofit lnSpcReduction="10000"/>
          </a:bodyPr>
          <a:lstStyle/>
          <a:p>
            <a:pPr marL="0" indent="0">
              <a:buNone/>
            </a:pPr>
            <a:r>
              <a:rPr lang="fr-FR" b="1" u="sng" dirty="0"/>
              <a:t>Initiation aux grands principes de l’attribution des marchés publics :</a:t>
            </a:r>
            <a:r>
              <a:rPr lang="fr-FR" dirty="0"/>
              <a:t> </a:t>
            </a:r>
          </a:p>
          <a:p>
            <a:pPr marL="0" indent="0">
              <a:buNone/>
            </a:pPr>
            <a:r>
              <a:rPr lang="fr-FR" dirty="0"/>
              <a:t>1. Notion, principes et cadre légal des marchés publics</a:t>
            </a:r>
          </a:p>
          <a:p>
            <a:pPr marL="0" indent="0">
              <a:buNone/>
            </a:pPr>
            <a:r>
              <a:rPr lang="fr-FR" dirty="0"/>
              <a:t>2. Exemples concrets de marchés </a:t>
            </a:r>
          </a:p>
          <a:p>
            <a:pPr marL="0" indent="0">
              <a:buNone/>
            </a:pPr>
            <a:r>
              <a:rPr lang="fr-FR" dirty="0"/>
              <a:t>3. Typologie des marchés et estimation du montant</a:t>
            </a:r>
          </a:p>
          <a:p>
            <a:pPr marL="0" indent="0">
              <a:buNone/>
            </a:pPr>
            <a:r>
              <a:rPr lang="fr-FR" dirty="0"/>
              <a:t>4. Choix de la procédure et recours aux centrales d’achat</a:t>
            </a:r>
          </a:p>
          <a:p>
            <a:pPr marL="0" indent="0">
              <a:buNone/>
            </a:pPr>
            <a:r>
              <a:rPr lang="fr-FR" dirty="0"/>
              <a:t>5. Définition du besoin et rédaction du cahier spécial des charges </a:t>
            </a:r>
          </a:p>
          <a:p>
            <a:pPr marL="0" indent="0">
              <a:buNone/>
            </a:pPr>
            <a:r>
              <a:rPr lang="fr-FR" dirty="0"/>
              <a:t>6. Analyse des offres et attribution</a:t>
            </a:r>
          </a:p>
          <a:p>
            <a:pPr marL="0" indent="0">
              <a:buNone/>
            </a:pPr>
            <a:r>
              <a:rPr lang="fr-FR" dirty="0"/>
              <a:t>7. Transparence et traçabilité</a:t>
            </a:r>
          </a:p>
        </p:txBody>
      </p:sp>
    </p:spTree>
    <p:extLst>
      <p:ext uri="{BB962C8B-B14F-4D97-AF65-F5344CB8AC3E}">
        <p14:creationId xmlns:p14="http://schemas.microsoft.com/office/powerpoint/2010/main" val="1403006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76A4F-F486-2FE7-493A-3AECFBB43F4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C1EF61B-067D-9101-CC34-EF00FF3450A5}"/>
              </a:ext>
            </a:extLst>
          </p:cNvPr>
          <p:cNvSpPr>
            <a:spLocks noGrp="1"/>
          </p:cNvSpPr>
          <p:nvPr>
            <p:ph type="title"/>
          </p:nvPr>
        </p:nvSpPr>
        <p:spPr>
          <a:xfrm>
            <a:off x="838200" y="543333"/>
            <a:ext cx="10515600" cy="1172674"/>
          </a:xfrm>
        </p:spPr>
        <p:txBody>
          <a:bodyPr>
            <a:normAutofit/>
          </a:bodyPr>
          <a:lstStyle/>
          <a:p>
            <a:pPr algn="ctr"/>
            <a:r>
              <a:rPr lang="fr-BE" b="1" dirty="0"/>
              <a:t>Exemple 3. SERVICES DE GARDIENNAGE</a:t>
            </a:r>
          </a:p>
        </p:txBody>
      </p:sp>
      <p:sp>
        <p:nvSpPr>
          <p:cNvPr id="3" name="Espace réservé du contenu 2">
            <a:extLst>
              <a:ext uri="{FF2B5EF4-FFF2-40B4-BE49-F238E27FC236}">
                <a16:creationId xmlns:a16="http://schemas.microsoft.com/office/drawing/2014/main" id="{F01B2CA6-9273-560F-D5C5-2630269C434D}"/>
              </a:ext>
            </a:extLst>
          </p:cNvPr>
          <p:cNvSpPr>
            <a:spLocks noGrp="1"/>
          </p:cNvSpPr>
          <p:nvPr>
            <p:ph idx="1"/>
          </p:nvPr>
        </p:nvSpPr>
        <p:spPr>
          <a:xfrm>
            <a:off x="838200" y="1716008"/>
            <a:ext cx="10515600" cy="4851048"/>
          </a:xfrm>
        </p:spPr>
        <p:txBody>
          <a:bodyPr>
            <a:normAutofit/>
          </a:bodyPr>
          <a:lstStyle/>
          <a:p>
            <a:pPr algn="just"/>
            <a:r>
              <a:rPr lang="fr-FR" sz="2000" dirty="0"/>
              <a:t>Le CPAS constate que la sécurité de ses bâtiments doit être assurée</a:t>
            </a:r>
          </a:p>
          <a:p>
            <a:pPr marL="0" indent="0">
              <a:buNone/>
            </a:pPr>
            <a:endParaRPr lang="fr-FR" sz="2000" dirty="0"/>
          </a:p>
          <a:p>
            <a:pPr marL="0" indent="0">
              <a:buNone/>
            </a:pPr>
            <a:r>
              <a:rPr lang="fr-FR" sz="2000" b="1" dirty="0"/>
              <a:t>Besoin du CPAS </a:t>
            </a:r>
            <a:r>
              <a:rPr lang="fr-FR" sz="2000" dirty="0"/>
              <a:t>:</a:t>
            </a:r>
          </a:p>
          <a:p>
            <a:pPr marL="0" indent="0">
              <a:buNone/>
            </a:pPr>
            <a:r>
              <a:rPr lang="fr-FR" sz="2000" dirty="0"/>
              <a:t>➡ rondes préventives de gardes</a:t>
            </a:r>
            <a:br>
              <a:rPr lang="fr-FR" sz="2000" dirty="0"/>
            </a:br>
            <a:r>
              <a:rPr lang="fr-FR" sz="2000" dirty="0"/>
              <a:t>➡ surveillance mobile réactive en cas d’alarme</a:t>
            </a:r>
          </a:p>
          <a:p>
            <a:pPr algn="just"/>
            <a:endParaRPr lang="fr-FR" sz="1800" dirty="0"/>
          </a:p>
        </p:txBody>
      </p:sp>
      <p:sp>
        <p:nvSpPr>
          <p:cNvPr id="4" name="Rectangle : coins arrondis 3">
            <a:extLst>
              <a:ext uri="{FF2B5EF4-FFF2-40B4-BE49-F238E27FC236}">
                <a16:creationId xmlns:a16="http://schemas.microsoft.com/office/drawing/2014/main" id="{8A34FB4A-A195-8EFC-8A3F-20C56E5CF7FD}"/>
              </a:ext>
            </a:extLst>
          </p:cNvPr>
          <p:cNvSpPr/>
          <p:nvPr/>
        </p:nvSpPr>
        <p:spPr>
          <a:xfrm>
            <a:off x="6096000" y="2641177"/>
            <a:ext cx="4716378" cy="346139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dirty="0"/>
          </a:p>
        </p:txBody>
      </p:sp>
      <p:sp>
        <p:nvSpPr>
          <p:cNvPr id="7" name="Rectangle 2">
            <a:extLst>
              <a:ext uri="{FF2B5EF4-FFF2-40B4-BE49-F238E27FC236}">
                <a16:creationId xmlns:a16="http://schemas.microsoft.com/office/drawing/2014/main" id="{71120556-CF94-ABBB-E4FF-B4E3F3DD4074}"/>
              </a:ext>
            </a:extLst>
          </p:cNvPr>
          <p:cNvSpPr>
            <a:spLocks noChangeArrowheads="1"/>
          </p:cNvSpPr>
          <p:nvPr/>
        </p:nvSpPr>
        <p:spPr bwMode="auto">
          <a:xfrm>
            <a:off x="6385560" y="2939785"/>
            <a:ext cx="4850732"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bg1"/>
                </a:solidFill>
                <a:effectLst/>
              </a:rPr>
              <a:t>Type :➡ </a:t>
            </a:r>
            <a:r>
              <a:rPr kumimoji="0" lang="fr-FR" altLang="fr-FR" sz="1800" b="1" i="0" u="none" strike="noStrike" cap="none" normalizeH="0" baseline="0" dirty="0">
                <a:ln>
                  <a:noFill/>
                </a:ln>
                <a:solidFill>
                  <a:srgbClr val="FF0000"/>
                </a:solidFill>
                <a:effectLst/>
              </a:rPr>
              <a:t>marché public de services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bg1"/>
                </a:solidFill>
                <a:effectLst/>
              </a:rPr>
              <a:t>Procédure utilisée :➡ </a:t>
            </a:r>
            <a:r>
              <a:rPr kumimoji="0" lang="fr-FR" altLang="fr-FR" sz="1800" b="1" i="0" u="none" strike="noStrike" cap="none" normalizeH="0" baseline="0" dirty="0">
                <a:ln>
                  <a:noFill/>
                </a:ln>
                <a:solidFill>
                  <a:srgbClr val="FF0000"/>
                </a:solidFill>
                <a:effectLst/>
              </a:rPr>
              <a:t>procédure négoci</a:t>
            </a:r>
            <a:r>
              <a:rPr lang="fr-FR" altLang="fr-FR" b="1" dirty="0">
                <a:solidFill>
                  <a:srgbClr val="FF0000"/>
                </a:solidFill>
              </a:rPr>
              <a:t>ée sans publication préalable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FF0000"/>
                </a:solidFill>
                <a:effectLst/>
              </a:rPr>
              <a:t>Caractéristiques</a:t>
            </a:r>
            <a:r>
              <a:rPr kumimoji="0" lang="fr-FR" altLang="fr-FR" sz="1800" b="0" i="0" u="none" strike="noStrike" cap="none" normalizeH="0" baseline="0" dirty="0">
                <a:ln>
                  <a:noFill/>
                </a:ln>
                <a:solidFill>
                  <a:schemeClr val="bg1"/>
                </a:solidFill>
                <a:effectLst/>
              </a:rPr>
              <a:t> :</a:t>
            </a:r>
          </a:p>
          <a:p>
            <a:pPr lvl="0" eaLnBrk="0" fontAlgn="base" hangingPunct="0">
              <a:spcBef>
                <a:spcPct val="0"/>
              </a:spcBef>
              <a:spcAft>
                <a:spcPct val="0"/>
              </a:spcAft>
              <a:buFontTx/>
              <a:buChar char="•"/>
            </a:pPr>
            <a:r>
              <a:rPr lang="fr-FR" altLang="fr-FR" dirty="0">
                <a:solidFill>
                  <a:schemeClr val="bg1"/>
                </a:solidFill>
              </a:rPr>
              <a:t>Invitation à faire offre adressée à 3 opérateurs</a:t>
            </a:r>
          </a:p>
          <a:p>
            <a:pPr lvl="0" eaLnBrk="0" fontAlgn="base" hangingPunct="0">
              <a:spcBef>
                <a:spcPct val="0"/>
              </a:spcBef>
              <a:spcAft>
                <a:spcPct val="0"/>
              </a:spcAft>
              <a:buFontTx/>
              <a:buChar char="•"/>
            </a:pPr>
            <a:r>
              <a:rPr lang="fr-FR" altLang="fr-FR" dirty="0">
                <a:solidFill>
                  <a:schemeClr val="bg1"/>
                </a:solidFill>
              </a:rPr>
              <a:t>Communications électroniques via BOSA</a:t>
            </a:r>
          </a:p>
          <a:p>
            <a:pPr lvl="0" eaLnBrk="0" fontAlgn="base" hangingPunct="0">
              <a:spcBef>
                <a:spcPct val="0"/>
              </a:spcBef>
              <a:spcAft>
                <a:spcPct val="0"/>
              </a:spcAft>
              <a:buFontTx/>
              <a:buChar char="•"/>
            </a:pPr>
            <a:r>
              <a:rPr lang="fr-FR" altLang="fr-FR" dirty="0">
                <a:solidFill>
                  <a:schemeClr val="bg1"/>
                </a:solidFill>
              </a:rPr>
              <a:t>Négociation éventuelle des offres</a:t>
            </a:r>
          </a:p>
          <a:p>
            <a:pPr lvl="0" eaLnBrk="0" fontAlgn="base" hangingPunct="0">
              <a:spcBef>
                <a:spcPct val="0"/>
              </a:spcBef>
              <a:spcAft>
                <a:spcPct val="0"/>
              </a:spcAft>
              <a:buFontTx/>
              <a:buChar char="•"/>
            </a:pPr>
            <a:r>
              <a:rPr lang="fr-FR" altLang="fr-FR" dirty="0">
                <a:solidFill>
                  <a:schemeClr val="bg1"/>
                </a:solidFill>
              </a:rPr>
              <a:t>Critère d’attribution: prix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292276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B551D-CB1F-3050-DBC7-8917A1EBACD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3484D26-56D4-DDA0-68AA-9D292FDAC428}"/>
              </a:ext>
            </a:extLst>
          </p:cNvPr>
          <p:cNvSpPr>
            <a:spLocks noGrp="1"/>
          </p:cNvSpPr>
          <p:nvPr>
            <p:ph type="title"/>
          </p:nvPr>
        </p:nvSpPr>
        <p:spPr/>
        <p:txBody>
          <a:bodyPr>
            <a:normAutofit/>
          </a:bodyPr>
          <a:lstStyle/>
          <a:p>
            <a:pPr algn="ctr"/>
            <a:r>
              <a:rPr lang="fr-BE" b="1" dirty="0"/>
              <a:t>Application des étapes à l’exemple 3</a:t>
            </a:r>
          </a:p>
        </p:txBody>
      </p:sp>
      <p:graphicFrame>
        <p:nvGraphicFramePr>
          <p:cNvPr id="5" name="Diagramme 4">
            <a:extLst>
              <a:ext uri="{FF2B5EF4-FFF2-40B4-BE49-F238E27FC236}">
                <a16:creationId xmlns:a16="http://schemas.microsoft.com/office/drawing/2014/main" id="{079A2666-3F55-EEF4-6630-22695E8A1079}"/>
              </a:ext>
            </a:extLst>
          </p:cNvPr>
          <p:cNvGraphicFramePr/>
          <p:nvPr/>
        </p:nvGraphicFramePr>
        <p:xfrm>
          <a:off x="985921" y="1608019"/>
          <a:ext cx="10220158" cy="3112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Espace réservé du contenu 9">
            <a:extLst>
              <a:ext uri="{FF2B5EF4-FFF2-40B4-BE49-F238E27FC236}">
                <a16:creationId xmlns:a16="http://schemas.microsoft.com/office/drawing/2014/main" id="{34776EED-B4A5-E0DA-037C-792B4FDBCFAE}"/>
              </a:ext>
            </a:extLst>
          </p:cNvPr>
          <p:cNvGraphicFramePr>
            <a:graphicFrameLocks noGrp="1"/>
          </p:cNvGraphicFramePr>
          <p:nvPr>
            <p:ph idx="1"/>
          </p:nvPr>
        </p:nvGraphicFramePr>
        <p:xfrm>
          <a:off x="838200" y="2780693"/>
          <a:ext cx="10515600" cy="43862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37066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E7EA9-60D2-BF20-5933-F26C3B706C6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8E3DAE1-CD2E-BD2A-18D0-869771FEE1DF}"/>
              </a:ext>
            </a:extLst>
          </p:cNvPr>
          <p:cNvSpPr>
            <a:spLocks noGrp="1"/>
          </p:cNvSpPr>
          <p:nvPr>
            <p:ph type="title"/>
          </p:nvPr>
        </p:nvSpPr>
        <p:spPr>
          <a:xfrm>
            <a:off x="838200" y="589846"/>
            <a:ext cx="10515600" cy="1172674"/>
          </a:xfrm>
        </p:spPr>
        <p:txBody>
          <a:bodyPr>
            <a:normAutofit/>
          </a:bodyPr>
          <a:lstStyle/>
          <a:p>
            <a:pPr algn="ctr"/>
            <a:r>
              <a:rPr lang="fr-BE" b="1" dirty="0">
                <a:highlight>
                  <a:srgbClr val="F1F1F1"/>
                </a:highlight>
              </a:rPr>
              <a:t>Exemple 4. extension du home</a:t>
            </a:r>
          </a:p>
        </p:txBody>
      </p:sp>
      <p:sp>
        <p:nvSpPr>
          <p:cNvPr id="3" name="Espace réservé du contenu 2">
            <a:extLst>
              <a:ext uri="{FF2B5EF4-FFF2-40B4-BE49-F238E27FC236}">
                <a16:creationId xmlns:a16="http://schemas.microsoft.com/office/drawing/2014/main" id="{090DDFBF-F67E-803D-D64D-540483397856}"/>
              </a:ext>
            </a:extLst>
          </p:cNvPr>
          <p:cNvSpPr>
            <a:spLocks noGrp="1"/>
          </p:cNvSpPr>
          <p:nvPr>
            <p:ph idx="1"/>
          </p:nvPr>
        </p:nvSpPr>
        <p:spPr>
          <a:xfrm>
            <a:off x="838200" y="1950720"/>
            <a:ext cx="10515600" cy="4616335"/>
          </a:xfrm>
        </p:spPr>
        <p:txBody>
          <a:bodyPr>
            <a:normAutofit/>
          </a:bodyPr>
          <a:lstStyle/>
          <a:p>
            <a:r>
              <a:rPr lang="fr-FR" sz="2000" dirty="0"/>
              <a:t>Le CPAS souhaite </a:t>
            </a:r>
            <a:r>
              <a:rPr lang="fr-FR" sz="2000" b="1" dirty="0"/>
              <a:t>augmenter la capacité d’accueil du home</a:t>
            </a:r>
            <a:r>
              <a:rPr lang="fr-FR" sz="2000" dirty="0"/>
              <a:t>. ➡ construction d’une </a:t>
            </a:r>
            <a:r>
              <a:rPr lang="fr-FR" sz="2000" b="1" dirty="0"/>
              <a:t>unité MRPA court séjour de 22 lits</a:t>
            </a:r>
          </a:p>
          <a:p>
            <a:endParaRPr lang="fr-FR" sz="2000" b="1" dirty="0"/>
          </a:p>
          <a:p>
            <a:r>
              <a:rPr lang="fr-FR" sz="2000" b="1" dirty="0"/>
              <a:t>Projet d’infrastructure important nécessitant </a:t>
            </a:r>
            <a:r>
              <a:rPr lang="fr-FR" sz="2000" dirty="0"/>
              <a:t>:</a:t>
            </a:r>
          </a:p>
          <a:p>
            <a:r>
              <a:rPr lang="fr-FR" sz="2000" dirty="0"/>
              <a:t>études techniques</a:t>
            </a:r>
          </a:p>
          <a:p>
            <a:r>
              <a:rPr lang="fr-FR" sz="2000" dirty="0"/>
              <a:t>coordination sécurité</a:t>
            </a:r>
          </a:p>
          <a:p>
            <a:r>
              <a:rPr lang="fr-FR" sz="2000" dirty="0"/>
              <a:t>plusieurs entreprises</a:t>
            </a:r>
          </a:p>
          <a:p>
            <a:pPr algn="just"/>
            <a:endParaRPr lang="fr-FR" sz="1800" dirty="0"/>
          </a:p>
        </p:txBody>
      </p:sp>
      <p:sp>
        <p:nvSpPr>
          <p:cNvPr id="4" name="Rectangle : coins arrondis 3">
            <a:extLst>
              <a:ext uri="{FF2B5EF4-FFF2-40B4-BE49-F238E27FC236}">
                <a16:creationId xmlns:a16="http://schemas.microsoft.com/office/drawing/2014/main" id="{8AE5DDCD-C90B-47CD-A8C0-A95A9917A8C9}"/>
              </a:ext>
            </a:extLst>
          </p:cNvPr>
          <p:cNvSpPr/>
          <p:nvPr/>
        </p:nvSpPr>
        <p:spPr>
          <a:xfrm>
            <a:off x="6571246" y="2971492"/>
            <a:ext cx="4096754" cy="2831544"/>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dirty="0"/>
          </a:p>
        </p:txBody>
      </p:sp>
      <p:sp>
        <p:nvSpPr>
          <p:cNvPr id="7" name="Rectangle 2">
            <a:extLst>
              <a:ext uri="{FF2B5EF4-FFF2-40B4-BE49-F238E27FC236}">
                <a16:creationId xmlns:a16="http://schemas.microsoft.com/office/drawing/2014/main" id="{AE387491-BCC8-4B1E-A656-1F93E3F182D5}"/>
              </a:ext>
            </a:extLst>
          </p:cNvPr>
          <p:cNvSpPr>
            <a:spLocks noChangeArrowheads="1"/>
          </p:cNvSpPr>
          <p:nvPr/>
        </p:nvSpPr>
        <p:spPr bwMode="auto">
          <a:xfrm>
            <a:off x="6774446" y="3141280"/>
            <a:ext cx="5185611"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2000" dirty="0">
                <a:solidFill>
                  <a:schemeClr val="bg1"/>
                </a:solidFill>
              </a:rPr>
              <a:t>Type :➡ </a:t>
            </a:r>
            <a:r>
              <a:rPr lang="fr-FR" sz="2000" b="1" dirty="0">
                <a:solidFill>
                  <a:srgbClr val="FF0000"/>
                </a:solidFill>
              </a:rPr>
              <a:t>marché public de travaux</a:t>
            </a:r>
            <a:endParaRPr lang="fr-FR" sz="2000" dirty="0">
              <a:solidFill>
                <a:srgbClr val="FF0000"/>
              </a:solidFill>
            </a:endParaRPr>
          </a:p>
          <a:p>
            <a:endParaRPr lang="fr-FR" sz="2000" dirty="0">
              <a:solidFill>
                <a:schemeClr val="bg1"/>
              </a:solidFill>
            </a:endParaRPr>
          </a:p>
          <a:p>
            <a:r>
              <a:rPr lang="fr-FR" sz="2000" dirty="0">
                <a:solidFill>
                  <a:schemeClr val="bg1"/>
                </a:solidFill>
              </a:rPr>
              <a:t>Procédure :➡ </a:t>
            </a:r>
            <a:r>
              <a:rPr lang="fr-FR" sz="2000" b="1" dirty="0">
                <a:solidFill>
                  <a:srgbClr val="FF0000"/>
                </a:solidFill>
              </a:rPr>
              <a:t>procédure ouverte</a:t>
            </a:r>
          </a:p>
          <a:p>
            <a:endParaRPr lang="fr-FR" sz="2000" dirty="0">
              <a:solidFill>
                <a:schemeClr val="bg1"/>
              </a:solidFill>
            </a:endParaRPr>
          </a:p>
          <a:p>
            <a:r>
              <a:rPr lang="fr-FR" sz="2000" b="1" dirty="0">
                <a:solidFill>
                  <a:srgbClr val="FF0000"/>
                </a:solidFill>
              </a:rPr>
              <a:t>Caractéristiques</a:t>
            </a:r>
            <a:r>
              <a:rPr lang="fr-FR" sz="2000" dirty="0">
                <a:solidFill>
                  <a:schemeClr val="bg1"/>
                </a:solidFill>
              </a:rPr>
              <a:t> :</a:t>
            </a:r>
          </a:p>
          <a:p>
            <a:r>
              <a:rPr lang="fr-FR" sz="2000" dirty="0">
                <a:solidFill>
                  <a:schemeClr val="bg1"/>
                </a:solidFill>
              </a:rPr>
              <a:t>publicité plus large</a:t>
            </a:r>
          </a:p>
          <a:p>
            <a:r>
              <a:rPr lang="fr-FR" sz="2000" dirty="0">
                <a:solidFill>
                  <a:schemeClr val="bg1"/>
                </a:solidFill>
              </a:rPr>
              <a:t>mise en concurrence importante</a:t>
            </a:r>
          </a:p>
          <a:p>
            <a:r>
              <a:rPr lang="fr-FR" sz="2000" dirty="0">
                <a:solidFill>
                  <a:schemeClr val="bg1"/>
                </a:solidFill>
              </a:rPr>
              <a:t>critères d’attribution multiples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48548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AF091-6887-83FA-AF59-62BF5D9474D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A3F05B-B310-03D5-E6B1-21AC146D5AA3}"/>
              </a:ext>
            </a:extLst>
          </p:cNvPr>
          <p:cNvSpPr>
            <a:spLocks noGrp="1"/>
          </p:cNvSpPr>
          <p:nvPr>
            <p:ph type="title"/>
          </p:nvPr>
        </p:nvSpPr>
        <p:spPr/>
        <p:txBody>
          <a:bodyPr>
            <a:normAutofit/>
          </a:bodyPr>
          <a:lstStyle/>
          <a:p>
            <a:pPr algn="ctr"/>
            <a:r>
              <a:rPr lang="fr-BE" b="1" dirty="0">
                <a:highlight>
                  <a:srgbClr val="F1F1F1"/>
                </a:highlight>
              </a:rPr>
              <a:t>Application des étapes à l’exemple 4</a:t>
            </a:r>
          </a:p>
        </p:txBody>
      </p:sp>
      <p:graphicFrame>
        <p:nvGraphicFramePr>
          <p:cNvPr id="5" name="Diagramme 4">
            <a:extLst>
              <a:ext uri="{FF2B5EF4-FFF2-40B4-BE49-F238E27FC236}">
                <a16:creationId xmlns:a16="http://schemas.microsoft.com/office/drawing/2014/main" id="{4C4EACF7-2827-624C-6F45-178D5524D553}"/>
              </a:ext>
            </a:extLst>
          </p:cNvPr>
          <p:cNvGraphicFramePr/>
          <p:nvPr/>
        </p:nvGraphicFramePr>
        <p:xfrm>
          <a:off x="985921" y="1608019"/>
          <a:ext cx="10220158" cy="3112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Espace réservé du contenu 9">
            <a:extLst>
              <a:ext uri="{FF2B5EF4-FFF2-40B4-BE49-F238E27FC236}">
                <a16:creationId xmlns:a16="http://schemas.microsoft.com/office/drawing/2014/main" id="{202530B3-7555-2B47-FF15-AABDCB4A324F}"/>
              </a:ext>
            </a:extLst>
          </p:cNvPr>
          <p:cNvGraphicFramePr>
            <a:graphicFrameLocks noGrp="1"/>
          </p:cNvGraphicFramePr>
          <p:nvPr>
            <p:ph idx="1"/>
            <p:extLst>
              <p:ext uri="{D42A27DB-BD31-4B8C-83A1-F6EECF244321}">
                <p14:modId xmlns:p14="http://schemas.microsoft.com/office/powerpoint/2010/main" val="2423702279"/>
              </p:ext>
            </p:extLst>
          </p:nvPr>
        </p:nvGraphicFramePr>
        <p:xfrm>
          <a:off x="838200" y="2780693"/>
          <a:ext cx="10515600" cy="43862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47912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78747-18E7-C287-8D88-93BB3DF056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303CD1A-37D0-4806-3D8B-2A56D48C89FA}"/>
              </a:ext>
            </a:extLst>
          </p:cNvPr>
          <p:cNvSpPr>
            <a:spLocks noGrp="1"/>
          </p:cNvSpPr>
          <p:nvPr>
            <p:ph type="title"/>
          </p:nvPr>
        </p:nvSpPr>
        <p:spPr>
          <a:xfrm>
            <a:off x="838200" y="843694"/>
            <a:ext cx="10515600" cy="5794850"/>
          </a:xfrm>
        </p:spPr>
        <p:txBody>
          <a:bodyPr anchor="ctr"/>
          <a:lstStyle/>
          <a:p>
            <a:pPr algn="ctr"/>
            <a:r>
              <a:rPr lang="fr-BE" b="1" dirty="0"/>
              <a:t>Typologie des marchés et estimation du montant</a:t>
            </a:r>
          </a:p>
        </p:txBody>
      </p:sp>
    </p:spTree>
    <p:extLst>
      <p:ext uri="{BB962C8B-B14F-4D97-AF65-F5344CB8AC3E}">
        <p14:creationId xmlns:p14="http://schemas.microsoft.com/office/powerpoint/2010/main" val="203039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FA499-34A0-B3A1-3734-9A681E36E0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C6A084C-75B0-4953-B5FA-7ABA8E59A526}"/>
              </a:ext>
            </a:extLst>
          </p:cNvPr>
          <p:cNvSpPr>
            <a:spLocks noGrp="1"/>
          </p:cNvSpPr>
          <p:nvPr>
            <p:ph type="title"/>
          </p:nvPr>
        </p:nvSpPr>
        <p:spPr/>
        <p:txBody>
          <a:bodyPr>
            <a:normAutofit/>
          </a:bodyPr>
          <a:lstStyle/>
          <a:p>
            <a:pPr algn="ctr"/>
            <a:r>
              <a:rPr lang="fr-BE" b="1" dirty="0"/>
              <a:t>Types de marchés</a:t>
            </a:r>
          </a:p>
        </p:txBody>
      </p:sp>
      <p:graphicFrame>
        <p:nvGraphicFramePr>
          <p:cNvPr id="5" name="Espace réservé du contenu 4">
            <a:extLst>
              <a:ext uri="{FF2B5EF4-FFF2-40B4-BE49-F238E27FC236}">
                <a16:creationId xmlns:a16="http://schemas.microsoft.com/office/drawing/2014/main" id="{623745F8-B254-1579-A4D3-FB091D88B8DC}"/>
              </a:ext>
            </a:extLst>
          </p:cNvPr>
          <p:cNvGraphicFramePr>
            <a:graphicFrameLocks noGrp="1"/>
          </p:cNvGraphicFramePr>
          <p:nvPr>
            <p:ph idx="1"/>
            <p:extLst>
              <p:ext uri="{D42A27DB-BD31-4B8C-83A1-F6EECF244321}">
                <p14:modId xmlns:p14="http://schemas.microsoft.com/office/powerpoint/2010/main" val="1338372843"/>
              </p:ext>
            </p:extLst>
          </p:nvPr>
        </p:nvGraphicFramePr>
        <p:xfrm>
          <a:off x="838200" y="2180492"/>
          <a:ext cx="10515600" cy="438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2757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CE97A-CB60-0B7E-3382-A2DE86E6C53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549B656-8231-3F4A-8347-EB6FD30D5954}"/>
              </a:ext>
            </a:extLst>
          </p:cNvPr>
          <p:cNvSpPr>
            <a:spLocks noGrp="1"/>
          </p:cNvSpPr>
          <p:nvPr>
            <p:ph type="title"/>
          </p:nvPr>
        </p:nvSpPr>
        <p:spPr>
          <a:xfrm>
            <a:off x="838200" y="423817"/>
            <a:ext cx="10515600" cy="1172674"/>
          </a:xfrm>
        </p:spPr>
        <p:txBody>
          <a:bodyPr>
            <a:normAutofit fontScale="90000"/>
          </a:bodyPr>
          <a:lstStyle/>
          <a:p>
            <a:pPr algn="ctr"/>
            <a:r>
              <a:rPr lang="fr-FR" b="1" dirty="0"/>
              <a:t>MARCHÉS DE TRAVAUX – ANNEXE I (Loi du 17 juin 2016)</a:t>
            </a:r>
            <a:endParaRPr lang="fr-BE" b="1" dirty="0"/>
          </a:p>
        </p:txBody>
      </p:sp>
      <p:sp>
        <p:nvSpPr>
          <p:cNvPr id="3" name="Espace réservé du contenu 2">
            <a:extLst>
              <a:ext uri="{FF2B5EF4-FFF2-40B4-BE49-F238E27FC236}">
                <a16:creationId xmlns:a16="http://schemas.microsoft.com/office/drawing/2014/main" id="{452002CF-F759-E224-F745-54F3279D0970}"/>
              </a:ext>
            </a:extLst>
          </p:cNvPr>
          <p:cNvSpPr>
            <a:spLocks noGrp="1"/>
          </p:cNvSpPr>
          <p:nvPr>
            <p:ph idx="1"/>
          </p:nvPr>
        </p:nvSpPr>
        <p:spPr>
          <a:xfrm>
            <a:off x="838200" y="1800808"/>
            <a:ext cx="10515600" cy="4766247"/>
          </a:xfrm>
        </p:spPr>
        <p:txBody>
          <a:bodyPr>
            <a:normAutofit/>
          </a:bodyPr>
          <a:lstStyle/>
          <a:p>
            <a:pPr marL="0" indent="0">
              <a:buNone/>
            </a:pPr>
            <a:r>
              <a:rPr lang="fr-FR" sz="2400" dirty="0"/>
              <a:t>Les marchés de travaux concernent notamment les activités de </a:t>
            </a:r>
            <a:r>
              <a:rPr lang="fr-FR" sz="2400" b="1" dirty="0"/>
              <a:t>construction et de génie civil</a:t>
            </a:r>
            <a:r>
              <a:rPr lang="fr-FR" sz="2400" dirty="0"/>
              <a:t>, par exemple :</a:t>
            </a:r>
          </a:p>
          <a:p>
            <a:pPr marL="0" indent="0">
              <a:buNone/>
            </a:pPr>
            <a:endParaRPr lang="fr-FR" sz="2400" dirty="0"/>
          </a:p>
          <a:p>
            <a:r>
              <a:rPr lang="fr-FR" sz="2400" dirty="0"/>
              <a:t>Construction de </a:t>
            </a:r>
            <a:r>
              <a:rPr lang="fr-FR" sz="2400" b="1" dirty="0"/>
              <a:t>bâtiments</a:t>
            </a:r>
          </a:p>
          <a:p>
            <a:r>
              <a:rPr lang="fr-FR" sz="2400" dirty="0"/>
              <a:t>Travaux de </a:t>
            </a:r>
            <a:r>
              <a:rPr lang="fr-FR" sz="2400" b="1" dirty="0"/>
              <a:t>rénovation ou transformation de bâtiments</a:t>
            </a:r>
          </a:p>
          <a:p>
            <a:r>
              <a:rPr lang="fr-FR" sz="2400" dirty="0"/>
              <a:t>Travaux de </a:t>
            </a:r>
            <a:r>
              <a:rPr lang="fr-FR" sz="2400" b="1" dirty="0"/>
              <a:t>plomberie, chauffage, électricité</a:t>
            </a:r>
          </a:p>
          <a:p>
            <a:r>
              <a:rPr lang="fr-FR" sz="2400" dirty="0"/>
              <a:t>Travaux de </a:t>
            </a:r>
            <a:r>
              <a:rPr lang="fr-FR" sz="2400" b="1" dirty="0"/>
              <a:t>toiture et isolation</a:t>
            </a:r>
          </a:p>
          <a:p>
            <a:r>
              <a:rPr lang="fr-FR" sz="2400" dirty="0"/>
              <a:t>Construction de </a:t>
            </a:r>
            <a:r>
              <a:rPr lang="fr-FR" sz="2400" b="1" dirty="0"/>
              <a:t>routes et infrastructures</a:t>
            </a:r>
          </a:p>
          <a:p>
            <a:r>
              <a:rPr lang="fr-FR" sz="2400" dirty="0"/>
              <a:t>Travaux de </a:t>
            </a:r>
            <a:r>
              <a:rPr lang="fr-FR" sz="2400" b="1" dirty="0"/>
              <a:t>démolition</a:t>
            </a:r>
            <a:endParaRPr lang="fr-FR" sz="2400" dirty="0"/>
          </a:p>
          <a:p>
            <a:pPr marL="0" indent="0" algn="just">
              <a:buNone/>
            </a:pPr>
            <a:endParaRPr lang="fr-FR" sz="1800" dirty="0"/>
          </a:p>
        </p:txBody>
      </p:sp>
    </p:spTree>
    <p:extLst>
      <p:ext uri="{BB962C8B-B14F-4D97-AF65-F5344CB8AC3E}">
        <p14:creationId xmlns:p14="http://schemas.microsoft.com/office/powerpoint/2010/main" val="2226426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3E289-951E-8689-B1B8-2956B5CC0A9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C466A2B-B7B0-4628-DED1-768AE1DCA882}"/>
              </a:ext>
            </a:extLst>
          </p:cNvPr>
          <p:cNvSpPr>
            <a:spLocks noGrp="1"/>
          </p:cNvSpPr>
          <p:nvPr>
            <p:ph type="title"/>
          </p:nvPr>
        </p:nvSpPr>
        <p:spPr>
          <a:xfrm>
            <a:off x="838200" y="843696"/>
            <a:ext cx="10515600" cy="447776"/>
          </a:xfrm>
        </p:spPr>
        <p:txBody>
          <a:bodyPr anchor="b">
            <a:normAutofit fontScale="90000"/>
          </a:bodyPr>
          <a:lstStyle/>
          <a:p>
            <a:pPr algn="ctr"/>
            <a:r>
              <a:rPr lang="fr-FR" b="1" dirty="0"/>
              <a:t>SERVICES SOCIAUX – ANNEXE III (Loi du 17 juin 2016)</a:t>
            </a:r>
            <a:endParaRPr lang="fr-BE" b="1" dirty="0"/>
          </a:p>
        </p:txBody>
      </p:sp>
      <p:sp>
        <p:nvSpPr>
          <p:cNvPr id="3" name="Espace réservé du contenu 2">
            <a:extLst>
              <a:ext uri="{FF2B5EF4-FFF2-40B4-BE49-F238E27FC236}">
                <a16:creationId xmlns:a16="http://schemas.microsoft.com/office/drawing/2014/main" id="{6974A669-94FF-4A53-B886-6AA8291607E8}"/>
              </a:ext>
            </a:extLst>
          </p:cNvPr>
          <p:cNvSpPr>
            <a:spLocks noGrp="1"/>
          </p:cNvSpPr>
          <p:nvPr>
            <p:ph sz="half" idx="1"/>
          </p:nvPr>
        </p:nvSpPr>
        <p:spPr>
          <a:xfrm>
            <a:off x="838200" y="2086707"/>
            <a:ext cx="3479276" cy="4090255"/>
          </a:xfrm>
        </p:spPr>
        <p:txBody>
          <a:bodyPr>
            <a:normAutofit/>
          </a:bodyPr>
          <a:lstStyle/>
          <a:p>
            <a:pPr marL="0" indent="0">
              <a:buNone/>
            </a:pPr>
            <a:r>
              <a:rPr lang="fr-FR" dirty="0"/>
              <a:t>Certains services sociaux bénéficient d’un </a:t>
            </a:r>
            <a:r>
              <a:rPr lang="fr-FR" b="1" dirty="0"/>
              <a:t>régime plus souple de marchés publics</a:t>
            </a:r>
            <a:r>
              <a:rPr lang="fr-FR" dirty="0"/>
              <a:t>.</a:t>
            </a:r>
          </a:p>
          <a:p>
            <a:endParaRPr lang="fr-FR" dirty="0"/>
          </a:p>
          <a:p>
            <a:pPr marL="0" indent="0">
              <a:buNone/>
            </a:pPr>
            <a:endParaRPr lang="fr-FR" dirty="0"/>
          </a:p>
        </p:txBody>
      </p:sp>
      <p:pic>
        <p:nvPicPr>
          <p:cNvPr id="5" name="Image 4">
            <a:extLst>
              <a:ext uri="{FF2B5EF4-FFF2-40B4-BE49-F238E27FC236}">
                <a16:creationId xmlns:a16="http://schemas.microsoft.com/office/drawing/2014/main" id="{35567DF5-AC90-8B0C-06A3-4FC48E51774E}"/>
              </a:ext>
            </a:extLst>
          </p:cNvPr>
          <p:cNvPicPr>
            <a:picLocks noChangeAspect="1"/>
          </p:cNvPicPr>
          <p:nvPr/>
        </p:nvPicPr>
        <p:blipFill>
          <a:blip r:embed="rId2"/>
          <a:srcRect l="35457" t="25937" r="34510" b="3156"/>
          <a:stretch>
            <a:fillRect/>
          </a:stretch>
        </p:blipFill>
        <p:spPr>
          <a:xfrm>
            <a:off x="5524107" y="1168924"/>
            <a:ext cx="5829693" cy="5561814"/>
          </a:xfrm>
          <a:prstGeom prst="rect">
            <a:avLst/>
          </a:prstGeom>
          <a:noFill/>
        </p:spPr>
      </p:pic>
    </p:spTree>
    <p:extLst>
      <p:ext uri="{BB962C8B-B14F-4D97-AF65-F5344CB8AC3E}">
        <p14:creationId xmlns:p14="http://schemas.microsoft.com/office/powerpoint/2010/main" val="1406655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DFB0A-158D-411C-AB58-81C3E0E7EDD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D79CE60-8796-34A3-4BF5-DE5DC5737311}"/>
              </a:ext>
            </a:extLst>
          </p:cNvPr>
          <p:cNvSpPr>
            <a:spLocks noGrp="1"/>
          </p:cNvSpPr>
          <p:nvPr>
            <p:ph type="title"/>
          </p:nvPr>
        </p:nvSpPr>
        <p:spPr/>
        <p:txBody>
          <a:bodyPr>
            <a:normAutofit fontScale="90000"/>
          </a:bodyPr>
          <a:lstStyle/>
          <a:p>
            <a:pPr algn="ctr"/>
            <a:r>
              <a:rPr lang="fr-BE" b="1" dirty="0"/>
              <a:t>Méthodes pour estimer le montant et déterminer les seuils applicables</a:t>
            </a:r>
            <a:br>
              <a:rPr lang="fr-BE" b="1" dirty="0"/>
            </a:br>
            <a:r>
              <a:rPr lang="fr-FR" sz="1800" dirty="0"/>
              <a:t>➡ </a:t>
            </a:r>
            <a:r>
              <a:rPr lang="fr-FR" sz="1800" b="1" dirty="0"/>
              <a:t>Articles 7 et 8 de l’AR du 18 avril 2017</a:t>
            </a:r>
            <a:endParaRPr lang="fr-BE" b="1" dirty="0"/>
          </a:p>
        </p:txBody>
      </p:sp>
      <p:sp>
        <p:nvSpPr>
          <p:cNvPr id="3" name="Espace réservé du contenu 2">
            <a:extLst>
              <a:ext uri="{FF2B5EF4-FFF2-40B4-BE49-F238E27FC236}">
                <a16:creationId xmlns:a16="http://schemas.microsoft.com/office/drawing/2014/main" id="{30311E4A-22A6-E1E6-17AE-593764501ED4}"/>
              </a:ext>
            </a:extLst>
          </p:cNvPr>
          <p:cNvSpPr>
            <a:spLocks noGrp="1"/>
          </p:cNvSpPr>
          <p:nvPr>
            <p:ph idx="1"/>
          </p:nvPr>
        </p:nvSpPr>
        <p:spPr>
          <a:xfrm>
            <a:off x="838200" y="1866122"/>
            <a:ext cx="10515600" cy="4700934"/>
          </a:xfrm>
        </p:spPr>
        <p:txBody>
          <a:bodyPr>
            <a:normAutofit/>
          </a:bodyPr>
          <a:lstStyle/>
          <a:p>
            <a:r>
              <a:rPr lang="fr-FR" sz="2000" dirty="0"/>
              <a:t>L’estimation du montant du MP est un principe général des MP</a:t>
            </a:r>
          </a:p>
          <a:p>
            <a:r>
              <a:rPr lang="fr-FR" sz="2000" dirty="0"/>
              <a:t>Elle doit être réalisée avant le lancement de la procédure</a:t>
            </a:r>
          </a:p>
          <a:p>
            <a:r>
              <a:rPr lang="fr-FR" sz="2000" dirty="0"/>
              <a:t>Elle fondée sur la </a:t>
            </a:r>
            <a:r>
              <a:rPr lang="fr-FR" sz="2000" b="1" dirty="0">
                <a:solidFill>
                  <a:srgbClr val="FF0000"/>
                </a:solidFill>
              </a:rPr>
              <a:t>durée et la valeur totale</a:t>
            </a:r>
            <a:r>
              <a:rPr lang="fr-FR" sz="2000" dirty="0">
                <a:solidFill>
                  <a:srgbClr val="FF0000"/>
                </a:solidFill>
              </a:rPr>
              <a:t> </a:t>
            </a:r>
            <a:r>
              <a:rPr lang="fr-FR" sz="2000" dirty="0"/>
              <a:t>de celui-ci telle qu’elle est effectuée par le PA, </a:t>
            </a:r>
            <a:r>
              <a:rPr lang="fr-FR" sz="2000" b="1" dirty="0">
                <a:solidFill>
                  <a:srgbClr val="FF0000"/>
                </a:solidFill>
                <a:highlight>
                  <a:srgbClr val="FFFFFF"/>
                </a:highlight>
              </a:rPr>
              <a:t>incluant tous les lots, reconductions, options, tranches, clauses de réexamen, etc.</a:t>
            </a:r>
          </a:p>
          <a:p>
            <a:r>
              <a:rPr lang="fr-FR" sz="2000" dirty="0"/>
              <a:t>L’estimation établie lors du lancement de la procédure </a:t>
            </a:r>
            <a:r>
              <a:rPr lang="fr-FR" sz="2000" b="1" dirty="0"/>
              <a:t>détermine les règles applicables pendant tout son déroulement</a:t>
            </a:r>
            <a:r>
              <a:rPr lang="fr-FR" sz="2000" dirty="0"/>
              <a:t>, notamment en ce qui concerne l’obligation éventuelle de </a:t>
            </a:r>
            <a:r>
              <a:rPr lang="fr-FR" sz="2000" b="1" dirty="0"/>
              <a:t>publication européenne préalable</a:t>
            </a:r>
            <a:r>
              <a:rPr lang="fr-FR" sz="2000" dirty="0"/>
              <a:t>. Ceci ne s’applique pas à la </a:t>
            </a:r>
            <a:r>
              <a:rPr lang="fr-FR" sz="2000" b="1" dirty="0"/>
              <a:t>dépense à approuver (PNSPP)</a:t>
            </a:r>
            <a:r>
              <a:rPr lang="fr-FR" sz="2000" dirty="0"/>
              <a:t>.</a:t>
            </a:r>
          </a:p>
          <a:p>
            <a:r>
              <a:rPr lang="fr-FR" sz="2000" dirty="0"/>
              <a:t>Les montants énoncés dans les dispositions légales et réglementaires s’entendent </a:t>
            </a:r>
            <a:r>
              <a:rPr lang="fr-FR" sz="2000" b="1" dirty="0"/>
              <a:t>HTVA</a:t>
            </a:r>
            <a:r>
              <a:rPr lang="fr-FR" sz="2000" dirty="0"/>
              <a:t>.</a:t>
            </a:r>
          </a:p>
          <a:p>
            <a:r>
              <a:rPr lang="fr-FR" sz="2000" dirty="0"/>
              <a:t>Pour les accords-cadres, détermination de la valeur maximale</a:t>
            </a:r>
          </a:p>
          <a:p>
            <a:pPr marL="0" indent="0" algn="just">
              <a:buNone/>
            </a:pPr>
            <a:endParaRPr lang="fr-FR" sz="1800" dirty="0"/>
          </a:p>
        </p:txBody>
      </p:sp>
    </p:spTree>
    <p:extLst>
      <p:ext uri="{BB962C8B-B14F-4D97-AF65-F5344CB8AC3E}">
        <p14:creationId xmlns:p14="http://schemas.microsoft.com/office/powerpoint/2010/main" val="2390430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CB988-92B7-E16A-D9E5-5B274B32039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D0B610E-680A-0994-7DE9-91FEB0B1ED5C}"/>
              </a:ext>
            </a:extLst>
          </p:cNvPr>
          <p:cNvSpPr>
            <a:spLocks noGrp="1"/>
          </p:cNvSpPr>
          <p:nvPr>
            <p:ph type="title"/>
          </p:nvPr>
        </p:nvSpPr>
        <p:spPr/>
        <p:txBody>
          <a:bodyPr>
            <a:normAutofit fontScale="90000"/>
          </a:bodyPr>
          <a:lstStyle/>
          <a:p>
            <a:pPr algn="ctr"/>
            <a:r>
              <a:rPr lang="fr-BE" b="1" dirty="0"/>
              <a:t>Méthodes pour estimer le montant et déterminer les seuils applicables</a:t>
            </a:r>
            <a:br>
              <a:rPr lang="fr-BE" b="1" dirty="0"/>
            </a:br>
            <a:r>
              <a:rPr lang="fr-FR" sz="1800" dirty="0"/>
              <a:t>➡ </a:t>
            </a:r>
            <a:r>
              <a:rPr lang="fr-FR" sz="1800" b="1" dirty="0"/>
              <a:t>Articles 7 et 8 de l’AR du 18 avril 2017</a:t>
            </a:r>
            <a:endParaRPr lang="fr-BE" b="1" dirty="0"/>
          </a:p>
        </p:txBody>
      </p:sp>
      <p:sp>
        <p:nvSpPr>
          <p:cNvPr id="3" name="Espace réservé du contenu 2">
            <a:extLst>
              <a:ext uri="{FF2B5EF4-FFF2-40B4-BE49-F238E27FC236}">
                <a16:creationId xmlns:a16="http://schemas.microsoft.com/office/drawing/2014/main" id="{E2445FDD-8DE7-A517-D095-F91622F364C8}"/>
              </a:ext>
            </a:extLst>
          </p:cNvPr>
          <p:cNvSpPr>
            <a:spLocks noGrp="1"/>
          </p:cNvSpPr>
          <p:nvPr>
            <p:ph idx="1"/>
          </p:nvPr>
        </p:nvSpPr>
        <p:spPr>
          <a:xfrm>
            <a:off x="838200" y="1866122"/>
            <a:ext cx="10515600" cy="4700934"/>
          </a:xfrm>
        </p:spPr>
        <p:txBody>
          <a:bodyPr>
            <a:normAutofit/>
          </a:bodyPr>
          <a:lstStyle/>
          <a:p>
            <a:pPr marL="0" indent="0">
              <a:buNone/>
            </a:pPr>
            <a:r>
              <a:rPr lang="fr-FR" sz="2000" b="1" dirty="0"/>
              <a:t>Pour les marchés de fournitures ou de services </a:t>
            </a:r>
            <a:r>
              <a:rPr lang="fr-FR" sz="2000" b="1" dirty="0">
                <a:solidFill>
                  <a:srgbClr val="FF0000"/>
                </a:solidFill>
              </a:rPr>
              <a:t>présentant un caractère régulier ou destinés à être renouvelés</a:t>
            </a:r>
            <a:r>
              <a:rPr lang="fr-FR" sz="2000" dirty="0"/>
              <a:t>, l’estimation se fonde notamment :</a:t>
            </a:r>
          </a:p>
          <a:p>
            <a:r>
              <a:rPr lang="fr-FR" sz="2000" dirty="0"/>
              <a:t>sur la </a:t>
            </a:r>
            <a:r>
              <a:rPr lang="fr-FR" sz="2000" b="1" dirty="0"/>
              <a:t>valeur totale des marchés similaires conclus au cours des 12 mois précédents</a:t>
            </a:r>
            <a:r>
              <a:rPr lang="fr-FR" sz="2000" dirty="0"/>
              <a:t>, ajustée si nécessaire, ou</a:t>
            </a:r>
          </a:p>
          <a:p>
            <a:r>
              <a:rPr lang="fr-FR" sz="2000" dirty="0"/>
              <a:t>sur la </a:t>
            </a:r>
            <a:r>
              <a:rPr lang="fr-FR" sz="2000" b="1" dirty="0"/>
              <a:t>valeur estimée des marchés à conclure au cours des 12 mois suivant la première prestation</a:t>
            </a:r>
            <a:r>
              <a:rPr lang="fr-FR" sz="2000" dirty="0"/>
              <a:t>.</a:t>
            </a:r>
          </a:p>
          <a:p>
            <a:endParaRPr lang="fr-FR" sz="2000" dirty="0"/>
          </a:p>
          <a:p>
            <a:pPr marL="0" indent="0">
              <a:buNone/>
            </a:pPr>
            <a:r>
              <a:rPr lang="fr-FR" sz="2000" b="1" dirty="0"/>
              <a:t>Pour les marchés de services à durée déterminée : </a:t>
            </a:r>
            <a:r>
              <a:rPr lang="fr-FR" sz="2000" dirty="0"/>
              <a:t>valeur pendant toute la durée avec un maximum de 48 mois</a:t>
            </a:r>
          </a:p>
          <a:p>
            <a:pPr marL="0" indent="0" algn="just">
              <a:buNone/>
            </a:pPr>
            <a:endParaRPr lang="fr-FR" sz="1800" dirty="0"/>
          </a:p>
        </p:txBody>
      </p:sp>
    </p:spTree>
    <p:extLst>
      <p:ext uri="{BB962C8B-B14F-4D97-AF65-F5344CB8AC3E}">
        <p14:creationId xmlns:p14="http://schemas.microsoft.com/office/powerpoint/2010/main" val="163617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3BBD2-3C9A-83A1-54A2-E0D11F9BAFA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63E13B9-0E92-C9E7-180A-3D385C9872C6}"/>
              </a:ext>
            </a:extLst>
          </p:cNvPr>
          <p:cNvSpPr>
            <a:spLocks noGrp="1"/>
          </p:cNvSpPr>
          <p:nvPr>
            <p:ph type="title"/>
          </p:nvPr>
        </p:nvSpPr>
        <p:spPr>
          <a:xfrm>
            <a:off x="838200" y="843694"/>
            <a:ext cx="10515600" cy="5794850"/>
          </a:xfrm>
        </p:spPr>
        <p:txBody>
          <a:bodyPr anchor="ctr"/>
          <a:lstStyle/>
          <a:p>
            <a:pPr algn="ctr"/>
            <a:r>
              <a:rPr lang="fr-BE" b="1" dirty="0" err="1"/>
              <a:t>NotionS</a:t>
            </a:r>
            <a:r>
              <a:rPr lang="fr-BE" b="1" dirty="0"/>
              <a:t>, principes et cadre légal des Marchés publics</a:t>
            </a:r>
          </a:p>
        </p:txBody>
      </p:sp>
    </p:spTree>
    <p:extLst>
      <p:ext uri="{BB962C8B-B14F-4D97-AF65-F5344CB8AC3E}">
        <p14:creationId xmlns:p14="http://schemas.microsoft.com/office/powerpoint/2010/main" val="180387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D51C9-DFC4-44CF-CCAD-A99239EB4F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B97DDA4-62F8-096D-3C48-7599310961C9}"/>
              </a:ext>
            </a:extLst>
          </p:cNvPr>
          <p:cNvSpPr>
            <a:spLocks noGrp="1"/>
          </p:cNvSpPr>
          <p:nvPr>
            <p:ph type="title"/>
          </p:nvPr>
        </p:nvSpPr>
        <p:spPr>
          <a:xfrm>
            <a:off x="887472" y="222351"/>
            <a:ext cx="10515600" cy="917372"/>
          </a:xfrm>
        </p:spPr>
        <p:txBody>
          <a:bodyPr anchor="b">
            <a:normAutofit/>
          </a:bodyPr>
          <a:lstStyle/>
          <a:p>
            <a:r>
              <a:rPr lang="fr-BE" sz="3300" b="1" dirty="0"/>
              <a:t>Influence du montant sur le choix de la procédure </a:t>
            </a:r>
          </a:p>
        </p:txBody>
      </p:sp>
      <p:sp>
        <p:nvSpPr>
          <p:cNvPr id="6" name="Espace réservé du contenu 5">
            <a:extLst>
              <a:ext uri="{FF2B5EF4-FFF2-40B4-BE49-F238E27FC236}">
                <a16:creationId xmlns:a16="http://schemas.microsoft.com/office/drawing/2014/main" id="{7AAA3FD8-1847-02BB-4A0C-85E646125270}"/>
              </a:ext>
            </a:extLst>
          </p:cNvPr>
          <p:cNvSpPr>
            <a:spLocks noGrp="1"/>
          </p:cNvSpPr>
          <p:nvPr>
            <p:ph sz="half" idx="2"/>
          </p:nvPr>
        </p:nvSpPr>
        <p:spPr>
          <a:xfrm>
            <a:off x="577516" y="1071192"/>
            <a:ext cx="11135513" cy="5786808"/>
          </a:xfrm>
        </p:spPr>
        <p:txBody>
          <a:bodyPr>
            <a:normAutofit/>
          </a:bodyPr>
          <a:lstStyle/>
          <a:p>
            <a:pPr marL="0" indent="0" algn="just">
              <a:buNone/>
            </a:pPr>
            <a:r>
              <a:rPr lang="fr-FR" sz="2000" dirty="0"/>
              <a:t>Le critère du montant estimé est impératif : il détermine les </a:t>
            </a:r>
            <a:r>
              <a:rPr lang="fr-FR" sz="2000" b="1" dirty="0"/>
              <a:t>obligations de publication du marché. </a:t>
            </a:r>
          </a:p>
          <a:p>
            <a:pPr marL="0" indent="0" algn="just">
              <a:buNone/>
            </a:pPr>
            <a:endParaRPr lang="fr-FR" sz="2000" b="1" dirty="0"/>
          </a:p>
          <a:p>
            <a:pPr marL="0" indent="0">
              <a:buNone/>
            </a:pPr>
            <a:endParaRPr lang="fr-BE" dirty="0"/>
          </a:p>
        </p:txBody>
      </p:sp>
      <p:graphicFrame>
        <p:nvGraphicFramePr>
          <p:cNvPr id="3" name="Diagramme 2">
            <a:extLst>
              <a:ext uri="{FF2B5EF4-FFF2-40B4-BE49-F238E27FC236}">
                <a16:creationId xmlns:a16="http://schemas.microsoft.com/office/drawing/2014/main" id="{A3380FCF-6AED-CADC-30C0-6A1462E447F9}"/>
              </a:ext>
            </a:extLst>
          </p:cNvPr>
          <p:cNvGraphicFramePr/>
          <p:nvPr>
            <p:extLst>
              <p:ext uri="{D42A27DB-BD31-4B8C-83A1-F6EECF244321}">
                <p14:modId xmlns:p14="http://schemas.microsoft.com/office/powerpoint/2010/main" val="184813144"/>
              </p:ext>
            </p:extLst>
          </p:nvPr>
        </p:nvGraphicFramePr>
        <p:xfrm>
          <a:off x="690282" y="1712259"/>
          <a:ext cx="10632142" cy="4923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EA57391-27C6-BFCB-E7D5-A4ED29735B24}"/>
              </a:ext>
            </a:extLst>
          </p:cNvPr>
          <p:cNvSpPr/>
          <p:nvPr/>
        </p:nvSpPr>
        <p:spPr>
          <a:xfrm>
            <a:off x="3810000" y="2411506"/>
            <a:ext cx="6329082" cy="12550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b="1" dirty="0">
                <a:solidFill>
                  <a:srgbClr val="92D050"/>
                </a:solidFill>
              </a:rPr>
              <a:t>Recours obligatoire à www.publicprocurement.be</a:t>
            </a:r>
            <a:endParaRPr lang="fr-BE" sz="1400" b="1" dirty="0">
              <a:solidFill>
                <a:srgbClr val="92D050"/>
              </a:solidFill>
            </a:endParaRPr>
          </a:p>
        </p:txBody>
      </p:sp>
      <p:sp>
        <p:nvSpPr>
          <p:cNvPr id="5" name="Rectangle 4">
            <a:extLst>
              <a:ext uri="{FF2B5EF4-FFF2-40B4-BE49-F238E27FC236}">
                <a16:creationId xmlns:a16="http://schemas.microsoft.com/office/drawing/2014/main" id="{F0E80BD8-2F57-4607-681C-F57EB6D33847}"/>
              </a:ext>
            </a:extLst>
          </p:cNvPr>
          <p:cNvSpPr/>
          <p:nvPr/>
        </p:nvSpPr>
        <p:spPr>
          <a:xfrm>
            <a:off x="3756212" y="3260347"/>
            <a:ext cx="6329082" cy="12550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b="1" dirty="0">
                <a:solidFill>
                  <a:srgbClr val="92D050"/>
                </a:solidFill>
              </a:rPr>
              <a:t>Publication d’avis de marché</a:t>
            </a:r>
            <a:endParaRPr lang="fr-BE" sz="1400" b="1" dirty="0">
              <a:solidFill>
                <a:srgbClr val="92D050"/>
              </a:solidFill>
            </a:endParaRPr>
          </a:p>
        </p:txBody>
      </p:sp>
    </p:spTree>
    <p:extLst>
      <p:ext uri="{BB962C8B-B14F-4D97-AF65-F5344CB8AC3E}">
        <p14:creationId xmlns:p14="http://schemas.microsoft.com/office/powerpoint/2010/main" val="636569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45D29-ADF9-E07A-565E-76DAF25E550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D4CEB54-D975-13E2-3025-277E4E25F5AC}"/>
              </a:ext>
            </a:extLst>
          </p:cNvPr>
          <p:cNvSpPr>
            <a:spLocks noGrp="1"/>
          </p:cNvSpPr>
          <p:nvPr>
            <p:ph type="title"/>
          </p:nvPr>
        </p:nvSpPr>
        <p:spPr>
          <a:xfrm>
            <a:off x="887472" y="222351"/>
            <a:ext cx="10515600" cy="917372"/>
          </a:xfrm>
        </p:spPr>
        <p:txBody>
          <a:bodyPr anchor="b">
            <a:normAutofit/>
          </a:bodyPr>
          <a:lstStyle/>
          <a:p>
            <a:pPr algn="ctr"/>
            <a:r>
              <a:rPr lang="fr-BE" sz="3300" b="1" dirty="0"/>
              <a:t>LES SEUILS DE PUBLICITE EUROPEENNE</a:t>
            </a:r>
          </a:p>
        </p:txBody>
      </p:sp>
      <p:sp>
        <p:nvSpPr>
          <p:cNvPr id="6" name="Espace réservé du contenu 5">
            <a:extLst>
              <a:ext uri="{FF2B5EF4-FFF2-40B4-BE49-F238E27FC236}">
                <a16:creationId xmlns:a16="http://schemas.microsoft.com/office/drawing/2014/main" id="{C897F886-B79D-C5E1-EB03-59D22F555C14}"/>
              </a:ext>
            </a:extLst>
          </p:cNvPr>
          <p:cNvSpPr>
            <a:spLocks noGrp="1"/>
          </p:cNvSpPr>
          <p:nvPr>
            <p:ph sz="half" idx="2"/>
          </p:nvPr>
        </p:nvSpPr>
        <p:spPr>
          <a:xfrm>
            <a:off x="577516" y="1071192"/>
            <a:ext cx="11135513" cy="5786808"/>
          </a:xfrm>
        </p:spPr>
        <p:txBody>
          <a:bodyPr>
            <a:normAutofit/>
          </a:bodyPr>
          <a:lstStyle/>
          <a:p>
            <a:pPr fontAlgn="base">
              <a:spcBef>
                <a:spcPct val="0"/>
              </a:spcBef>
              <a:spcAft>
                <a:spcPts val="600"/>
              </a:spcAft>
            </a:pPr>
            <a:r>
              <a:rPr lang="fr-FR" altLang="fr-FR" sz="2000" dirty="0" bmk=""/>
              <a:t>L</a:t>
            </a:r>
            <a:r>
              <a:rPr lang="fr-FR" altLang="fr-FR" sz="2000" dirty="0" bmk="">
                <a:solidFill>
                  <a:srgbClr val="1C2A5A"/>
                </a:solidFill>
              </a:rPr>
              <a:t>es seuils de publicité européenne des marchés publics = montants fixés par l’UE, applicables à tous les marchés passés en Belgique. Ils déterminent le type de procédure à utiliser et le niveau de publicité requis (nationale ou européenne). Ils sont revus tous les deux ans.</a:t>
            </a:r>
          </a:p>
          <a:p>
            <a:pPr marL="0" indent="0" fontAlgn="base">
              <a:spcBef>
                <a:spcPct val="0"/>
              </a:spcBef>
              <a:spcAft>
                <a:spcPts val="600"/>
              </a:spcAft>
              <a:buNone/>
            </a:pPr>
            <a:endParaRPr lang="fr-FR" altLang="fr-FR" sz="2000" dirty="0" bmk="">
              <a:solidFill>
                <a:srgbClr val="1C2A5A"/>
              </a:solidFill>
            </a:endParaRPr>
          </a:p>
          <a:p>
            <a:pPr fontAlgn="base">
              <a:spcBef>
                <a:spcPct val="0"/>
              </a:spcBef>
              <a:spcAft>
                <a:spcPts val="600"/>
              </a:spcAft>
            </a:pPr>
            <a:r>
              <a:rPr lang="fr-FR" altLang="fr-FR" sz="2000" dirty="0" bmk="_Hlk221112340">
                <a:solidFill>
                  <a:srgbClr val="1C2A5A"/>
                </a:solidFill>
              </a:rPr>
              <a:t>La publication au niveau européen est requise pour </a:t>
            </a:r>
            <a:r>
              <a:rPr lang="fr-FR" altLang="fr-FR" sz="2000" b="1" dirty="0" bmk="_Hlk221112340">
                <a:solidFill>
                  <a:srgbClr val="1C2A5A"/>
                </a:solidFill>
              </a:rPr>
              <a:t>tous les marchés dont la valeur estimée est supérieure aux seuils </a:t>
            </a:r>
            <a:r>
              <a:rPr lang="fr-FR" altLang="fr-FR" sz="2000" dirty="0" bmk="_Hlk221112340">
                <a:solidFill>
                  <a:srgbClr val="1C2A5A"/>
                </a:solidFill>
              </a:rPr>
              <a:t>mentionnés ci-après.</a:t>
            </a:r>
          </a:p>
          <a:p>
            <a:pPr marL="0" indent="0" fontAlgn="base">
              <a:spcBef>
                <a:spcPct val="0"/>
              </a:spcBef>
              <a:spcAft>
                <a:spcPts val="600"/>
              </a:spcAft>
              <a:buNone/>
            </a:pPr>
            <a:endParaRPr lang="fr-FR" altLang="fr-FR" sz="2000" dirty="0" bmk="_Hlk221112340">
              <a:solidFill>
                <a:srgbClr val="1C2A5A"/>
              </a:solidFill>
            </a:endParaRPr>
          </a:p>
          <a:p>
            <a:pPr fontAlgn="base">
              <a:spcBef>
                <a:spcPct val="0"/>
              </a:spcBef>
              <a:spcAft>
                <a:spcPts val="600"/>
              </a:spcAft>
            </a:pPr>
            <a:r>
              <a:rPr lang="fr-FR" altLang="fr-FR" sz="2000" dirty="0">
                <a:solidFill>
                  <a:srgbClr val="1C2A5A"/>
                </a:solidFill>
              </a:rPr>
              <a:t>En règle générale, en Belgique, la publication au niveau belge est requise pour tout marché dont la dépense à approuver est supérieure à 140.000€ HTVA. Sous ce seuil, les marchés publics peuvent être passés </a:t>
            </a:r>
            <a:r>
              <a:rPr lang="fr-FR" altLang="fr-FR" sz="2000" b="1" dirty="0">
                <a:solidFill>
                  <a:srgbClr val="1C2A5A"/>
                </a:solidFill>
              </a:rPr>
              <a:t>sans publication d’un avis </a:t>
            </a:r>
            <a:r>
              <a:rPr lang="fr-FR" altLang="fr-FR" sz="2000" dirty="0">
                <a:solidFill>
                  <a:srgbClr val="1C2A5A"/>
                </a:solidFill>
              </a:rPr>
              <a:t>mais moyennant utilisation de la plateforme électronique </a:t>
            </a:r>
            <a:r>
              <a:rPr lang="fr-FR" altLang="fr-FR" sz="2000" dirty="0">
                <a:solidFill>
                  <a:srgbClr val="1C2A5A"/>
                </a:solidFill>
                <a:hlinkClick r:id="rId2"/>
              </a:rPr>
              <a:t>www.publicprocurement.be</a:t>
            </a:r>
            <a:r>
              <a:rPr lang="fr-FR" altLang="fr-FR" sz="2000" dirty="0">
                <a:solidFill>
                  <a:srgbClr val="1C2A5A"/>
                </a:solidFill>
              </a:rPr>
              <a:t>.</a:t>
            </a:r>
          </a:p>
          <a:p>
            <a:pPr marL="0" indent="0" fontAlgn="base">
              <a:spcBef>
                <a:spcPct val="0"/>
              </a:spcBef>
              <a:spcAft>
                <a:spcPts val="600"/>
              </a:spcAft>
              <a:buNone/>
            </a:pPr>
            <a:endParaRPr lang="fr-FR" altLang="fr-FR" sz="2000" dirty="0">
              <a:solidFill>
                <a:srgbClr val="1C2A5A"/>
              </a:solidFill>
            </a:endParaRPr>
          </a:p>
          <a:p>
            <a:pPr fontAlgn="base">
              <a:spcBef>
                <a:spcPct val="0"/>
              </a:spcBef>
              <a:spcAft>
                <a:spcPts val="600"/>
              </a:spcAft>
            </a:pPr>
            <a:r>
              <a:rPr lang="fr-FR" altLang="fr-FR" sz="2000" dirty="0">
                <a:solidFill>
                  <a:srgbClr val="1C2A5A"/>
                </a:solidFill>
              </a:rPr>
              <a:t>Les marchés dont la valeur estimée est inférieure ou égale à 30.000 EUR htva, sont considérés comme étant de faible montant et peuvent être passés sans recourir à la plateforme précitée.</a:t>
            </a:r>
            <a:endParaRPr lang="fr-FR" sz="2000" b="1" dirty="0"/>
          </a:p>
          <a:p>
            <a:pPr marL="0" indent="0">
              <a:buNone/>
            </a:pPr>
            <a:endParaRPr lang="fr-BE" dirty="0"/>
          </a:p>
        </p:txBody>
      </p:sp>
    </p:spTree>
    <p:extLst>
      <p:ext uri="{BB962C8B-B14F-4D97-AF65-F5344CB8AC3E}">
        <p14:creationId xmlns:p14="http://schemas.microsoft.com/office/powerpoint/2010/main" val="4244082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13829-ED4C-92C1-9D28-BA0B1F21B00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8C32D5-A849-5675-E6B1-E7A16C509378}"/>
              </a:ext>
            </a:extLst>
          </p:cNvPr>
          <p:cNvSpPr>
            <a:spLocks noGrp="1"/>
          </p:cNvSpPr>
          <p:nvPr>
            <p:ph type="title"/>
          </p:nvPr>
        </p:nvSpPr>
        <p:spPr>
          <a:xfrm>
            <a:off x="887472" y="222351"/>
            <a:ext cx="10515600" cy="917372"/>
          </a:xfrm>
        </p:spPr>
        <p:txBody>
          <a:bodyPr anchor="b">
            <a:normAutofit/>
          </a:bodyPr>
          <a:lstStyle/>
          <a:p>
            <a:pPr algn="ctr"/>
            <a:r>
              <a:rPr lang="fr-FR" altLang="fr-FR" sz="2800" b="1" dirty="0" bmk="_Hlk221112340"/>
              <a:t>principaux seuils applicables depuis le 1/1/2026 </a:t>
            </a:r>
            <a:endParaRPr lang="fr-BE" sz="2800" b="1" dirty="0"/>
          </a:p>
        </p:txBody>
      </p:sp>
      <p:graphicFrame>
        <p:nvGraphicFramePr>
          <p:cNvPr id="3" name="Espace réservé du contenu 2">
            <a:extLst>
              <a:ext uri="{FF2B5EF4-FFF2-40B4-BE49-F238E27FC236}">
                <a16:creationId xmlns:a16="http://schemas.microsoft.com/office/drawing/2014/main" id="{ACE12962-AD0E-8E59-2F99-288031272C4A}"/>
              </a:ext>
            </a:extLst>
          </p:cNvPr>
          <p:cNvGraphicFramePr>
            <a:graphicFrameLocks noGrp="1"/>
          </p:cNvGraphicFramePr>
          <p:nvPr>
            <p:ph sz="half" idx="2"/>
            <p:extLst>
              <p:ext uri="{D42A27DB-BD31-4B8C-83A1-F6EECF244321}">
                <p14:modId xmlns:p14="http://schemas.microsoft.com/office/powerpoint/2010/main" val="842888420"/>
              </p:ext>
            </p:extLst>
          </p:nvPr>
        </p:nvGraphicFramePr>
        <p:xfrm>
          <a:off x="1061049" y="1539816"/>
          <a:ext cx="10256808" cy="3936519"/>
        </p:xfrm>
        <a:graphic>
          <a:graphicData uri="http://schemas.openxmlformats.org/drawingml/2006/table">
            <a:tbl>
              <a:tblPr firstRow="1" firstCol="1" bandRow="1">
                <a:tableStyleId>{5C22544A-7EE6-4342-B048-85BDC9FD1C3A}</a:tableStyleId>
              </a:tblPr>
              <a:tblGrid>
                <a:gridCol w="5169422">
                  <a:extLst>
                    <a:ext uri="{9D8B030D-6E8A-4147-A177-3AD203B41FA5}">
                      <a16:colId xmlns:a16="http://schemas.microsoft.com/office/drawing/2014/main" val="3567236244"/>
                    </a:ext>
                  </a:extLst>
                </a:gridCol>
                <a:gridCol w="1524000">
                  <a:extLst>
                    <a:ext uri="{9D8B030D-6E8A-4147-A177-3AD203B41FA5}">
                      <a16:colId xmlns:a16="http://schemas.microsoft.com/office/drawing/2014/main" val="654866070"/>
                    </a:ext>
                  </a:extLst>
                </a:gridCol>
                <a:gridCol w="1488141">
                  <a:extLst>
                    <a:ext uri="{9D8B030D-6E8A-4147-A177-3AD203B41FA5}">
                      <a16:colId xmlns:a16="http://schemas.microsoft.com/office/drawing/2014/main" val="3666594660"/>
                    </a:ext>
                  </a:extLst>
                </a:gridCol>
                <a:gridCol w="2075245">
                  <a:extLst>
                    <a:ext uri="{9D8B030D-6E8A-4147-A177-3AD203B41FA5}">
                      <a16:colId xmlns:a16="http://schemas.microsoft.com/office/drawing/2014/main" val="2807795750"/>
                    </a:ext>
                  </a:extLst>
                </a:gridCol>
              </a:tblGrid>
              <a:tr h="2009953">
                <a:tc>
                  <a:txBody>
                    <a:bodyPr/>
                    <a:lstStyle/>
                    <a:p>
                      <a:pPr algn="just">
                        <a:buNone/>
                      </a:pP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gn="just">
                        <a:buNone/>
                      </a:pPr>
                      <a:r>
                        <a:rPr lang="fr-FR" sz="2000" dirty="0">
                          <a:effectLst/>
                        </a:rPr>
                        <a:t>Fournitures et services (secteurs classiques)</a:t>
                      </a: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gn="just">
                        <a:buNone/>
                      </a:pPr>
                      <a:r>
                        <a:rPr lang="fr-FR" sz="2000">
                          <a:effectLst/>
                        </a:rPr>
                        <a:t>Travaux </a:t>
                      </a:r>
                      <a:endParaRPr lang="fr-BE" sz="20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gn="just">
                        <a:buNone/>
                      </a:pPr>
                      <a:r>
                        <a:rPr lang="fr-FR" sz="2000" dirty="0">
                          <a:effectLst/>
                        </a:rPr>
                        <a:t>Services sociaux et autres services spécifiques</a:t>
                      </a: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9967123"/>
                  </a:ext>
                </a:extLst>
              </a:tr>
              <a:tr h="353683">
                <a:tc>
                  <a:txBody>
                    <a:bodyPr/>
                    <a:lstStyle/>
                    <a:p>
                      <a:pPr algn="just">
                        <a:buNone/>
                      </a:pPr>
                      <a:r>
                        <a:rPr lang="fr-BE" sz="2000" dirty="0">
                          <a:effectLst/>
                          <a:latin typeface="Calibri" panose="020F0502020204030204" pitchFamily="34" charset="0"/>
                          <a:ea typeface="Aptos" panose="020B0004020202020204" pitchFamily="34" charset="0"/>
                          <a:cs typeface="Arial" panose="020B0604020202020204" pitchFamily="34" charset="0"/>
                        </a:rPr>
                        <a:t>Faible montant</a:t>
                      </a:r>
                    </a:p>
                  </a:txBody>
                  <a:tcPr marL="68580" marR="68580" marT="0" marB="0"/>
                </a:tc>
                <a:tc>
                  <a:txBody>
                    <a:bodyPr/>
                    <a:lstStyle/>
                    <a:p>
                      <a:pPr algn="r">
                        <a:buNone/>
                      </a:pPr>
                      <a:r>
                        <a:rPr lang="fr-BE" sz="2000" dirty="0">
                          <a:effectLst/>
                          <a:latin typeface="Calibri" panose="020F0502020204030204" pitchFamily="34" charset="0"/>
                          <a:ea typeface="Aptos" panose="020B0004020202020204" pitchFamily="34" charset="0"/>
                          <a:cs typeface="Arial" panose="020B0604020202020204" pitchFamily="34" charset="0"/>
                        </a:rPr>
                        <a:t>&lt;30.000 </a:t>
                      </a:r>
                      <a:r>
                        <a:rPr lang="fr-FR" sz="2000" dirty="0">
                          <a:effectLst/>
                        </a:rPr>
                        <a:t>€</a:t>
                      </a: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gn="r">
                        <a:buNone/>
                      </a:pPr>
                      <a:r>
                        <a:rPr lang="fr-BE" sz="2000" dirty="0">
                          <a:effectLst/>
                          <a:latin typeface="Calibri" panose="020F0502020204030204" pitchFamily="34" charset="0"/>
                          <a:ea typeface="Aptos" panose="020B0004020202020204" pitchFamily="34" charset="0"/>
                          <a:cs typeface="Arial" panose="020B0604020202020204" pitchFamily="34" charset="0"/>
                        </a:rPr>
                        <a:t>&lt;30.000 </a:t>
                      </a:r>
                      <a:r>
                        <a:rPr lang="fr-FR" sz="2000" dirty="0">
                          <a:effectLst/>
                        </a:rPr>
                        <a:t>€</a:t>
                      </a: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gn="r">
                        <a:buNone/>
                      </a:pPr>
                      <a:r>
                        <a:rPr lang="fr-BE" sz="2000" dirty="0">
                          <a:effectLst/>
                          <a:latin typeface="Calibri" panose="020F0502020204030204" pitchFamily="34" charset="0"/>
                          <a:ea typeface="Aptos" panose="020B0004020202020204" pitchFamily="34" charset="0"/>
                          <a:cs typeface="Arial" panose="020B0604020202020204" pitchFamily="34" charset="0"/>
                        </a:rPr>
                        <a:t>&lt;30.000</a:t>
                      </a:r>
                      <a:r>
                        <a:rPr lang="fr-FR" sz="2000" dirty="0">
                          <a:effectLst/>
                        </a:rPr>
                        <a:t>€</a:t>
                      </a: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79622417"/>
                  </a:ext>
                </a:extLst>
              </a:tr>
              <a:tr h="3536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BE" sz="2000" dirty="0">
                          <a:effectLst/>
                          <a:latin typeface="Calibri" panose="020F0502020204030204" pitchFamily="34" charset="0"/>
                          <a:ea typeface="Aptos" panose="020B0004020202020204" pitchFamily="34" charset="0"/>
                          <a:cs typeface="Arial" panose="020B0604020202020204" pitchFamily="34" charset="0"/>
                        </a:rPr>
                        <a:t>Procédure négociée sans publication préalable</a:t>
                      </a:r>
                    </a:p>
                    <a:p>
                      <a:pPr algn="just">
                        <a:buNone/>
                      </a:pP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gn="r">
                        <a:buNone/>
                      </a:pPr>
                      <a:r>
                        <a:rPr lang="fr-FR" sz="2000" dirty="0">
                          <a:effectLst/>
                          <a:latin typeface="Calibri" panose="020F0502020204030204" pitchFamily="34" charset="0"/>
                          <a:ea typeface="Aptos" panose="020B0004020202020204" pitchFamily="34" charset="0"/>
                          <a:cs typeface="Arial" panose="020B0604020202020204" pitchFamily="34" charset="0"/>
                        </a:rPr>
                        <a:t>&lt;140.000 €</a:t>
                      </a: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dirty="0">
                          <a:effectLst/>
                          <a:latin typeface="Calibri" panose="020F0502020204030204" pitchFamily="34" charset="0"/>
                          <a:ea typeface="Aptos" panose="020B0004020202020204" pitchFamily="34" charset="0"/>
                          <a:cs typeface="Arial" panose="020B0604020202020204" pitchFamily="34" charset="0"/>
                        </a:rPr>
                        <a:t>&lt;140.000 €</a:t>
                      </a:r>
                      <a:endParaRPr lang="fr-BE" sz="2000" dirty="0">
                        <a:effectLst/>
                        <a:latin typeface="Calibri" panose="020F0502020204030204" pitchFamily="34" charset="0"/>
                        <a:ea typeface="Aptos" panose="020B0004020202020204" pitchFamily="34" charset="0"/>
                        <a:cs typeface="Arial" panose="020B0604020202020204" pitchFamily="34" charset="0"/>
                      </a:endParaRPr>
                    </a:p>
                    <a:p>
                      <a:pPr algn="r">
                        <a:buNone/>
                      </a:pP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dirty="0">
                          <a:effectLst/>
                          <a:latin typeface="Calibri" panose="020F0502020204030204" pitchFamily="34" charset="0"/>
                          <a:ea typeface="Aptos" panose="020B0004020202020204" pitchFamily="34" charset="0"/>
                          <a:cs typeface="Arial" panose="020B0604020202020204" pitchFamily="34" charset="0"/>
                        </a:rPr>
                        <a:t>&lt;750.000 €</a:t>
                      </a:r>
                      <a:endParaRPr lang="fr-BE" sz="2000" dirty="0">
                        <a:effectLst/>
                        <a:latin typeface="Calibri" panose="020F0502020204030204" pitchFamily="34" charset="0"/>
                        <a:ea typeface="Aptos" panose="020B0004020202020204" pitchFamily="34" charset="0"/>
                        <a:cs typeface="Arial" panose="020B0604020202020204" pitchFamily="34" charset="0"/>
                      </a:endParaRPr>
                    </a:p>
                    <a:p>
                      <a:pPr algn="r">
                        <a:buNone/>
                      </a:pP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08288541"/>
                  </a:ext>
                </a:extLst>
              </a:tr>
              <a:tr h="353683">
                <a:tc>
                  <a:txBody>
                    <a:bodyPr/>
                    <a:lstStyle/>
                    <a:p>
                      <a:pPr algn="just">
                        <a:buNone/>
                      </a:pPr>
                      <a:r>
                        <a:rPr lang="fr-FR" sz="2000" dirty="0">
                          <a:effectLst/>
                          <a:latin typeface="Calibri" panose="020F0502020204030204" pitchFamily="34" charset="0"/>
                          <a:ea typeface="Aptos" panose="020B0004020202020204" pitchFamily="34" charset="0"/>
                          <a:cs typeface="Arial" panose="020B0604020202020204" pitchFamily="34" charset="0"/>
                        </a:rPr>
                        <a:t>Publicité belge</a:t>
                      </a: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gn="r">
                        <a:buNone/>
                      </a:pPr>
                      <a:r>
                        <a:rPr lang="fr-BE" sz="2000" dirty="0">
                          <a:effectLst/>
                          <a:latin typeface="Calibri" panose="020F0502020204030204" pitchFamily="34" charset="0"/>
                          <a:ea typeface="Aptos" panose="020B0004020202020204" pitchFamily="34" charset="0"/>
                          <a:cs typeface="Arial" panose="020B0604020202020204" pitchFamily="34" charset="0"/>
                        </a:rPr>
                        <a:t> &lt;216.000 </a:t>
                      </a:r>
                      <a:r>
                        <a:rPr lang="fr-FR" sz="2000" dirty="0">
                          <a:effectLst/>
                        </a:rPr>
                        <a:t>€</a:t>
                      </a: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gn="r">
                        <a:buNone/>
                      </a:pPr>
                      <a:r>
                        <a:rPr lang="fr-BE" sz="2000" dirty="0">
                          <a:effectLst/>
                        </a:rPr>
                        <a:t>&lt;5.404.000 </a:t>
                      </a:r>
                      <a:r>
                        <a:rPr lang="fr-FR" sz="2000" dirty="0">
                          <a:effectLst/>
                        </a:rPr>
                        <a:t>€</a:t>
                      </a: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dirty="0">
                          <a:effectLst/>
                        </a:rPr>
                        <a:t>&lt;750.000€</a:t>
                      </a:r>
                      <a:endParaRPr lang="fr-BE" sz="2000" dirty="0">
                        <a:effectLst/>
                        <a:latin typeface="Calibri" panose="020F0502020204030204" pitchFamily="34" charset="0"/>
                        <a:ea typeface="Aptos" panose="020B0004020202020204" pitchFamily="34" charset="0"/>
                        <a:cs typeface="Arial" panose="020B0604020202020204" pitchFamily="34" charset="0"/>
                      </a:endParaRPr>
                    </a:p>
                    <a:p>
                      <a:pPr algn="r">
                        <a:buNone/>
                      </a:pP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35977249"/>
                  </a:ext>
                </a:extLst>
              </a:tr>
              <a:tr h="353683">
                <a:tc>
                  <a:txBody>
                    <a:bodyPr/>
                    <a:lstStyle/>
                    <a:p>
                      <a:pPr algn="just">
                        <a:buNone/>
                      </a:pPr>
                      <a:r>
                        <a:rPr lang="fr-FR" sz="2000" dirty="0">
                          <a:effectLst/>
                        </a:rPr>
                        <a:t>Publicité UE</a:t>
                      </a: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gn="r">
                        <a:buNone/>
                      </a:pPr>
                      <a:r>
                        <a:rPr lang="fr-BE" sz="2000" dirty="0">
                          <a:effectLst/>
                        </a:rPr>
                        <a:t>&gt;216.000 </a:t>
                      </a:r>
                      <a:r>
                        <a:rPr lang="fr-FR" sz="2000" dirty="0">
                          <a:effectLst/>
                        </a:rPr>
                        <a:t>€</a:t>
                      </a: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gn="r">
                        <a:buNone/>
                      </a:pPr>
                      <a:r>
                        <a:rPr lang="fr-BE" sz="2000" dirty="0">
                          <a:effectLst/>
                        </a:rPr>
                        <a:t>&gt;5.404.000 </a:t>
                      </a:r>
                      <a:r>
                        <a:rPr lang="fr-FR" sz="2000" dirty="0">
                          <a:effectLst/>
                        </a:rPr>
                        <a:t>€</a:t>
                      </a: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gn="r">
                        <a:buNone/>
                      </a:pPr>
                      <a:r>
                        <a:rPr lang="fr-FR" sz="2000" dirty="0">
                          <a:effectLst/>
                        </a:rPr>
                        <a:t>&gt;750.000€</a:t>
                      </a:r>
                      <a:endParaRPr lang="fr-BE" sz="20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23558323"/>
                  </a:ext>
                </a:extLst>
              </a:tr>
            </a:tbl>
          </a:graphicData>
        </a:graphic>
      </p:graphicFrame>
    </p:spTree>
    <p:extLst>
      <p:ext uri="{BB962C8B-B14F-4D97-AF65-F5344CB8AC3E}">
        <p14:creationId xmlns:p14="http://schemas.microsoft.com/office/powerpoint/2010/main" val="1434200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13B03-DD83-B426-CD83-F3782F6273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03D52F9-0EEF-3878-9677-DA7168FA1772}"/>
              </a:ext>
            </a:extLst>
          </p:cNvPr>
          <p:cNvSpPr>
            <a:spLocks noGrp="1"/>
          </p:cNvSpPr>
          <p:nvPr>
            <p:ph type="title"/>
          </p:nvPr>
        </p:nvSpPr>
        <p:spPr>
          <a:xfrm>
            <a:off x="838200" y="843694"/>
            <a:ext cx="10515600" cy="5794850"/>
          </a:xfrm>
        </p:spPr>
        <p:txBody>
          <a:bodyPr anchor="ctr"/>
          <a:lstStyle/>
          <a:p>
            <a:pPr algn="ctr"/>
            <a:r>
              <a:rPr lang="fr-BE" b="1" dirty="0"/>
              <a:t>Choix de la procédure </a:t>
            </a:r>
          </a:p>
        </p:txBody>
      </p:sp>
    </p:spTree>
    <p:extLst>
      <p:ext uri="{BB962C8B-B14F-4D97-AF65-F5344CB8AC3E}">
        <p14:creationId xmlns:p14="http://schemas.microsoft.com/office/powerpoint/2010/main" val="2772612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D477E-A030-F91C-5EE5-B0B682A6E1D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40B7D4F-431B-3C2C-EE97-AE1F7B82B01F}"/>
              </a:ext>
            </a:extLst>
          </p:cNvPr>
          <p:cNvSpPr>
            <a:spLocks noGrp="1"/>
          </p:cNvSpPr>
          <p:nvPr>
            <p:ph type="title"/>
          </p:nvPr>
        </p:nvSpPr>
        <p:spPr/>
        <p:txBody>
          <a:bodyPr>
            <a:normAutofit/>
          </a:bodyPr>
          <a:lstStyle/>
          <a:p>
            <a:pPr algn="ctr"/>
            <a:r>
              <a:rPr lang="fr-BE" b="1" dirty="0"/>
              <a:t>Principales procédures </a:t>
            </a:r>
          </a:p>
        </p:txBody>
      </p:sp>
      <p:graphicFrame>
        <p:nvGraphicFramePr>
          <p:cNvPr id="5" name="Espace réservé du contenu 4">
            <a:extLst>
              <a:ext uri="{FF2B5EF4-FFF2-40B4-BE49-F238E27FC236}">
                <a16:creationId xmlns:a16="http://schemas.microsoft.com/office/drawing/2014/main" id="{671D54BE-08CB-51AC-5F9F-E21666C7843F}"/>
              </a:ext>
            </a:extLst>
          </p:cNvPr>
          <p:cNvGraphicFramePr>
            <a:graphicFrameLocks noGrp="1"/>
          </p:cNvGraphicFramePr>
          <p:nvPr>
            <p:ph idx="1"/>
            <p:extLst>
              <p:ext uri="{D42A27DB-BD31-4B8C-83A1-F6EECF244321}">
                <p14:modId xmlns:p14="http://schemas.microsoft.com/office/powerpoint/2010/main" val="625113858"/>
              </p:ext>
            </p:extLst>
          </p:nvPr>
        </p:nvGraphicFramePr>
        <p:xfrm>
          <a:off x="838200" y="2181225"/>
          <a:ext cx="7247021" cy="3813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00DDABDD-E49B-4539-E334-9881487BBD55}"/>
              </a:ext>
            </a:extLst>
          </p:cNvPr>
          <p:cNvSpPr txBox="1"/>
          <p:nvPr/>
        </p:nvSpPr>
        <p:spPr>
          <a:xfrm>
            <a:off x="8085222" y="2656651"/>
            <a:ext cx="2967790" cy="2862322"/>
          </a:xfrm>
          <a:prstGeom prst="rect">
            <a:avLst/>
          </a:prstGeom>
          <a:noFill/>
          <a:ln>
            <a:noFill/>
          </a:ln>
        </p:spPr>
        <p:txBody>
          <a:bodyPr wrap="square" rtlCol="0">
            <a:spAutoFit/>
          </a:bodyPr>
          <a:lstStyle/>
          <a:p>
            <a:r>
              <a:rPr lang="fr-FR" b="1" u="sng" dirty="0"/>
              <a:t>Chaque procédure implique</a:t>
            </a:r>
            <a:r>
              <a:rPr lang="fr-FR" b="1" dirty="0"/>
              <a:t> :</a:t>
            </a:r>
          </a:p>
          <a:p>
            <a:endParaRPr lang="fr-FR" dirty="0"/>
          </a:p>
          <a:p>
            <a:pPr marL="285750" indent="-285750">
              <a:buFontTx/>
              <a:buChar char="-"/>
            </a:pPr>
            <a:r>
              <a:rPr lang="fr-FR" dirty="0"/>
              <a:t>un niveau de </a:t>
            </a:r>
            <a:r>
              <a:rPr lang="fr-FR" b="1" dirty="0">
                <a:solidFill>
                  <a:srgbClr val="FF0000"/>
                </a:solidFill>
              </a:rPr>
              <a:t>publicité</a:t>
            </a:r>
          </a:p>
          <a:p>
            <a:pPr marL="285750" indent="-285750">
              <a:buFontTx/>
              <a:buChar char="-"/>
            </a:pPr>
            <a:endParaRPr lang="fr-FR" dirty="0"/>
          </a:p>
          <a:p>
            <a:pPr marL="285750" indent="-285750">
              <a:buFontTx/>
              <a:buChar char="-"/>
            </a:pPr>
            <a:r>
              <a:rPr lang="fr-FR" dirty="0"/>
              <a:t>un degré de </a:t>
            </a:r>
            <a:r>
              <a:rPr lang="fr-FR" b="1" dirty="0">
                <a:solidFill>
                  <a:srgbClr val="FF0000"/>
                </a:solidFill>
              </a:rPr>
              <a:t>mise en concurrence</a:t>
            </a:r>
          </a:p>
          <a:p>
            <a:pPr marL="285750" indent="-285750">
              <a:buFontTx/>
              <a:buChar char="-"/>
            </a:pPr>
            <a:endParaRPr lang="fr-FR" b="1" dirty="0"/>
          </a:p>
          <a:p>
            <a:pPr marL="285750" indent="-285750">
              <a:buFontTx/>
              <a:buChar char="-"/>
            </a:pPr>
            <a:r>
              <a:rPr lang="fr-FR" dirty="0"/>
              <a:t>un niveau de </a:t>
            </a:r>
            <a:r>
              <a:rPr lang="fr-FR" b="1" dirty="0">
                <a:solidFill>
                  <a:srgbClr val="FF0000"/>
                </a:solidFill>
              </a:rPr>
              <a:t>complexité administrative</a:t>
            </a:r>
            <a:r>
              <a:rPr lang="fr-FR" dirty="0">
                <a:solidFill>
                  <a:srgbClr val="FF0000"/>
                </a:solidFill>
              </a:rPr>
              <a:t> </a:t>
            </a:r>
            <a:r>
              <a:rPr lang="fr-FR" dirty="0"/>
              <a:t>différent.</a:t>
            </a:r>
          </a:p>
          <a:p>
            <a:endParaRPr lang="fr-BE" dirty="0"/>
          </a:p>
        </p:txBody>
      </p:sp>
    </p:spTree>
    <p:extLst>
      <p:ext uri="{BB962C8B-B14F-4D97-AF65-F5344CB8AC3E}">
        <p14:creationId xmlns:p14="http://schemas.microsoft.com/office/powerpoint/2010/main" val="2176385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6023B-8C73-9723-82A1-E99C6525E54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F7DB676-9DBB-38EC-D625-D06F143EFCCF}"/>
              </a:ext>
            </a:extLst>
          </p:cNvPr>
          <p:cNvSpPr>
            <a:spLocks noGrp="1"/>
          </p:cNvSpPr>
          <p:nvPr>
            <p:ph type="title"/>
          </p:nvPr>
        </p:nvSpPr>
        <p:spPr/>
        <p:txBody>
          <a:bodyPr>
            <a:normAutofit/>
          </a:bodyPr>
          <a:lstStyle/>
          <a:p>
            <a:pPr algn="ctr"/>
            <a:r>
              <a:rPr lang="fr-BE" b="1" dirty="0"/>
              <a:t>Marché public de faible montant </a:t>
            </a:r>
          </a:p>
        </p:txBody>
      </p:sp>
      <p:sp>
        <p:nvSpPr>
          <p:cNvPr id="3" name="Espace réservé du contenu 2">
            <a:extLst>
              <a:ext uri="{FF2B5EF4-FFF2-40B4-BE49-F238E27FC236}">
                <a16:creationId xmlns:a16="http://schemas.microsoft.com/office/drawing/2014/main" id="{71687F2D-BAC2-2BA1-63A4-B5B2CA7CBB35}"/>
              </a:ext>
            </a:extLst>
          </p:cNvPr>
          <p:cNvSpPr>
            <a:spLocks noGrp="1"/>
          </p:cNvSpPr>
          <p:nvPr>
            <p:ph idx="1"/>
          </p:nvPr>
        </p:nvSpPr>
        <p:spPr>
          <a:xfrm>
            <a:off x="838200" y="2016369"/>
            <a:ext cx="10515600" cy="4841631"/>
          </a:xfrm>
        </p:spPr>
        <p:txBody>
          <a:bodyPr>
            <a:normAutofit fontScale="25000" lnSpcReduction="20000"/>
          </a:bodyPr>
          <a:lstStyle/>
          <a:p>
            <a:pPr marL="0" indent="0">
              <a:buNone/>
            </a:pPr>
            <a:r>
              <a:rPr lang="fr-FR" sz="6400" dirty="0"/>
              <a:t>Il s’agit d’un </a:t>
            </a:r>
            <a:r>
              <a:rPr lang="fr-FR" sz="6400" b="1" dirty="0"/>
              <a:t>marché public</a:t>
            </a:r>
            <a:r>
              <a:rPr lang="fr-FR" sz="6400" dirty="0"/>
              <a:t> (secteurs classiques) dont le montant estimé est inférieur à 30.000 EUR HTVA et qui est soumis à un régime assoupli. ➡ </a:t>
            </a:r>
            <a:r>
              <a:rPr lang="fr-FR" sz="6400" b="1" dirty="0"/>
              <a:t>Article 92 de la loi du 17 juin 2016 relative aux marchés publics</a:t>
            </a:r>
            <a:endParaRPr lang="fr-FR" sz="6400" dirty="0"/>
          </a:p>
          <a:p>
            <a:pPr marL="0" indent="0">
              <a:buNone/>
            </a:pPr>
            <a:endParaRPr lang="fr-FR" sz="6400" dirty="0"/>
          </a:p>
          <a:p>
            <a:pPr marL="0" indent="0">
              <a:buNone/>
            </a:pPr>
            <a:r>
              <a:rPr lang="fr-FR" sz="6400" b="1" dirty="0">
                <a:solidFill>
                  <a:srgbClr val="FF0000"/>
                </a:solidFill>
              </a:rPr>
              <a:t>Caractéristiques</a:t>
            </a:r>
            <a:r>
              <a:rPr lang="fr-FR" sz="6400" dirty="0"/>
              <a:t> :</a:t>
            </a:r>
          </a:p>
          <a:p>
            <a:r>
              <a:rPr lang="fr-FR" sz="6400" dirty="0"/>
              <a:t>procédure </a:t>
            </a:r>
            <a:r>
              <a:rPr lang="fr-FR" sz="6400" b="1" dirty="0"/>
              <a:t>très simplifiée</a:t>
            </a:r>
            <a:endParaRPr lang="fr-FR" sz="6400" dirty="0"/>
          </a:p>
          <a:p>
            <a:r>
              <a:rPr lang="fr-FR" sz="6400" dirty="0"/>
              <a:t>formalités administratives limitées (facture acceptée -&gt; OK) </a:t>
            </a:r>
          </a:p>
          <a:p>
            <a:r>
              <a:rPr lang="fr-FR" sz="6400" b="1" dirty="0"/>
              <a:t>Pas d’avis de marché publié</a:t>
            </a:r>
            <a:r>
              <a:rPr lang="fr-FR" sz="6400" dirty="0"/>
              <a:t>, mais le pouvoir adjudicateur doit respecter le principe de mise en concurrence : </a:t>
            </a:r>
          </a:p>
          <a:p>
            <a:pPr marL="0" indent="0">
              <a:buNone/>
            </a:pPr>
            <a:r>
              <a:rPr lang="fr-FR" sz="6400" dirty="0"/>
              <a:t>	Consultation des </a:t>
            </a:r>
            <a:r>
              <a:rPr lang="fr-FR" sz="6400" u="sng" dirty="0"/>
              <a:t>conditions</a:t>
            </a:r>
            <a:r>
              <a:rPr lang="fr-FR" sz="6400" dirty="0"/>
              <a:t> de plusieurs opérateurs économiques (minimum trois) ou demandes d’offres.</a:t>
            </a:r>
          </a:p>
          <a:p>
            <a:r>
              <a:rPr lang="fr-FR" sz="6400" dirty="0"/>
              <a:t>Estimation correcte et interdiction de "saucissonnage"</a:t>
            </a:r>
          </a:p>
          <a:p>
            <a:pPr marL="0" indent="0">
              <a:buNone/>
            </a:pPr>
            <a:endParaRPr lang="fr-FR" sz="6400" dirty="0"/>
          </a:p>
          <a:p>
            <a:pPr marL="0" indent="0">
              <a:buNone/>
            </a:pPr>
            <a:r>
              <a:rPr lang="fr-FR" sz="6400" dirty="0"/>
              <a:t>➡ </a:t>
            </a:r>
            <a:r>
              <a:rPr lang="fr-FR" sz="6400" b="1" dirty="0">
                <a:solidFill>
                  <a:srgbClr val="FF0000"/>
                </a:solidFill>
              </a:rPr>
              <a:t>souvent utilisé pour </a:t>
            </a:r>
            <a:r>
              <a:rPr lang="fr-FR" sz="6400" dirty="0"/>
              <a:t>:</a:t>
            </a:r>
          </a:p>
          <a:p>
            <a:r>
              <a:rPr lang="fr-FR" sz="6400" dirty="0"/>
              <a:t>réparations</a:t>
            </a:r>
          </a:p>
          <a:p>
            <a:r>
              <a:rPr lang="fr-FR" sz="6400" dirty="0"/>
              <a:t>petits travaux</a:t>
            </a:r>
          </a:p>
          <a:p>
            <a:r>
              <a:rPr lang="fr-FR" sz="6400" dirty="0"/>
              <a:t>achats ponctuels.</a:t>
            </a:r>
          </a:p>
          <a:p>
            <a:pPr algn="just"/>
            <a:endParaRPr lang="fr-FR" sz="1800" dirty="0"/>
          </a:p>
          <a:p>
            <a:pPr marL="0" indent="0" algn="just">
              <a:buNone/>
            </a:pPr>
            <a:endParaRPr lang="fr-FR" sz="1800" dirty="0"/>
          </a:p>
        </p:txBody>
      </p:sp>
    </p:spTree>
    <p:extLst>
      <p:ext uri="{BB962C8B-B14F-4D97-AF65-F5344CB8AC3E}">
        <p14:creationId xmlns:p14="http://schemas.microsoft.com/office/powerpoint/2010/main" val="652645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F1863-7377-E936-6E59-3E8F7956CC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7770DF0-237E-A7F7-1305-9C552B7559ED}"/>
              </a:ext>
            </a:extLst>
          </p:cNvPr>
          <p:cNvSpPr>
            <a:spLocks noGrp="1"/>
          </p:cNvSpPr>
          <p:nvPr>
            <p:ph type="title"/>
          </p:nvPr>
        </p:nvSpPr>
        <p:spPr/>
        <p:txBody>
          <a:bodyPr>
            <a:normAutofit fontScale="90000"/>
          </a:bodyPr>
          <a:lstStyle/>
          <a:p>
            <a:pPr algn="ctr"/>
            <a:r>
              <a:rPr lang="fr-FR" b="1" dirty="0"/>
              <a:t>Procédure négociée sans publication préalable (PNSPP)</a:t>
            </a:r>
            <a:endParaRPr lang="fr-BE" b="1" dirty="0"/>
          </a:p>
        </p:txBody>
      </p:sp>
      <p:sp>
        <p:nvSpPr>
          <p:cNvPr id="3" name="Espace réservé du contenu 2">
            <a:extLst>
              <a:ext uri="{FF2B5EF4-FFF2-40B4-BE49-F238E27FC236}">
                <a16:creationId xmlns:a16="http://schemas.microsoft.com/office/drawing/2014/main" id="{9022D2C7-4D59-AB47-4DEE-FD2C14303255}"/>
              </a:ext>
            </a:extLst>
          </p:cNvPr>
          <p:cNvSpPr>
            <a:spLocks noGrp="1"/>
          </p:cNvSpPr>
          <p:nvPr>
            <p:ph idx="1"/>
          </p:nvPr>
        </p:nvSpPr>
        <p:spPr>
          <a:xfrm>
            <a:off x="838200" y="2180492"/>
            <a:ext cx="10515600" cy="4386563"/>
          </a:xfrm>
        </p:spPr>
        <p:txBody>
          <a:bodyPr>
            <a:normAutofit fontScale="62500" lnSpcReduction="20000"/>
          </a:bodyPr>
          <a:lstStyle/>
          <a:p>
            <a:pPr marL="0" indent="0">
              <a:buNone/>
            </a:pPr>
            <a:r>
              <a:rPr lang="fr-FR" sz="2400" dirty="0"/>
              <a:t>Procédure fréquemment utilisée par les pouvoirs locaux. ➡ </a:t>
            </a:r>
            <a:r>
              <a:rPr lang="fr-FR" sz="2400" b="1" dirty="0"/>
              <a:t>Article 42 de la loi du 17 juin 2016 relative aux marchés publics</a:t>
            </a:r>
            <a:endParaRPr lang="fr-FR" sz="2400" dirty="0"/>
          </a:p>
          <a:p>
            <a:pPr marL="0" indent="0">
              <a:buNone/>
            </a:pPr>
            <a:endParaRPr lang="fr-FR" sz="2400" dirty="0"/>
          </a:p>
          <a:p>
            <a:pPr marL="0" indent="0">
              <a:buNone/>
            </a:pPr>
            <a:r>
              <a:rPr lang="fr-FR" sz="2400" b="1" dirty="0">
                <a:solidFill>
                  <a:srgbClr val="FF0000"/>
                </a:solidFill>
              </a:rPr>
              <a:t>Caractéristiques</a:t>
            </a:r>
            <a:r>
              <a:rPr lang="fr-FR" sz="2400" dirty="0"/>
              <a:t> :</a:t>
            </a:r>
          </a:p>
          <a:p>
            <a:r>
              <a:rPr lang="fr-FR" sz="2400" b="1" dirty="0"/>
              <a:t>pas d’avis de marché publié</a:t>
            </a:r>
          </a:p>
          <a:p>
            <a:r>
              <a:rPr lang="fr-FR" sz="2400" dirty="0"/>
              <a:t>En une phase</a:t>
            </a:r>
          </a:p>
          <a:p>
            <a:r>
              <a:rPr lang="fr-FR" sz="2400" dirty="0"/>
              <a:t>Invitation à faire </a:t>
            </a:r>
            <a:r>
              <a:rPr lang="fr-FR" sz="2400" b="1" dirty="0"/>
              <a:t>offre</a:t>
            </a:r>
            <a:r>
              <a:rPr lang="fr-FR" sz="2400" dirty="0"/>
              <a:t> auprès de plusieurs opérateurs économiques</a:t>
            </a:r>
          </a:p>
          <a:p>
            <a:r>
              <a:rPr lang="fr-FR" sz="2400" dirty="0"/>
              <a:t>Utilisation de </a:t>
            </a:r>
            <a:r>
              <a:rPr lang="fr-FR" sz="2400" dirty="0">
                <a:hlinkClick r:id="rId2"/>
              </a:rPr>
              <a:t>www.publicprocurement.be</a:t>
            </a:r>
            <a:r>
              <a:rPr lang="fr-FR" sz="2400" dirty="0"/>
              <a:t> </a:t>
            </a:r>
          </a:p>
          <a:p>
            <a:r>
              <a:rPr lang="fr-FR" sz="2400" dirty="0"/>
              <a:t>possibilité de </a:t>
            </a:r>
            <a:r>
              <a:rPr lang="fr-FR" sz="2400" b="1" dirty="0"/>
              <a:t>négocier les offres, y compris les BAFO</a:t>
            </a:r>
          </a:p>
          <a:p>
            <a:r>
              <a:rPr lang="fr-FR" sz="2400" b="1" dirty="0"/>
              <a:t>Régularisation</a:t>
            </a:r>
            <a:r>
              <a:rPr lang="fr-FR" sz="2400" dirty="0"/>
              <a:t> possible des offres</a:t>
            </a:r>
          </a:p>
          <a:p>
            <a:pPr marL="0" indent="0">
              <a:buNone/>
            </a:pPr>
            <a:r>
              <a:rPr lang="fr-FR" sz="2400" dirty="0"/>
              <a:t>➡ </a:t>
            </a:r>
            <a:r>
              <a:rPr lang="fr-FR" sz="2400" b="1" dirty="0">
                <a:solidFill>
                  <a:srgbClr val="FF0000"/>
                </a:solidFill>
              </a:rPr>
              <a:t>utilisée lorsque</a:t>
            </a:r>
            <a:r>
              <a:rPr lang="fr-FR" sz="2400" dirty="0"/>
              <a:t> :</a:t>
            </a:r>
          </a:p>
          <a:p>
            <a:r>
              <a:rPr lang="fr-FR" sz="2400" dirty="0"/>
              <a:t>le montant du marché est </a:t>
            </a:r>
            <a:r>
              <a:rPr lang="fr-FR" sz="2400" b="1" dirty="0"/>
              <a:t>inférieur à 140K EUR HTVA (ou urgence impérieuse, etc…)</a:t>
            </a:r>
            <a:endParaRPr lang="fr-FR" sz="2400" dirty="0"/>
          </a:p>
          <a:p>
            <a:r>
              <a:rPr lang="fr-FR" sz="2400" dirty="0"/>
              <a:t>le marché ne nécessite pas une publicité large.</a:t>
            </a:r>
          </a:p>
          <a:p>
            <a:pPr algn="just"/>
            <a:endParaRPr lang="fr-FR" sz="1800" dirty="0"/>
          </a:p>
          <a:p>
            <a:pPr marL="0" indent="0" algn="just">
              <a:buNone/>
            </a:pPr>
            <a:endParaRPr lang="fr-FR" sz="1800" dirty="0"/>
          </a:p>
        </p:txBody>
      </p:sp>
    </p:spTree>
    <p:extLst>
      <p:ext uri="{BB962C8B-B14F-4D97-AF65-F5344CB8AC3E}">
        <p14:creationId xmlns:p14="http://schemas.microsoft.com/office/powerpoint/2010/main" val="3483790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6600A0F-843C-0FC2-02F1-5EFB1C5BFCC3}"/>
              </a:ext>
            </a:extLst>
          </p:cNvPr>
          <p:cNvPicPr>
            <a:picLocks noGrp="1" noChangeAspect="1"/>
          </p:cNvPicPr>
          <p:nvPr>
            <p:ph idx="1"/>
          </p:nvPr>
        </p:nvPicPr>
        <p:blipFill>
          <a:blip r:embed="rId2"/>
          <a:stretch>
            <a:fillRect/>
          </a:stretch>
        </p:blipFill>
        <p:spPr>
          <a:xfrm>
            <a:off x="838200" y="843695"/>
            <a:ext cx="9889619" cy="5315670"/>
          </a:xfrm>
          <a:prstGeom prst="rect">
            <a:avLst/>
          </a:prstGeom>
          <a:solidFill>
            <a:srgbClr val="FFFFFF"/>
          </a:solidFill>
        </p:spPr>
      </p:pic>
    </p:spTree>
    <p:extLst>
      <p:ext uri="{BB962C8B-B14F-4D97-AF65-F5344CB8AC3E}">
        <p14:creationId xmlns:p14="http://schemas.microsoft.com/office/powerpoint/2010/main" val="1522553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3F323-F960-EFD9-F34B-DD7C3456C6A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FFB33ED-B283-F23E-3B69-2ADE8CC387A5}"/>
              </a:ext>
            </a:extLst>
          </p:cNvPr>
          <p:cNvSpPr>
            <a:spLocks noGrp="1"/>
          </p:cNvSpPr>
          <p:nvPr>
            <p:ph type="title"/>
          </p:nvPr>
        </p:nvSpPr>
        <p:spPr/>
        <p:txBody>
          <a:bodyPr>
            <a:normAutofit fontScale="90000"/>
          </a:bodyPr>
          <a:lstStyle/>
          <a:p>
            <a:pPr algn="ctr"/>
            <a:r>
              <a:rPr lang="fr-FR" b="1" dirty="0"/>
              <a:t>Procédure concurrentielle avec négociation (PCAN)</a:t>
            </a:r>
            <a:endParaRPr lang="fr-BE" b="1" dirty="0"/>
          </a:p>
        </p:txBody>
      </p:sp>
      <p:sp>
        <p:nvSpPr>
          <p:cNvPr id="3" name="Espace réservé du contenu 2">
            <a:extLst>
              <a:ext uri="{FF2B5EF4-FFF2-40B4-BE49-F238E27FC236}">
                <a16:creationId xmlns:a16="http://schemas.microsoft.com/office/drawing/2014/main" id="{7827F248-70DB-2115-3DF0-2BB536F7EBBD}"/>
              </a:ext>
            </a:extLst>
          </p:cNvPr>
          <p:cNvSpPr>
            <a:spLocks noGrp="1"/>
          </p:cNvSpPr>
          <p:nvPr>
            <p:ph idx="1"/>
          </p:nvPr>
        </p:nvSpPr>
        <p:spPr>
          <a:xfrm>
            <a:off x="838200" y="2180492"/>
            <a:ext cx="10515600" cy="4386563"/>
          </a:xfrm>
        </p:spPr>
        <p:txBody>
          <a:bodyPr>
            <a:normAutofit fontScale="40000" lnSpcReduction="20000"/>
          </a:bodyPr>
          <a:lstStyle/>
          <a:p>
            <a:pPr marL="0" indent="0">
              <a:buNone/>
            </a:pPr>
            <a:r>
              <a:rPr lang="fr-FR" sz="3800" dirty="0"/>
              <a:t>Procédure plus complexe. ➡ </a:t>
            </a:r>
            <a:r>
              <a:rPr lang="fr-FR" sz="3800" b="1" dirty="0"/>
              <a:t>Article 38 de la loi du 17 juin 2016 relative aux marchés publics</a:t>
            </a:r>
            <a:endParaRPr lang="fr-FR" sz="3800" dirty="0"/>
          </a:p>
          <a:p>
            <a:pPr marL="0" indent="0">
              <a:buNone/>
            </a:pPr>
            <a:endParaRPr lang="fr-FR" sz="3800" dirty="0"/>
          </a:p>
          <a:p>
            <a:pPr marL="0" indent="0">
              <a:buNone/>
            </a:pPr>
            <a:r>
              <a:rPr lang="fr-FR" sz="3800" b="1" dirty="0">
                <a:solidFill>
                  <a:srgbClr val="FF0000"/>
                </a:solidFill>
              </a:rPr>
              <a:t>Caractéristiques</a:t>
            </a:r>
            <a:r>
              <a:rPr lang="fr-FR" sz="3800" dirty="0"/>
              <a:t> :</a:t>
            </a:r>
          </a:p>
          <a:p>
            <a:r>
              <a:rPr lang="fr-FR" sz="3800" dirty="0"/>
              <a:t>publication d’un </a:t>
            </a:r>
            <a:r>
              <a:rPr lang="fr-FR" sz="3800" b="1" dirty="0"/>
              <a:t>avis de marché</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3800" b="0" i="0" u="none" strike="noStrike" kern="1200" cap="none" spc="0" normalizeH="0" baseline="0" noProof="0" dirty="0">
                <a:ln>
                  <a:noFill/>
                </a:ln>
                <a:solidFill>
                  <a:srgbClr val="161D3A"/>
                </a:solidFill>
                <a:effectLst/>
                <a:uLnTx/>
                <a:uFillTx/>
                <a:ea typeface="+mn-ea"/>
                <a:cs typeface="+mn-cs"/>
              </a:rPr>
              <a:t>Utilisation de </a:t>
            </a:r>
            <a:r>
              <a:rPr kumimoji="0" lang="fr-FR" sz="3800" b="0" i="0" u="none" strike="noStrike" kern="1200" cap="none" spc="0" normalizeH="0" baseline="0" noProof="0" dirty="0">
                <a:ln>
                  <a:noFill/>
                </a:ln>
                <a:solidFill>
                  <a:srgbClr val="161D3A"/>
                </a:solidFill>
                <a:effectLst/>
                <a:uLnTx/>
                <a:uFillTx/>
                <a:ea typeface="+mn-ea"/>
                <a:cs typeface="+mn-cs"/>
                <a:hlinkClick r:id="rId2"/>
              </a:rPr>
              <a:t>www.publicprocurement.be</a:t>
            </a:r>
            <a:r>
              <a:rPr kumimoji="0" lang="fr-FR" sz="3800" b="0" i="0" u="none" strike="noStrike" kern="1200" cap="none" spc="0" normalizeH="0" baseline="0" noProof="0" dirty="0">
                <a:ln>
                  <a:noFill/>
                </a:ln>
                <a:solidFill>
                  <a:srgbClr val="161D3A"/>
                </a:solidFill>
                <a:effectLst/>
                <a:uLnTx/>
                <a:uFillTx/>
                <a:ea typeface="+mn-ea"/>
                <a:cs typeface="+mn-cs"/>
              </a:rPr>
              <a:t> </a:t>
            </a:r>
          </a:p>
          <a:p>
            <a:r>
              <a:rPr lang="fr-FR" sz="3800" dirty="0"/>
              <a:t>En deux phases</a:t>
            </a:r>
          </a:p>
          <a:p>
            <a:r>
              <a:rPr lang="fr-FR" sz="3800" dirty="0"/>
              <a:t>sélection des candidats</a:t>
            </a:r>
          </a:p>
          <a:p>
            <a:r>
              <a:rPr lang="fr-FR" sz="3800" dirty="0"/>
              <a:t>possibilité de </a:t>
            </a:r>
            <a:r>
              <a:rPr lang="fr-FR" sz="3800" b="1" dirty="0"/>
              <a:t>négocier les offres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3800" b="1" i="0" u="none" strike="noStrike" kern="1200" cap="none" spc="0" normalizeH="0" baseline="0" noProof="0" dirty="0">
                <a:ln>
                  <a:noFill/>
                </a:ln>
                <a:solidFill>
                  <a:srgbClr val="161D3A"/>
                </a:solidFill>
                <a:effectLst/>
                <a:uLnTx/>
                <a:uFillTx/>
                <a:latin typeface="Calibri" panose="020F0502020204030204"/>
                <a:ea typeface="+mn-ea"/>
                <a:cs typeface="+mn-cs"/>
              </a:rPr>
              <a:t>Régularisation</a:t>
            </a:r>
            <a:r>
              <a:rPr kumimoji="0" lang="fr-FR" sz="3800" b="0" i="0" u="none" strike="noStrike" kern="1200" cap="none" spc="0" normalizeH="0" baseline="0" noProof="0" dirty="0">
                <a:ln>
                  <a:noFill/>
                </a:ln>
                <a:solidFill>
                  <a:srgbClr val="161D3A"/>
                </a:solidFill>
                <a:effectLst/>
                <a:uLnTx/>
                <a:uFillTx/>
                <a:latin typeface="Calibri" panose="020F0502020204030204"/>
                <a:ea typeface="+mn-ea"/>
                <a:cs typeface="+mn-cs"/>
              </a:rPr>
              <a:t> possible des offres</a:t>
            </a:r>
            <a:endParaRPr lang="fr-FR" sz="3800" dirty="0"/>
          </a:p>
          <a:p>
            <a:pPr marL="0" indent="0">
              <a:buNone/>
            </a:pPr>
            <a:endParaRPr lang="fr-FR" sz="3800" dirty="0"/>
          </a:p>
          <a:p>
            <a:pPr marL="0" indent="0">
              <a:buNone/>
            </a:pPr>
            <a:r>
              <a:rPr lang="fr-FR" sz="3800" dirty="0"/>
              <a:t>➡ </a:t>
            </a:r>
            <a:r>
              <a:rPr lang="fr-FR" sz="3800" b="1" dirty="0">
                <a:solidFill>
                  <a:srgbClr val="FF0000"/>
                </a:solidFill>
              </a:rPr>
              <a:t>utilisée lorsque </a:t>
            </a:r>
            <a:r>
              <a:rPr lang="fr-FR" sz="3800" dirty="0"/>
              <a:t>:</a:t>
            </a:r>
          </a:p>
          <a:p>
            <a:r>
              <a:rPr lang="fr-FR" sz="3800" dirty="0"/>
              <a:t>le marché est </a:t>
            </a:r>
            <a:r>
              <a:rPr lang="fr-FR" sz="3800" b="1" dirty="0"/>
              <a:t>complexe </a:t>
            </a:r>
            <a:r>
              <a:rPr lang="fr-FR" sz="3800" dirty="0"/>
              <a:t>(et sa valeur est &gt; 140K EUR HTVA)</a:t>
            </a:r>
          </a:p>
          <a:p>
            <a:r>
              <a:rPr lang="fr-FR" sz="3800" dirty="0"/>
              <a:t>le pouvoir adjudicateur doit </a:t>
            </a:r>
            <a:r>
              <a:rPr lang="fr-FR" sz="3800" b="1" dirty="0"/>
              <a:t>discuter des solutions techniques</a:t>
            </a:r>
            <a:r>
              <a:rPr lang="fr-FR" sz="3800" dirty="0"/>
              <a:t> avec les opérateurs.</a:t>
            </a:r>
          </a:p>
          <a:p>
            <a:pPr algn="just"/>
            <a:endParaRPr lang="fr-FR" sz="1800" dirty="0"/>
          </a:p>
          <a:p>
            <a:pPr marL="0" indent="0" algn="just">
              <a:buNone/>
            </a:pPr>
            <a:endParaRPr lang="fr-FR" sz="1800" dirty="0"/>
          </a:p>
        </p:txBody>
      </p:sp>
    </p:spTree>
    <p:extLst>
      <p:ext uri="{BB962C8B-B14F-4D97-AF65-F5344CB8AC3E}">
        <p14:creationId xmlns:p14="http://schemas.microsoft.com/office/powerpoint/2010/main" val="4081769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B9A90-3AC5-ABAF-D6EC-4CEB66B0DB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D151DA4-591B-F5B2-F8FC-C0AC0CD46859}"/>
              </a:ext>
            </a:extLst>
          </p:cNvPr>
          <p:cNvSpPr>
            <a:spLocks noGrp="1"/>
          </p:cNvSpPr>
          <p:nvPr>
            <p:ph type="title"/>
          </p:nvPr>
        </p:nvSpPr>
        <p:spPr/>
        <p:txBody>
          <a:bodyPr>
            <a:normAutofit/>
          </a:bodyPr>
          <a:lstStyle/>
          <a:p>
            <a:pPr algn="ctr"/>
            <a:r>
              <a:rPr lang="fr-BE" b="1" dirty="0"/>
              <a:t>Procédure ouverte</a:t>
            </a:r>
          </a:p>
        </p:txBody>
      </p:sp>
      <p:sp>
        <p:nvSpPr>
          <p:cNvPr id="3" name="Espace réservé du contenu 2">
            <a:extLst>
              <a:ext uri="{FF2B5EF4-FFF2-40B4-BE49-F238E27FC236}">
                <a16:creationId xmlns:a16="http://schemas.microsoft.com/office/drawing/2014/main" id="{D4C26525-0CD7-FA69-69D8-62BE912FBAF8}"/>
              </a:ext>
            </a:extLst>
          </p:cNvPr>
          <p:cNvSpPr>
            <a:spLocks noGrp="1"/>
          </p:cNvSpPr>
          <p:nvPr>
            <p:ph idx="1"/>
          </p:nvPr>
        </p:nvSpPr>
        <p:spPr>
          <a:xfrm>
            <a:off x="838200" y="2180492"/>
            <a:ext cx="10515600" cy="4386563"/>
          </a:xfrm>
        </p:spPr>
        <p:txBody>
          <a:bodyPr>
            <a:normAutofit fontScale="92500" lnSpcReduction="20000"/>
          </a:bodyPr>
          <a:lstStyle/>
          <a:p>
            <a:pPr marL="0" indent="0">
              <a:buNone/>
            </a:pPr>
            <a:r>
              <a:rPr lang="fr-FR" dirty="0"/>
              <a:t>Procédure la plus transparente et toujours applicable ➡ </a:t>
            </a:r>
            <a:r>
              <a:rPr lang="fr-FR" b="1" dirty="0"/>
              <a:t>Article 36 de la loi du 17 juin 2016 relative aux marchés publics</a:t>
            </a:r>
            <a:endParaRPr lang="fr-FR" dirty="0"/>
          </a:p>
          <a:p>
            <a:pPr marL="0" indent="0">
              <a:buNone/>
            </a:pPr>
            <a:endParaRPr lang="fr-FR" dirty="0"/>
          </a:p>
          <a:p>
            <a:pPr marL="0" indent="0">
              <a:buNone/>
            </a:pPr>
            <a:r>
              <a:rPr lang="fr-FR" b="1" dirty="0">
                <a:solidFill>
                  <a:srgbClr val="FF0000"/>
                </a:solidFill>
              </a:rPr>
              <a:t>Caractéristiques</a:t>
            </a:r>
            <a:r>
              <a:rPr lang="fr-FR" dirty="0"/>
              <a:t> :</a:t>
            </a:r>
          </a:p>
          <a:p>
            <a:r>
              <a:rPr lang="fr-FR" sz="1900" b="1" dirty="0"/>
              <a:t>publication obligatoire d’un avis de marché (belge ou européen)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900" b="0" i="0" u="none" strike="noStrike" kern="1200" cap="none" spc="0" normalizeH="0" baseline="0" noProof="0" dirty="0">
                <a:ln>
                  <a:noFill/>
                </a:ln>
                <a:solidFill>
                  <a:srgbClr val="161D3A"/>
                </a:solidFill>
                <a:effectLst/>
                <a:uLnTx/>
                <a:uFillTx/>
                <a:latin typeface="Calibri" panose="020F0502020204030204"/>
                <a:ea typeface="+mn-ea"/>
                <a:cs typeface="+mn-cs"/>
              </a:rPr>
              <a:t>Utilisation de </a:t>
            </a:r>
            <a:r>
              <a:rPr kumimoji="0" lang="fr-FR" sz="1900" b="0" i="0" u="none" strike="noStrike" kern="1200" cap="none" spc="0" normalizeH="0" baseline="0" noProof="0" dirty="0">
                <a:ln>
                  <a:noFill/>
                </a:ln>
                <a:solidFill>
                  <a:srgbClr val="161D3A"/>
                </a:solidFill>
                <a:effectLst/>
                <a:uLnTx/>
                <a:uFillTx/>
                <a:latin typeface="Calibri" panose="020F0502020204030204"/>
                <a:ea typeface="+mn-ea"/>
                <a:cs typeface="+mn-cs"/>
                <a:hlinkClick r:id="rId2"/>
              </a:rPr>
              <a:t>www.publicprocurement.be</a:t>
            </a:r>
            <a:r>
              <a:rPr kumimoji="0" lang="fr-FR" sz="1900" b="0" i="0" u="none" strike="noStrike" kern="1200" cap="none" spc="0" normalizeH="0" baseline="0" noProof="0" dirty="0">
                <a:ln>
                  <a:noFill/>
                </a:ln>
                <a:solidFill>
                  <a:srgbClr val="161D3A"/>
                </a:solidFill>
                <a:effectLst/>
                <a:uLnTx/>
                <a:uFillTx/>
                <a:latin typeface="Calibri" panose="020F0502020204030204"/>
                <a:ea typeface="+mn-ea"/>
                <a:cs typeface="+mn-cs"/>
              </a:rPr>
              <a:t> </a:t>
            </a:r>
          </a:p>
          <a:p>
            <a:r>
              <a:rPr lang="fr-FR" sz="1900" dirty="0"/>
              <a:t>En </a:t>
            </a:r>
            <a:r>
              <a:rPr lang="fr-FR" sz="1900" b="1" dirty="0"/>
              <a:t>une phase</a:t>
            </a:r>
          </a:p>
          <a:p>
            <a:r>
              <a:rPr lang="fr-FR" sz="1900" dirty="0"/>
              <a:t>tout opérateur économique peut remettre une offre</a:t>
            </a:r>
          </a:p>
          <a:p>
            <a:r>
              <a:rPr lang="fr-FR" sz="1900" dirty="0"/>
              <a:t>pas de négociation des offres et pas de régularisation</a:t>
            </a:r>
          </a:p>
          <a:p>
            <a:pPr marL="0" indent="0">
              <a:buNone/>
            </a:pPr>
            <a:endParaRPr lang="fr-FR" dirty="0"/>
          </a:p>
          <a:p>
            <a:pPr marL="0" indent="0">
              <a:buNone/>
            </a:pPr>
            <a:r>
              <a:rPr lang="fr-FR" dirty="0"/>
              <a:t>➡ </a:t>
            </a:r>
            <a:r>
              <a:rPr lang="fr-FR" b="1" dirty="0">
                <a:solidFill>
                  <a:srgbClr val="FF0000"/>
                </a:solidFill>
              </a:rPr>
              <a:t>utilisée pour </a:t>
            </a:r>
            <a:r>
              <a:rPr lang="fr-FR" dirty="0"/>
              <a:t>les </a:t>
            </a:r>
            <a:r>
              <a:rPr lang="fr-FR" b="1" dirty="0"/>
              <a:t>marchés importants</a:t>
            </a:r>
            <a:r>
              <a:rPr lang="fr-FR" dirty="0"/>
              <a:t>.</a:t>
            </a:r>
          </a:p>
          <a:p>
            <a:pPr algn="just"/>
            <a:endParaRPr lang="fr-FR" sz="1800" dirty="0"/>
          </a:p>
          <a:p>
            <a:pPr marL="0" indent="0" algn="just">
              <a:buNone/>
            </a:pPr>
            <a:endParaRPr lang="fr-FR" sz="1800" dirty="0"/>
          </a:p>
        </p:txBody>
      </p:sp>
    </p:spTree>
    <p:extLst>
      <p:ext uri="{BB962C8B-B14F-4D97-AF65-F5344CB8AC3E}">
        <p14:creationId xmlns:p14="http://schemas.microsoft.com/office/powerpoint/2010/main" val="20639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7CD1B-3EC1-C9CA-F045-BA9AE5EC661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5DAE921-7C37-D4A6-8C35-073B5625D895}"/>
              </a:ext>
            </a:extLst>
          </p:cNvPr>
          <p:cNvSpPr>
            <a:spLocks noGrp="1"/>
          </p:cNvSpPr>
          <p:nvPr>
            <p:ph type="title"/>
          </p:nvPr>
        </p:nvSpPr>
        <p:spPr/>
        <p:txBody>
          <a:bodyPr/>
          <a:lstStyle/>
          <a:p>
            <a:pPr algn="ctr"/>
            <a:r>
              <a:rPr lang="fr-BE" b="1" dirty="0"/>
              <a:t>Qu’est ce qu’un marché public ?</a:t>
            </a:r>
          </a:p>
        </p:txBody>
      </p:sp>
      <p:sp>
        <p:nvSpPr>
          <p:cNvPr id="3" name="Espace réservé du contenu 2">
            <a:extLst>
              <a:ext uri="{FF2B5EF4-FFF2-40B4-BE49-F238E27FC236}">
                <a16:creationId xmlns:a16="http://schemas.microsoft.com/office/drawing/2014/main" id="{F40CE1E8-0A30-D012-F356-8B63774C78D7}"/>
              </a:ext>
            </a:extLst>
          </p:cNvPr>
          <p:cNvSpPr>
            <a:spLocks noGrp="1"/>
          </p:cNvSpPr>
          <p:nvPr>
            <p:ph idx="1"/>
          </p:nvPr>
        </p:nvSpPr>
        <p:spPr>
          <a:xfrm>
            <a:off x="902855" y="2016369"/>
            <a:ext cx="10515600" cy="4573991"/>
          </a:xfrm>
        </p:spPr>
        <p:txBody>
          <a:bodyPr>
            <a:normAutofit/>
          </a:bodyPr>
          <a:lstStyle/>
          <a:p>
            <a:pPr marL="0" indent="0" algn="just">
              <a:buNone/>
            </a:pPr>
            <a:r>
              <a:rPr lang="fr-FR" sz="2400" dirty="0"/>
              <a:t>Tout contrat (écrit) : </a:t>
            </a:r>
          </a:p>
          <a:p>
            <a:pPr algn="just"/>
            <a:r>
              <a:rPr lang="fr-FR" sz="2400" dirty="0"/>
              <a:t>Commandé et conclu par un pouvoir adjudicateur (PA), c-à-d : </a:t>
            </a:r>
          </a:p>
          <a:p>
            <a:pPr lvl="3" algn="just">
              <a:buFont typeface="Courier New" panose="02070309020205020404" pitchFamily="49" charset="0"/>
              <a:buChar char="o"/>
            </a:pPr>
            <a:r>
              <a:rPr lang="fr-FR" sz="2000" dirty="0"/>
              <a:t>Une </a:t>
            </a:r>
            <a:r>
              <a:rPr lang="fr-FR" sz="2000" b="1" dirty="0"/>
              <a:t>autorité publique </a:t>
            </a:r>
            <a:r>
              <a:rPr lang="fr-FR" sz="2000" dirty="0"/>
              <a:t>(Etat, Régions, Communautés, Communes, Provinces, CPAS)</a:t>
            </a:r>
          </a:p>
          <a:p>
            <a:pPr lvl="3" algn="just">
              <a:buFont typeface="Courier New" panose="02070309020205020404" pitchFamily="49" charset="0"/>
              <a:buChar char="o"/>
            </a:pPr>
            <a:r>
              <a:rPr lang="fr-FR" sz="2000" dirty="0"/>
              <a:t>Une entité (même privée) qui poursuit un </a:t>
            </a:r>
            <a:r>
              <a:rPr lang="fr-FR" sz="2000" b="1" dirty="0"/>
              <a:t>but d’intérêt général </a:t>
            </a:r>
            <a:r>
              <a:rPr lang="fr-FR" sz="2000" dirty="0"/>
              <a:t>majoritairement dirigée, contrôlée ou financée par une/des autorités publiques (intercommunales, ASBL communales, Association chapitre XII, …)</a:t>
            </a:r>
          </a:p>
          <a:p>
            <a:pPr algn="just"/>
            <a:r>
              <a:rPr lang="fr-FR" sz="2400" dirty="0"/>
              <a:t>Avec un opérateur économique</a:t>
            </a:r>
          </a:p>
          <a:p>
            <a:pPr algn="just"/>
            <a:r>
              <a:rPr lang="fr-FR" sz="2400" dirty="0"/>
              <a:t>Ayant pour objet des travaux, de fournitures ou de services </a:t>
            </a:r>
          </a:p>
          <a:p>
            <a:pPr algn="just"/>
            <a:r>
              <a:rPr lang="fr-FR" sz="2400" dirty="0"/>
              <a:t>A titre onéreux</a:t>
            </a:r>
          </a:p>
        </p:txBody>
      </p:sp>
    </p:spTree>
    <p:extLst>
      <p:ext uri="{BB962C8B-B14F-4D97-AF65-F5344CB8AC3E}">
        <p14:creationId xmlns:p14="http://schemas.microsoft.com/office/powerpoint/2010/main" val="4210440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2F3946C6-0BDB-3CDC-C36F-E6F640950A4B}"/>
              </a:ext>
            </a:extLst>
          </p:cNvPr>
          <p:cNvPicPr>
            <a:picLocks noGrp="1" noChangeAspect="1"/>
          </p:cNvPicPr>
          <p:nvPr>
            <p:ph idx="1"/>
          </p:nvPr>
        </p:nvPicPr>
        <p:blipFill>
          <a:blip r:embed="rId2"/>
          <a:srcRect l="618" t="18245" r="21985" b="2114"/>
          <a:stretch>
            <a:fillRect/>
          </a:stretch>
        </p:blipFill>
        <p:spPr>
          <a:xfrm>
            <a:off x="1360141" y="843695"/>
            <a:ext cx="9031466" cy="4995159"/>
          </a:xfrm>
          <a:prstGeom prst="rect">
            <a:avLst/>
          </a:prstGeom>
        </p:spPr>
      </p:pic>
    </p:spTree>
    <p:extLst>
      <p:ext uri="{BB962C8B-B14F-4D97-AF65-F5344CB8AC3E}">
        <p14:creationId xmlns:p14="http://schemas.microsoft.com/office/powerpoint/2010/main" val="3486396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0E703-99E6-F370-8C9C-5F853B0D303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7720724-8261-EF97-D9D9-1BEB5C9392C3}"/>
              </a:ext>
            </a:extLst>
          </p:cNvPr>
          <p:cNvSpPr>
            <a:spLocks noGrp="1"/>
          </p:cNvSpPr>
          <p:nvPr>
            <p:ph type="title"/>
          </p:nvPr>
        </p:nvSpPr>
        <p:spPr>
          <a:xfrm>
            <a:off x="838200" y="332207"/>
            <a:ext cx="10515600" cy="1172674"/>
          </a:xfrm>
        </p:spPr>
        <p:txBody>
          <a:bodyPr>
            <a:normAutofit/>
          </a:bodyPr>
          <a:lstStyle/>
          <a:p>
            <a:pPr algn="ctr"/>
            <a:r>
              <a:rPr lang="fr-BE" b="1" dirty="0"/>
              <a:t>RECOURS AUX centrales d’achat</a:t>
            </a:r>
          </a:p>
        </p:txBody>
      </p:sp>
      <p:sp>
        <p:nvSpPr>
          <p:cNvPr id="3" name="Espace réservé du contenu 2">
            <a:extLst>
              <a:ext uri="{FF2B5EF4-FFF2-40B4-BE49-F238E27FC236}">
                <a16:creationId xmlns:a16="http://schemas.microsoft.com/office/drawing/2014/main" id="{5991FFBE-DBE7-7EC9-D2FC-7B1A95B292B6}"/>
              </a:ext>
            </a:extLst>
          </p:cNvPr>
          <p:cNvSpPr>
            <a:spLocks noGrp="1"/>
          </p:cNvSpPr>
          <p:nvPr>
            <p:ph idx="1"/>
          </p:nvPr>
        </p:nvSpPr>
        <p:spPr>
          <a:xfrm>
            <a:off x="838200" y="1660850"/>
            <a:ext cx="10515600" cy="4906206"/>
          </a:xfrm>
        </p:spPr>
        <p:txBody>
          <a:bodyPr>
            <a:normAutofit fontScale="25000" lnSpcReduction="20000"/>
          </a:bodyPr>
          <a:lstStyle/>
          <a:p>
            <a:pPr marL="0" indent="0">
              <a:buNone/>
            </a:pPr>
            <a:r>
              <a:rPr lang="fr-FR" sz="7200" b="1" dirty="0">
                <a:solidFill>
                  <a:srgbClr val="FF0000"/>
                </a:solidFill>
              </a:rPr>
              <a:t>Définition (rappel)</a:t>
            </a:r>
            <a:r>
              <a:rPr lang="fr-FR" sz="7200" dirty="0"/>
              <a:t> : Une </a:t>
            </a:r>
            <a:r>
              <a:rPr lang="fr-FR" sz="7200" b="1" dirty="0"/>
              <a:t>centrale d’achat</a:t>
            </a:r>
            <a:r>
              <a:rPr lang="fr-FR" sz="7200" dirty="0"/>
              <a:t> est un pouvoir adjudicateur qui passe des marchés publics ou conclut des accords-cadres </a:t>
            </a:r>
            <a:r>
              <a:rPr lang="fr-FR" sz="7200" b="1" dirty="0"/>
              <a:t>pour le compte d’autres pouvoirs adjudicateurs</a:t>
            </a:r>
            <a:r>
              <a:rPr lang="fr-FR" sz="7200" dirty="0"/>
              <a:t>. </a:t>
            </a:r>
            <a:r>
              <a:rPr lang="fr-FR" sz="7200" dirty="0">
                <a:solidFill>
                  <a:schemeClr val="accent3">
                    <a:lumMod val="75000"/>
                  </a:schemeClr>
                </a:solidFill>
              </a:rPr>
              <a:t>-&gt; Les CPAS peuvent donc </a:t>
            </a:r>
            <a:r>
              <a:rPr lang="fr-FR" sz="7200" b="1" dirty="0">
                <a:solidFill>
                  <a:schemeClr val="accent3">
                    <a:lumMod val="75000"/>
                  </a:schemeClr>
                </a:solidFill>
              </a:rPr>
              <a:t>utiliser ces marchés existants</a:t>
            </a:r>
            <a:r>
              <a:rPr lang="fr-FR" sz="7200" dirty="0">
                <a:solidFill>
                  <a:schemeClr val="accent3">
                    <a:lumMod val="75000"/>
                  </a:schemeClr>
                </a:solidFill>
              </a:rPr>
              <a:t> sans organiser eux-mêmes une procédure.</a:t>
            </a:r>
          </a:p>
          <a:p>
            <a:pPr marL="0" indent="0" algn="just">
              <a:buNone/>
            </a:pPr>
            <a:endParaRPr lang="fr-FR" sz="7200" dirty="0"/>
          </a:p>
          <a:p>
            <a:pPr marL="0" indent="0">
              <a:buNone/>
            </a:pPr>
            <a:r>
              <a:rPr lang="fr-FR" sz="7200" b="1" dirty="0">
                <a:solidFill>
                  <a:srgbClr val="FF0000"/>
                </a:solidFill>
              </a:rPr>
              <a:t>Limitation à un montant ? </a:t>
            </a:r>
            <a:r>
              <a:rPr lang="fr-FR" sz="7200" dirty="0"/>
              <a:t>Non.</a:t>
            </a:r>
            <a:br>
              <a:rPr lang="fr-FR" sz="7200" dirty="0"/>
            </a:br>
            <a:r>
              <a:rPr lang="fr-FR" sz="7200" dirty="0"/>
              <a:t>Les centrales d’achat peuvent être utilisées </a:t>
            </a:r>
            <a:r>
              <a:rPr lang="fr-FR" sz="7200" b="1" dirty="0"/>
              <a:t>quel que soit le montant du marché</a:t>
            </a:r>
            <a:r>
              <a:rPr lang="fr-FR" sz="7200" dirty="0"/>
              <a:t>.</a:t>
            </a:r>
            <a:br>
              <a:rPr lang="fr-FR" sz="7200" dirty="0"/>
            </a:br>
            <a:endParaRPr lang="fr-FR" sz="7200" dirty="0"/>
          </a:p>
          <a:p>
            <a:pPr marL="0" indent="0">
              <a:buNone/>
            </a:pPr>
            <a:r>
              <a:rPr lang="fr-FR" sz="7200" b="1" dirty="0">
                <a:solidFill>
                  <a:srgbClr val="FF0000"/>
                </a:solidFill>
              </a:rPr>
              <a:t>Consultation de plusieurs opérateurs économiques ?</a:t>
            </a:r>
            <a:r>
              <a:rPr lang="fr-FR" sz="7200" b="1" dirty="0"/>
              <a:t> </a:t>
            </a:r>
            <a:r>
              <a:rPr lang="fr-FR" sz="7200" dirty="0"/>
              <a:t>Pas nécessaire.</a:t>
            </a:r>
            <a:br>
              <a:rPr lang="fr-FR" sz="7200" dirty="0"/>
            </a:br>
            <a:r>
              <a:rPr lang="fr-FR" sz="7200" dirty="0"/>
              <a:t>La mise en concurrence a déjà été réalisée </a:t>
            </a:r>
            <a:r>
              <a:rPr lang="fr-FR" sz="7200" b="1" dirty="0"/>
              <a:t>par la centrale d’achat lors de la passation du marché ou de l’accord-cadre</a:t>
            </a:r>
            <a:r>
              <a:rPr lang="fr-FR" sz="7200" dirty="0"/>
              <a:t>.</a:t>
            </a:r>
          </a:p>
          <a:p>
            <a:pPr marL="0" indent="0">
              <a:buNone/>
            </a:pPr>
            <a:r>
              <a:rPr lang="fr-FR" sz="7200" b="1" dirty="0">
                <a:solidFill>
                  <a:srgbClr val="FF0000"/>
                </a:solidFill>
              </a:rPr>
              <a:t>Convention d’adhésion à la centrale avant lancement du marché – Identification du pouvoir adjudicateur subséquent</a:t>
            </a:r>
          </a:p>
          <a:p>
            <a:pPr marL="0" indent="0">
              <a:buNone/>
            </a:pPr>
            <a:r>
              <a:rPr lang="fr-FR" sz="7200" b="1" dirty="0">
                <a:solidFill>
                  <a:srgbClr val="FF0000"/>
                </a:solidFill>
              </a:rPr>
              <a:t>Facturation des frais </a:t>
            </a:r>
            <a:r>
              <a:rPr lang="fr-FR" sz="7200" b="1" dirty="0"/>
              <a:t>: </a:t>
            </a:r>
            <a:r>
              <a:rPr lang="fr-FR" sz="7200" dirty="0"/>
              <a:t>certaines centrales d’achat peuvent prévoir :  </a:t>
            </a:r>
          </a:p>
          <a:p>
            <a:r>
              <a:rPr lang="fr-FR" sz="7200" b="1" dirty="0"/>
              <a:t>frais de gestion</a:t>
            </a:r>
            <a:endParaRPr lang="fr-FR" sz="7200" dirty="0"/>
          </a:p>
          <a:p>
            <a:r>
              <a:rPr lang="fr-FR" sz="7200" b="1" dirty="0"/>
              <a:t>commission sur le montant du marché</a:t>
            </a:r>
          </a:p>
          <a:p>
            <a:endParaRPr lang="fr-FR" sz="7200" dirty="0"/>
          </a:p>
          <a:p>
            <a:endParaRPr lang="fr-FR" sz="2400" dirty="0"/>
          </a:p>
          <a:p>
            <a:pPr marL="0" indent="0" algn="just">
              <a:buNone/>
            </a:pPr>
            <a:endParaRPr lang="fr-FR" sz="1800" dirty="0"/>
          </a:p>
        </p:txBody>
      </p:sp>
      <p:sp>
        <p:nvSpPr>
          <p:cNvPr id="4" name="Bulle narrative : rectangle 3">
            <a:extLst>
              <a:ext uri="{FF2B5EF4-FFF2-40B4-BE49-F238E27FC236}">
                <a16:creationId xmlns:a16="http://schemas.microsoft.com/office/drawing/2014/main" id="{1A880137-2995-5C77-80D9-AB78C83470A1}"/>
              </a:ext>
            </a:extLst>
          </p:cNvPr>
          <p:cNvSpPr/>
          <p:nvPr/>
        </p:nvSpPr>
        <p:spPr>
          <a:xfrm>
            <a:off x="7940842" y="5261811"/>
            <a:ext cx="2502569" cy="946484"/>
          </a:xfrm>
          <a:prstGeom prst="wedgeRectCallout">
            <a:avLst>
              <a:gd name="adj1" fmla="val -115000"/>
              <a:gd name="adj2" fmla="val 13467"/>
            </a:avLst>
          </a:prstGeom>
          <a:solidFill>
            <a:schemeClr val="tx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ZoneTexte 4">
            <a:extLst>
              <a:ext uri="{FF2B5EF4-FFF2-40B4-BE49-F238E27FC236}">
                <a16:creationId xmlns:a16="http://schemas.microsoft.com/office/drawing/2014/main" id="{A048491B-81C6-9CB0-1DE5-2A4F24DB91F3}"/>
              </a:ext>
            </a:extLst>
          </p:cNvPr>
          <p:cNvSpPr txBox="1"/>
          <p:nvPr/>
        </p:nvSpPr>
        <p:spPr>
          <a:xfrm>
            <a:off x="7940842" y="5261811"/>
            <a:ext cx="2727158" cy="1200329"/>
          </a:xfrm>
          <a:prstGeom prst="rect">
            <a:avLst/>
          </a:prstGeom>
          <a:noFill/>
        </p:spPr>
        <p:txBody>
          <a:bodyPr wrap="square" rtlCol="0">
            <a:spAutoFit/>
          </a:bodyPr>
          <a:lstStyle/>
          <a:p>
            <a:r>
              <a:rPr lang="fr-FR" dirty="0"/>
              <a:t>Ces frais doivent être </a:t>
            </a:r>
            <a:r>
              <a:rPr lang="fr-FR" b="1" dirty="0"/>
              <a:t>connus avant l’utilisation de la centrale</a:t>
            </a:r>
            <a:r>
              <a:rPr lang="fr-FR" dirty="0"/>
              <a:t>.</a:t>
            </a:r>
          </a:p>
          <a:p>
            <a:endParaRPr lang="fr-BE" dirty="0"/>
          </a:p>
        </p:txBody>
      </p:sp>
    </p:spTree>
    <p:extLst>
      <p:ext uri="{BB962C8B-B14F-4D97-AF65-F5344CB8AC3E}">
        <p14:creationId xmlns:p14="http://schemas.microsoft.com/office/powerpoint/2010/main" val="2977984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819EA-E867-3364-FA35-C6A5CC7A729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ED95391-ED83-83B3-3A6C-D072ED3DFAD1}"/>
              </a:ext>
            </a:extLst>
          </p:cNvPr>
          <p:cNvSpPr>
            <a:spLocks noGrp="1"/>
          </p:cNvSpPr>
          <p:nvPr>
            <p:ph type="title"/>
          </p:nvPr>
        </p:nvSpPr>
        <p:spPr/>
        <p:txBody>
          <a:bodyPr>
            <a:normAutofit fontScale="90000"/>
          </a:bodyPr>
          <a:lstStyle/>
          <a:p>
            <a:pPr algn="ctr"/>
            <a:r>
              <a:rPr lang="fr-BE" b="1" dirty="0"/>
              <a:t>Procédures spécifiques pour les centrales d’achat</a:t>
            </a:r>
          </a:p>
        </p:txBody>
      </p:sp>
      <p:graphicFrame>
        <p:nvGraphicFramePr>
          <p:cNvPr id="5" name="Espace réservé du contenu 4">
            <a:extLst>
              <a:ext uri="{FF2B5EF4-FFF2-40B4-BE49-F238E27FC236}">
                <a16:creationId xmlns:a16="http://schemas.microsoft.com/office/drawing/2014/main" id="{E21BEF5B-C672-E3A8-4F1F-4626F61366CA}"/>
              </a:ext>
            </a:extLst>
          </p:cNvPr>
          <p:cNvGraphicFramePr>
            <a:graphicFrameLocks noGrp="1"/>
          </p:cNvGraphicFramePr>
          <p:nvPr>
            <p:ph idx="1"/>
            <p:extLst>
              <p:ext uri="{D42A27DB-BD31-4B8C-83A1-F6EECF244321}">
                <p14:modId xmlns:p14="http://schemas.microsoft.com/office/powerpoint/2010/main" val="1940955416"/>
              </p:ext>
            </p:extLst>
          </p:nvPr>
        </p:nvGraphicFramePr>
        <p:xfrm>
          <a:off x="838200" y="2181225"/>
          <a:ext cx="10515600" cy="414568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356359434"/>
                    </a:ext>
                  </a:extLst>
                </a:gridCol>
                <a:gridCol w="5257800">
                  <a:extLst>
                    <a:ext uri="{9D8B030D-6E8A-4147-A177-3AD203B41FA5}">
                      <a16:colId xmlns:a16="http://schemas.microsoft.com/office/drawing/2014/main" val="1485025764"/>
                    </a:ext>
                  </a:extLst>
                </a:gridCol>
              </a:tblGrid>
              <a:tr h="829137">
                <a:tc>
                  <a:txBody>
                    <a:bodyPr/>
                    <a:lstStyle/>
                    <a:p>
                      <a:pPr algn="ctr"/>
                      <a:r>
                        <a:rPr lang="fr-BE" sz="2400" dirty="0"/>
                        <a:t>AVANTAGES</a:t>
                      </a:r>
                    </a:p>
                  </a:txBody>
                  <a:tcPr anchor="ctr"/>
                </a:tc>
                <a:tc>
                  <a:txBody>
                    <a:bodyPr/>
                    <a:lstStyle/>
                    <a:p>
                      <a:pPr algn="ctr"/>
                      <a:r>
                        <a:rPr lang="fr-BE" sz="2400" dirty="0"/>
                        <a:t>INCONVENIENTS </a:t>
                      </a:r>
                    </a:p>
                  </a:txBody>
                  <a:tcPr anchor="ctr"/>
                </a:tc>
                <a:extLst>
                  <a:ext uri="{0D108BD9-81ED-4DB2-BD59-A6C34878D82A}">
                    <a16:rowId xmlns:a16="http://schemas.microsoft.com/office/drawing/2014/main" val="265998589"/>
                  </a:ext>
                </a:extLst>
              </a:tr>
              <a:tr h="829137">
                <a:tc>
                  <a:txBody>
                    <a:bodyPr/>
                    <a:lstStyle/>
                    <a:p>
                      <a:r>
                        <a:rPr lang="fr-FR" sz="2000" dirty="0"/>
                        <a:t>Gain de </a:t>
                      </a:r>
                      <a:r>
                        <a:rPr lang="fr-FR" sz="2000" b="1" dirty="0"/>
                        <a:t>temps administratif</a:t>
                      </a:r>
                      <a:r>
                        <a:rPr lang="fr-FR" sz="2000" dirty="0"/>
                        <a:t> (procédure déjà organisée)</a:t>
                      </a:r>
                      <a:endParaRPr lang="fr-BE" sz="2000" dirty="0"/>
                    </a:p>
                  </a:txBody>
                  <a:tcPr/>
                </a:tc>
                <a:tc>
                  <a:txBody>
                    <a:bodyPr/>
                    <a:lstStyle/>
                    <a:p>
                      <a:r>
                        <a:rPr lang="fr-FR" sz="2000" b="1" dirty="0"/>
                        <a:t>Moins de flexibilité</a:t>
                      </a:r>
                      <a:r>
                        <a:rPr lang="fr-FR" sz="2000" dirty="0"/>
                        <a:t> dans les conditions du marché</a:t>
                      </a:r>
                      <a:endParaRPr lang="fr-BE" sz="2000" dirty="0"/>
                    </a:p>
                  </a:txBody>
                  <a:tcPr/>
                </a:tc>
                <a:extLst>
                  <a:ext uri="{0D108BD9-81ED-4DB2-BD59-A6C34878D82A}">
                    <a16:rowId xmlns:a16="http://schemas.microsoft.com/office/drawing/2014/main" val="820419573"/>
                  </a:ext>
                </a:extLst>
              </a:tr>
              <a:tr h="829137">
                <a:tc>
                  <a:txBody>
                    <a:bodyPr/>
                    <a:lstStyle/>
                    <a:p>
                      <a:r>
                        <a:rPr lang="fr-FR" sz="2000" b="1" dirty="0"/>
                        <a:t>Sécurité juridique</a:t>
                      </a:r>
                      <a:r>
                        <a:rPr lang="fr-FR" sz="2000" dirty="0"/>
                        <a:t> : marché déjà attribué selon la réglementation</a:t>
                      </a:r>
                      <a:endParaRPr lang="fr-BE" sz="2000" dirty="0"/>
                    </a:p>
                  </a:txBody>
                  <a:tcPr/>
                </a:tc>
                <a:tc>
                  <a:txBody>
                    <a:bodyPr/>
                    <a:lstStyle/>
                    <a:p>
                      <a:r>
                        <a:rPr lang="fr-FR" sz="2000" b="0" dirty="0"/>
                        <a:t>Cahier des charges parfois </a:t>
                      </a:r>
                      <a:r>
                        <a:rPr lang="fr-FR" sz="2000" b="1" dirty="0"/>
                        <a:t>peu adapté aux besoins spécifiques</a:t>
                      </a:r>
                      <a:endParaRPr lang="fr-BE" sz="2000" b="1" dirty="0"/>
                    </a:p>
                  </a:txBody>
                  <a:tcPr/>
                </a:tc>
                <a:extLst>
                  <a:ext uri="{0D108BD9-81ED-4DB2-BD59-A6C34878D82A}">
                    <a16:rowId xmlns:a16="http://schemas.microsoft.com/office/drawing/2014/main" val="1100610686"/>
                  </a:ext>
                </a:extLst>
              </a:tr>
              <a:tr h="829137">
                <a:tc>
                  <a:txBody>
                    <a:bodyPr/>
                    <a:lstStyle/>
                    <a:p>
                      <a:r>
                        <a:rPr lang="fr-FR" sz="2000" b="1" dirty="0"/>
                        <a:t>Mutualisation des achats</a:t>
                      </a:r>
                      <a:r>
                        <a:rPr lang="fr-FR" sz="2000" dirty="0"/>
                        <a:t> → prix souvent plus avantageux</a:t>
                      </a:r>
                      <a:endParaRPr lang="fr-BE" sz="2000" dirty="0"/>
                    </a:p>
                  </a:txBody>
                  <a:tcPr/>
                </a:tc>
                <a:tc>
                  <a:txBody>
                    <a:bodyPr/>
                    <a:lstStyle/>
                    <a:p>
                      <a:r>
                        <a:rPr lang="fr-FR" sz="2000" b="1" dirty="0"/>
                        <a:t>Choix limité</a:t>
                      </a:r>
                      <a:r>
                        <a:rPr lang="fr-FR" sz="2000" dirty="0"/>
                        <a:t> aux fournisseurs sélectionnés par la centrale – pas d’achat « local »</a:t>
                      </a:r>
                      <a:endParaRPr lang="fr-BE" sz="2000" dirty="0"/>
                    </a:p>
                  </a:txBody>
                  <a:tcPr/>
                </a:tc>
                <a:extLst>
                  <a:ext uri="{0D108BD9-81ED-4DB2-BD59-A6C34878D82A}">
                    <a16:rowId xmlns:a16="http://schemas.microsoft.com/office/drawing/2014/main" val="981923768"/>
                  </a:ext>
                </a:extLst>
              </a:tr>
              <a:tr h="829137">
                <a:tc>
                  <a:txBody>
                    <a:bodyPr/>
                    <a:lstStyle/>
                    <a:p>
                      <a:r>
                        <a:rPr lang="fr-FR" sz="2000" dirty="0"/>
                        <a:t>Simplification pour le pouvoir adjudicateur (commande directe)</a:t>
                      </a:r>
                      <a:endParaRPr lang="fr-BE" sz="2000" dirty="0"/>
                    </a:p>
                  </a:txBody>
                  <a:tcPr/>
                </a:tc>
                <a:tc>
                  <a:txBody>
                    <a:bodyPr/>
                    <a:lstStyle/>
                    <a:p>
                      <a:r>
                        <a:rPr lang="fr-FR" sz="2000" b="1" dirty="0"/>
                        <a:t>Frais éventuels</a:t>
                      </a:r>
                      <a:r>
                        <a:rPr lang="fr-FR" sz="2000" dirty="0"/>
                        <a:t> facturés par la centrale d’achat</a:t>
                      </a:r>
                      <a:endParaRPr lang="fr-BE" sz="2000" dirty="0"/>
                    </a:p>
                  </a:txBody>
                  <a:tcPr/>
                </a:tc>
                <a:extLst>
                  <a:ext uri="{0D108BD9-81ED-4DB2-BD59-A6C34878D82A}">
                    <a16:rowId xmlns:a16="http://schemas.microsoft.com/office/drawing/2014/main" val="3413672661"/>
                  </a:ext>
                </a:extLst>
              </a:tr>
            </a:tbl>
          </a:graphicData>
        </a:graphic>
      </p:graphicFrame>
    </p:spTree>
    <p:extLst>
      <p:ext uri="{BB962C8B-B14F-4D97-AF65-F5344CB8AC3E}">
        <p14:creationId xmlns:p14="http://schemas.microsoft.com/office/powerpoint/2010/main" val="871215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CBA8D-0268-9426-9E85-531531A195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D62CE9B-97A6-6D41-3CFC-495FFFA50CAE}"/>
              </a:ext>
            </a:extLst>
          </p:cNvPr>
          <p:cNvSpPr>
            <a:spLocks noGrp="1"/>
          </p:cNvSpPr>
          <p:nvPr>
            <p:ph type="title"/>
          </p:nvPr>
        </p:nvSpPr>
        <p:spPr>
          <a:xfrm>
            <a:off x="838200" y="843694"/>
            <a:ext cx="10515600" cy="5794850"/>
          </a:xfrm>
        </p:spPr>
        <p:txBody>
          <a:bodyPr anchor="ctr"/>
          <a:lstStyle/>
          <a:p>
            <a:pPr algn="ctr"/>
            <a:r>
              <a:rPr lang="fr-BE" b="1" dirty="0"/>
              <a:t>Définition du besoin et rédaction du cahier spécial des charges (</a:t>
            </a:r>
            <a:r>
              <a:rPr lang="fr-BE" b="1" dirty="0" err="1"/>
              <a:t>csc</a:t>
            </a:r>
            <a:r>
              <a:rPr lang="fr-BE" b="1" dirty="0"/>
              <a:t>)</a:t>
            </a:r>
          </a:p>
        </p:txBody>
      </p:sp>
    </p:spTree>
    <p:extLst>
      <p:ext uri="{BB962C8B-B14F-4D97-AF65-F5344CB8AC3E}">
        <p14:creationId xmlns:p14="http://schemas.microsoft.com/office/powerpoint/2010/main" val="3474298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7F890-852A-78D7-8507-907F4611C9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029083-64D0-6F3A-3951-4526B236112A}"/>
              </a:ext>
            </a:extLst>
          </p:cNvPr>
          <p:cNvSpPr>
            <a:spLocks noGrp="1"/>
          </p:cNvSpPr>
          <p:nvPr>
            <p:ph type="title"/>
          </p:nvPr>
        </p:nvSpPr>
        <p:spPr>
          <a:xfrm>
            <a:off x="838200" y="257358"/>
            <a:ext cx="10515600" cy="1172674"/>
          </a:xfrm>
        </p:spPr>
        <p:txBody>
          <a:bodyPr>
            <a:normAutofit/>
          </a:bodyPr>
          <a:lstStyle/>
          <a:p>
            <a:pPr algn="ctr"/>
            <a:r>
              <a:rPr lang="fr-BE" b="1" dirty="0"/>
              <a:t>1. Identifier le besoin précis du CPAS</a:t>
            </a:r>
          </a:p>
        </p:txBody>
      </p:sp>
      <p:sp>
        <p:nvSpPr>
          <p:cNvPr id="3" name="Espace réservé du contenu 2">
            <a:extLst>
              <a:ext uri="{FF2B5EF4-FFF2-40B4-BE49-F238E27FC236}">
                <a16:creationId xmlns:a16="http://schemas.microsoft.com/office/drawing/2014/main" id="{48B9E9B6-2D39-9F2F-7915-D033BE2D879B}"/>
              </a:ext>
            </a:extLst>
          </p:cNvPr>
          <p:cNvSpPr>
            <a:spLocks noGrp="1"/>
          </p:cNvSpPr>
          <p:nvPr>
            <p:ph idx="1"/>
          </p:nvPr>
        </p:nvSpPr>
        <p:spPr>
          <a:xfrm>
            <a:off x="838200" y="1430032"/>
            <a:ext cx="10515600" cy="5137023"/>
          </a:xfrm>
        </p:spPr>
        <p:txBody>
          <a:bodyPr>
            <a:normAutofit fontScale="92500" lnSpcReduction="10000"/>
          </a:bodyPr>
          <a:lstStyle/>
          <a:p>
            <a:pPr marL="0" indent="0">
              <a:buNone/>
            </a:pPr>
            <a:r>
              <a:rPr lang="fr-FR" dirty="0"/>
              <a:t>Avant de lancer un marché public, il est essentiel de </a:t>
            </a:r>
            <a:r>
              <a:rPr lang="fr-FR" b="1" dirty="0"/>
              <a:t>définir clairement le besoin du service</a:t>
            </a:r>
            <a:r>
              <a:rPr lang="fr-FR" dirty="0"/>
              <a:t>.</a:t>
            </a:r>
          </a:p>
          <a:p>
            <a:pPr marL="0" indent="0">
              <a:buNone/>
            </a:pPr>
            <a:r>
              <a:rPr lang="fr-FR" b="1" dirty="0">
                <a:solidFill>
                  <a:srgbClr val="FF0000"/>
                </a:solidFill>
              </a:rPr>
              <a:t>Questions à se poser </a:t>
            </a:r>
            <a:r>
              <a:rPr lang="fr-FR" dirty="0"/>
              <a:t>:</a:t>
            </a:r>
          </a:p>
          <a:p>
            <a:r>
              <a:rPr lang="fr-FR" b="1" dirty="0">
                <a:solidFill>
                  <a:schemeClr val="accent3">
                    <a:lumMod val="75000"/>
                  </a:schemeClr>
                </a:solidFill>
              </a:rPr>
              <a:t>Quel est le besoin du service ?</a:t>
            </a:r>
            <a:br>
              <a:rPr lang="fr-FR" dirty="0">
                <a:solidFill>
                  <a:schemeClr val="accent3">
                    <a:lumMod val="75000"/>
                  </a:schemeClr>
                </a:solidFill>
              </a:rPr>
            </a:br>
            <a:r>
              <a:rPr lang="fr-FR" dirty="0"/>
              <a:t>➡ Quel problème doit être résolu ?</a:t>
            </a:r>
            <a:br>
              <a:rPr lang="fr-FR" dirty="0"/>
            </a:br>
            <a:r>
              <a:rPr lang="fr-FR" dirty="0"/>
              <a:t>➡ Quel est l’objectif poursuivi ?</a:t>
            </a:r>
          </a:p>
          <a:p>
            <a:r>
              <a:rPr lang="fr-FR" b="1" dirty="0">
                <a:solidFill>
                  <a:schemeClr val="accent3">
                    <a:lumMod val="75000"/>
                  </a:schemeClr>
                </a:solidFill>
              </a:rPr>
              <a:t>Quel type de marché faut-il lancer ?</a:t>
            </a:r>
            <a:br>
              <a:rPr lang="fr-FR" dirty="0"/>
            </a:br>
            <a:r>
              <a:rPr lang="fr-FR" dirty="0"/>
              <a:t>➡ Travaux / Fournitures / Services ?</a:t>
            </a:r>
          </a:p>
          <a:p>
            <a:r>
              <a:rPr lang="fr-FR" b="1" dirty="0">
                <a:solidFill>
                  <a:schemeClr val="accent3">
                    <a:lumMod val="75000"/>
                  </a:schemeClr>
                </a:solidFill>
              </a:rPr>
              <a:t>Quelles sont les caractéristiques attendues ?</a:t>
            </a:r>
            <a:br>
              <a:rPr lang="fr-FR" dirty="0">
                <a:solidFill>
                  <a:schemeClr val="accent3">
                    <a:lumMod val="75000"/>
                  </a:schemeClr>
                </a:solidFill>
              </a:rPr>
            </a:br>
            <a:r>
              <a:rPr lang="fr-FR" dirty="0"/>
              <a:t>➡ Quantités, qualité, délai, localisation.</a:t>
            </a:r>
          </a:p>
          <a:p>
            <a:r>
              <a:rPr lang="fr-FR" b="1" dirty="0">
                <a:solidFill>
                  <a:schemeClr val="accent3">
                    <a:lumMod val="75000"/>
                  </a:schemeClr>
                </a:solidFill>
              </a:rPr>
              <a:t>Quel budget est disponible ?</a:t>
            </a:r>
            <a:br>
              <a:rPr lang="fr-FR" dirty="0">
                <a:solidFill>
                  <a:schemeClr val="accent3">
                    <a:lumMod val="75000"/>
                  </a:schemeClr>
                </a:solidFill>
              </a:rPr>
            </a:br>
            <a:r>
              <a:rPr lang="fr-FR" dirty="0"/>
              <a:t>➡ Permet d’estimer le montant du marché.</a:t>
            </a:r>
          </a:p>
          <a:p>
            <a:r>
              <a:rPr lang="fr-FR" b="1" dirty="0">
                <a:solidFill>
                  <a:schemeClr val="accent3">
                    <a:lumMod val="75000"/>
                  </a:schemeClr>
                </a:solidFill>
              </a:rPr>
              <a:t>Le besoin est-il bien défini et réaliste ?</a:t>
            </a:r>
            <a:br>
              <a:rPr lang="fr-FR" dirty="0">
                <a:solidFill>
                  <a:schemeClr val="accent3">
                    <a:lumMod val="75000"/>
                  </a:schemeClr>
                </a:solidFill>
              </a:rPr>
            </a:br>
            <a:r>
              <a:rPr lang="fr-FR" dirty="0"/>
              <a:t>➡ Éviter les exigences inutiles ou trop spécifiques </a:t>
            </a:r>
          </a:p>
          <a:p>
            <a:pPr marL="457200" lvl="1" indent="0">
              <a:buNone/>
              <a:tabLst>
                <a:tab pos="268288" algn="l"/>
              </a:tabLst>
            </a:pPr>
            <a:r>
              <a:rPr lang="fr-FR" dirty="0"/>
              <a:t>➡ </a:t>
            </a:r>
            <a:r>
              <a:rPr lang="fr-FR" sz="2200" dirty="0"/>
              <a:t>Prospecter les opérateurs économiques</a:t>
            </a:r>
          </a:p>
          <a:p>
            <a:pPr marL="0" indent="0">
              <a:buNone/>
            </a:pPr>
            <a:endParaRPr lang="fr-FR" dirty="0"/>
          </a:p>
          <a:p>
            <a:pPr marL="0" indent="0" algn="just">
              <a:buNone/>
            </a:pPr>
            <a:endParaRPr lang="fr-FR" sz="1800" dirty="0"/>
          </a:p>
        </p:txBody>
      </p:sp>
      <p:sp>
        <p:nvSpPr>
          <p:cNvPr id="4" name="Rectangle : coins arrondis 3">
            <a:extLst>
              <a:ext uri="{FF2B5EF4-FFF2-40B4-BE49-F238E27FC236}">
                <a16:creationId xmlns:a16="http://schemas.microsoft.com/office/drawing/2014/main" id="{FCC8F7FE-BBC5-622B-9368-84EC2377F05A}"/>
              </a:ext>
            </a:extLst>
          </p:cNvPr>
          <p:cNvSpPr/>
          <p:nvPr/>
        </p:nvSpPr>
        <p:spPr>
          <a:xfrm>
            <a:off x="6689558" y="2397760"/>
            <a:ext cx="4507831" cy="381053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fr-FR" b="1" dirty="0">
                <a:solidFill>
                  <a:srgbClr val="FF0000"/>
                </a:solidFill>
              </a:rPr>
              <a:t>  Une bonne définition du besoin permet </a:t>
            </a:r>
            <a:r>
              <a:rPr lang="fr-FR" dirty="0"/>
              <a:t>:</a:t>
            </a:r>
          </a:p>
          <a:p>
            <a:r>
              <a:rPr lang="fr-FR" dirty="0"/>
              <a:t>- d’obtenir des </a:t>
            </a:r>
            <a:r>
              <a:rPr lang="fr-FR" b="1" dirty="0"/>
              <a:t>offres comparables</a:t>
            </a:r>
            <a:endParaRPr lang="fr-FR" dirty="0"/>
          </a:p>
          <a:p>
            <a:r>
              <a:rPr lang="fr-FR" dirty="0"/>
              <a:t>- d’éviter des </a:t>
            </a:r>
            <a:r>
              <a:rPr lang="fr-FR" b="1" dirty="0"/>
              <a:t>modifications du marché en cours d’exécution</a:t>
            </a:r>
            <a:endParaRPr lang="fr-FR" dirty="0"/>
          </a:p>
          <a:p>
            <a:r>
              <a:rPr lang="fr-FR" dirty="0"/>
              <a:t>- de faciliter la </a:t>
            </a:r>
            <a:r>
              <a:rPr lang="fr-FR" b="1" dirty="0"/>
              <a:t>gestion du marché</a:t>
            </a:r>
          </a:p>
          <a:p>
            <a:endParaRPr lang="fr-FR" b="1" dirty="0"/>
          </a:p>
          <a:p>
            <a:r>
              <a:rPr lang="fr-FR" sz="1600" b="1" dirty="0"/>
              <a:t>Exemple : </a:t>
            </a:r>
            <a:r>
              <a:rPr lang="fr-FR" sz="1600" dirty="0"/>
              <a:t>Le service informatique a besoin de nouveaux ordinateurs.</a:t>
            </a:r>
            <a:br>
              <a:rPr lang="fr-FR" sz="1600" dirty="0"/>
            </a:br>
            <a:r>
              <a:rPr lang="fr-FR" sz="1600" dirty="0"/>
              <a:t>➡ Faut-il acheter </a:t>
            </a:r>
            <a:r>
              <a:rPr lang="fr-FR" sz="1600" b="1" dirty="0"/>
              <a:t>du matériel</a:t>
            </a:r>
            <a:r>
              <a:rPr lang="fr-FR" sz="1600" dirty="0"/>
              <a:t>, ou prévoir </a:t>
            </a:r>
            <a:r>
              <a:rPr lang="fr-FR" sz="1600" b="1" dirty="0"/>
              <a:t>un marché plus large incluant maintenance et installation</a:t>
            </a:r>
            <a:r>
              <a:rPr lang="fr-FR" sz="1600" dirty="0"/>
              <a:t> ?</a:t>
            </a:r>
          </a:p>
          <a:p>
            <a:pPr algn="ctr"/>
            <a:endParaRPr lang="fr-BE" dirty="0"/>
          </a:p>
        </p:txBody>
      </p:sp>
    </p:spTree>
    <p:extLst>
      <p:ext uri="{BB962C8B-B14F-4D97-AF65-F5344CB8AC3E}">
        <p14:creationId xmlns:p14="http://schemas.microsoft.com/office/powerpoint/2010/main" val="2029437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B92A0-342F-0E62-3412-35F58453D356}"/>
              </a:ext>
            </a:extLst>
          </p:cNvPr>
          <p:cNvSpPr>
            <a:spLocks noGrp="1"/>
          </p:cNvSpPr>
          <p:nvPr>
            <p:ph type="title"/>
          </p:nvPr>
        </p:nvSpPr>
        <p:spPr>
          <a:xfrm>
            <a:off x="838200" y="395825"/>
            <a:ext cx="10515600" cy="1172674"/>
          </a:xfrm>
        </p:spPr>
        <p:txBody>
          <a:bodyPr/>
          <a:lstStyle/>
          <a:p>
            <a:pPr algn="ctr"/>
            <a:r>
              <a:rPr lang="fr-BE" b="1" dirty="0"/>
              <a:t>1.1 PROSPECTION DU MARCHÉ</a:t>
            </a:r>
          </a:p>
        </p:txBody>
      </p:sp>
      <p:sp>
        <p:nvSpPr>
          <p:cNvPr id="3" name="Espace réservé du contenu 2">
            <a:extLst>
              <a:ext uri="{FF2B5EF4-FFF2-40B4-BE49-F238E27FC236}">
                <a16:creationId xmlns:a16="http://schemas.microsoft.com/office/drawing/2014/main" id="{E9B8A793-BE60-5BF7-41DC-829EB15DF1B1}"/>
              </a:ext>
            </a:extLst>
          </p:cNvPr>
          <p:cNvSpPr>
            <a:spLocks noGrp="1"/>
          </p:cNvSpPr>
          <p:nvPr>
            <p:ph idx="1"/>
          </p:nvPr>
        </p:nvSpPr>
        <p:spPr>
          <a:xfrm>
            <a:off x="838200" y="1568499"/>
            <a:ext cx="10515600" cy="4701671"/>
          </a:xfrm>
        </p:spPr>
        <p:txBody>
          <a:bodyPr/>
          <a:lstStyle/>
          <a:p>
            <a:pPr marL="0" indent="0">
              <a:buNone/>
            </a:pPr>
            <a:r>
              <a:rPr lang="fr-FR" dirty="0"/>
              <a:t>Avant le lancement d’un marché public, le pouvoir adjudicateur peut </a:t>
            </a:r>
            <a:r>
              <a:rPr lang="fr-FR" b="1" dirty="0">
                <a:solidFill>
                  <a:srgbClr val="FF0000"/>
                </a:solidFill>
              </a:rPr>
              <a:t>réaliser une prospection du marché</a:t>
            </a:r>
            <a:r>
              <a:rPr lang="fr-FR" dirty="0"/>
              <a:t> afin de mieux préparer la procédure. → Article 51 de la loi du 17 juin 2016 relative aux marchés publics</a:t>
            </a:r>
          </a:p>
          <a:p>
            <a:endParaRPr lang="fr-FR" dirty="0"/>
          </a:p>
          <a:p>
            <a:pPr marL="0" indent="0">
              <a:buNone/>
            </a:pPr>
            <a:r>
              <a:rPr lang="fr-FR" b="1" dirty="0">
                <a:solidFill>
                  <a:srgbClr val="FF0000"/>
                </a:solidFill>
              </a:rPr>
              <a:t>Objectifs</a:t>
            </a:r>
            <a:r>
              <a:rPr lang="fr-FR" b="1" dirty="0"/>
              <a:t> :</a:t>
            </a:r>
            <a:endParaRPr lang="fr-FR" dirty="0"/>
          </a:p>
          <a:p>
            <a:pPr marL="0" indent="0">
              <a:buNone/>
            </a:pPr>
            <a:r>
              <a:rPr lang="fr-FR" dirty="0"/>
              <a:t>• identifier </a:t>
            </a:r>
            <a:r>
              <a:rPr lang="fr-FR" b="1" dirty="0"/>
              <a:t>les solutions disponibles sur le marché</a:t>
            </a:r>
            <a:br>
              <a:rPr lang="fr-FR" dirty="0"/>
            </a:br>
            <a:r>
              <a:rPr lang="fr-FR" dirty="0"/>
              <a:t>• connaître </a:t>
            </a:r>
            <a:r>
              <a:rPr lang="fr-FR" b="1" dirty="0"/>
              <a:t>les pratiques du secteur</a:t>
            </a:r>
            <a:br>
              <a:rPr lang="fr-FR" dirty="0"/>
            </a:br>
            <a:r>
              <a:rPr lang="fr-FR" dirty="0"/>
              <a:t>• obtenir une </a:t>
            </a:r>
            <a:r>
              <a:rPr lang="fr-FR" b="1" dirty="0"/>
              <a:t>estimation réaliste du prix</a:t>
            </a:r>
            <a:br>
              <a:rPr lang="fr-FR" dirty="0"/>
            </a:br>
            <a:r>
              <a:rPr lang="fr-FR" dirty="0"/>
              <a:t>• vérifier </a:t>
            </a:r>
            <a:r>
              <a:rPr lang="fr-FR" b="1" dirty="0"/>
              <a:t>la capacité du marché à répondre au besoin</a:t>
            </a:r>
            <a:endParaRPr lang="fr-FR" dirty="0"/>
          </a:p>
          <a:p>
            <a:endParaRPr lang="fr-BE" dirty="0"/>
          </a:p>
        </p:txBody>
      </p:sp>
    </p:spTree>
    <p:extLst>
      <p:ext uri="{BB962C8B-B14F-4D97-AF65-F5344CB8AC3E}">
        <p14:creationId xmlns:p14="http://schemas.microsoft.com/office/powerpoint/2010/main" val="38909371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248C0-D559-D963-1EC3-455E04377B0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53C4119-FA04-F016-9737-953A4ED3BCC5}"/>
              </a:ext>
            </a:extLst>
          </p:cNvPr>
          <p:cNvSpPr>
            <a:spLocks noGrp="1"/>
          </p:cNvSpPr>
          <p:nvPr>
            <p:ph type="title"/>
          </p:nvPr>
        </p:nvSpPr>
        <p:spPr>
          <a:xfrm>
            <a:off x="838200" y="420235"/>
            <a:ext cx="10515600" cy="1172674"/>
          </a:xfrm>
        </p:spPr>
        <p:txBody>
          <a:bodyPr>
            <a:normAutofit/>
          </a:bodyPr>
          <a:lstStyle/>
          <a:p>
            <a:pPr algn="ctr"/>
            <a:r>
              <a:rPr lang="fr-BE" b="1" dirty="0"/>
              <a:t>2. Rédiger un </a:t>
            </a:r>
            <a:r>
              <a:rPr lang="fr-BE" b="1" dirty="0" err="1"/>
              <a:t>cSC</a:t>
            </a:r>
            <a:r>
              <a:rPr lang="fr-BE" b="1" dirty="0"/>
              <a:t> clair, complet et précis</a:t>
            </a:r>
          </a:p>
        </p:txBody>
      </p:sp>
      <p:sp>
        <p:nvSpPr>
          <p:cNvPr id="3" name="Espace réservé du contenu 2">
            <a:extLst>
              <a:ext uri="{FF2B5EF4-FFF2-40B4-BE49-F238E27FC236}">
                <a16:creationId xmlns:a16="http://schemas.microsoft.com/office/drawing/2014/main" id="{95D6E120-3AB9-4B70-015E-0C23C03B2386}"/>
              </a:ext>
            </a:extLst>
          </p:cNvPr>
          <p:cNvSpPr>
            <a:spLocks noGrp="1"/>
          </p:cNvSpPr>
          <p:nvPr>
            <p:ph idx="1"/>
          </p:nvPr>
        </p:nvSpPr>
        <p:spPr>
          <a:xfrm>
            <a:off x="838200" y="1592910"/>
            <a:ext cx="10515600" cy="4974146"/>
          </a:xfrm>
        </p:spPr>
        <p:txBody>
          <a:bodyPr>
            <a:normAutofit fontScale="92500" lnSpcReduction="20000"/>
          </a:bodyPr>
          <a:lstStyle/>
          <a:p>
            <a:pPr marL="0" indent="0">
              <a:buNone/>
            </a:pPr>
            <a:r>
              <a:rPr lang="fr-FR" sz="2600" dirty="0"/>
              <a:t>Le </a:t>
            </a:r>
            <a:r>
              <a:rPr lang="fr-FR" sz="2600" b="1" dirty="0"/>
              <a:t>cahier spécial des charges (CSC)</a:t>
            </a:r>
            <a:r>
              <a:rPr lang="fr-FR" sz="2600" dirty="0"/>
              <a:t> est le document central du marché public, divisé en deux parties : les clauses administratives et les clauses techniques.</a:t>
            </a:r>
          </a:p>
          <a:p>
            <a:pPr marL="0" indent="0">
              <a:buNone/>
            </a:pPr>
            <a:endParaRPr lang="fr-FR" sz="2600" dirty="0"/>
          </a:p>
          <a:p>
            <a:pPr marL="0" indent="0">
              <a:buNone/>
            </a:pPr>
            <a:r>
              <a:rPr lang="fr-FR" sz="2600" b="1" dirty="0">
                <a:solidFill>
                  <a:srgbClr val="FF0000"/>
                </a:solidFill>
              </a:rPr>
              <a:t>Il précise notamment </a:t>
            </a:r>
            <a:r>
              <a:rPr lang="fr-FR" sz="2600" dirty="0"/>
              <a:t>:</a:t>
            </a:r>
          </a:p>
          <a:p>
            <a:r>
              <a:rPr lang="fr-FR" sz="2600" b="1" dirty="0"/>
              <a:t>l’objet du marché</a:t>
            </a:r>
            <a:endParaRPr lang="fr-FR" sz="2600" dirty="0"/>
          </a:p>
          <a:p>
            <a:r>
              <a:rPr lang="fr-FR" sz="2600" dirty="0"/>
              <a:t>les </a:t>
            </a:r>
            <a:r>
              <a:rPr lang="fr-FR" sz="2600" b="1" dirty="0"/>
              <a:t>conditions de participation</a:t>
            </a:r>
            <a:endParaRPr lang="fr-FR" sz="2600" dirty="0"/>
          </a:p>
          <a:p>
            <a:r>
              <a:rPr lang="fr-FR" sz="2600" dirty="0"/>
              <a:t>les </a:t>
            </a:r>
            <a:r>
              <a:rPr lang="fr-FR" sz="2600" b="1" dirty="0"/>
              <a:t>critères de sélection</a:t>
            </a:r>
            <a:endParaRPr lang="fr-FR" sz="2600" dirty="0"/>
          </a:p>
          <a:p>
            <a:r>
              <a:rPr lang="fr-FR" sz="2600" dirty="0"/>
              <a:t>les </a:t>
            </a:r>
            <a:r>
              <a:rPr lang="fr-FR" sz="2600" b="1" dirty="0"/>
              <a:t>critères d’attribution</a:t>
            </a:r>
            <a:endParaRPr lang="fr-FR" sz="2600" dirty="0"/>
          </a:p>
          <a:p>
            <a:r>
              <a:rPr lang="fr-FR" sz="2600" dirty="0"/>
              <a:t>les </a:t>
            </a:r>
            <a:r>
              <a:rPr lang="fr-FR" sz="2600" b="1" dirty="0"/>
              <a:t>modalités d’exécution du marché</a:t>
            </a:r>
          </a:p>
          <a:p>
            <a:endParaRPr lang="fr-FR" sz="2600" dirty="0"/>
          </a:p>
          <a:p>
            <a:pPr marL="0" indent="0">
              <a:buNone/>
            </a:pPr>
            <a:r>
              <a:rPr lang="fr-FR" sz="2600" dirty="0"/>
              <a:t>➡ Le CSC doit être </a:t>
            </a:r>
            <a:r>
              <a:rPr lang="fr-FR" sz="2600" b="1" dirty="0"/>
              <a:t>clair et précis</a:t>
            </a:r>
            <a:r>
              <a:rPr lang="fr-FR" sz="2600" dirty="0"/>
              <a:t> afin de permettre aux opérateurs économiques de remettre </a:t>
            </a:r>
            <a:r>
              <a:rPr lang="fr-FR" sz="2600" b="1" dirty="0"/>
              <a:t>des offres comparables</a:t>
            </a:r>
            <a:r>
              <a:rPr lang="fr-FR" sz="2600" dirty="0"/>
              <a:t>.</a:t>
            </a:r>
          </a:p>
          <a:p>
            <a:pPr marL="0" indent="0">
              <a:buNone/>
            </a:pPr>
            <a:endParaRPr lang="fr-FR" sz="1800" dirty="0"/>
          </a:p>
        </p:txBody>
      </p:sp>
      <p:sp>
        <p:nvSpPr>
          <p:cNvPr id="4" name="Rectangle : coins arrondis 3">
            <a:extLst>
              <a:ext uri="{FF2B5EF4-FFF2-40B4-BE49-F238E27FC236}">
                <a16:creationId xmlns:a16="http://schemas.microsoft.com/office/drawing/2014/main" id="{819287CA-6CBE-66D9-EC16-1454A4BEB2CA}"/>
              </a:ext>
            </a:extLst>
          </p:cNvPr>
          <p:cNvSpPr/>
          <p:nvPr/>
        </p:nvSpPr>
        <p:spPr>
          <a:xfrm>
            <a:off x="6933933" y="3108960"/>
            <a:ext cx="3946358" cy="1382829"/>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r-FR" b="1" dirty="0"/>
              <a:t>Modèles de CSC</a:t>
            </a:r>
            <a:r>
              <a:rPr lang="fr-FR" dirty="0"/>
              <a:t> disponibles sur </a:t>
            </a:r>
            <a:r>
              <a:rPr lang="fr-FR" dirty="0">
                <a:solidFill>
                  <a:srgbClr val="FF0000"/>
                </a:solidFill>
              </a:rPr>
              <a:t>bosa.belgium.be </a:t>
            </a:r>
            <a:endParaRPr lang="fr-BE" dirty="0">
              <a:solidFill>
                <a:srgbClr val="FF0000"/>
              </a:solidFill>
            </a:endParaRPr>
          </a:p>
        </p:txBody>
      </p:sp>
    </p:spTree>
    <p:extLst>
      <p:ext uri="{BB962C8B-B14F-4D97-AF65-F5344CB8AC3E}">
        <p14:creationId xmlns:p14="http://schemas.microsoft.com/office/powerpoint/2010/main" val="3358887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22C3B-0FAA-0323-6A4E-F1022266EE8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D26F69E-F503-566E-0E8F-49F790F19545}"/>
              </a:ext>
            </a:extLst>
          </p:cNvPr>
          <p:cNvSpPr>
            <a:spLocks noGrp="1"/>
          </p:cNvSpPr>
          <p:nvPr>
            <p:ph type="title"/>
          </p:nvPr>
        </p:nvSpPr>
        <p:spPr>
          <a:xfrm>
            <a:off x="838200" y="485833"/>
            <a:ext cx="10515600" cy="1172674"/>
          </a:xfrm>
        </p:spPr>
        <p:txBody>
          <a:bodyPr>
            <a:normAutofit/>
          </a:bodyPr>
          <a:lstStyle/>
          <a:p>
            <a:pPr algn="ctr"/>
            <a:r>
              <a:rPr lang="fr-BE" b="1" dirty="0"/>
              <a:t>2.1. Conditions de participation</a:t>
            </a:r>
          </a:p>
        </p:txBody>
      </p:sp>
      <p:sp>
        <p:nvSpPr>
          <p:cNvPr id="3" name="Espace réservé du contenu 2">
            <a:extLst>
              <a:ext uri="{FF2B5EF4-FFF2-40B4-BE49-F238E27FC236}">
                <a16:creationId xmlns:a16="http://schemas.microsoft.com/office/drawing/2014/main" id="{AABF5013-BE5B-5CF4-EF18-C3181F6A6BD3}"/>
              </a:ext>
            </a:extLst>
          </p:cNvPr>
          <p:cNvSpPr>
            <a:spLocks noGrp="1"/>
          </p:cNvSpPr>
          <p:nvPr>
            <p:ph idx="1"/>
          </p:nvPr>
        </p:nvSpPr>
        <p:spPr>
          <a:xfrm>
            <a:off x="838200" y="1788160"/>
            <a:ext cx="10515600" cy="4778895"/>
          </a:xfrm>
        </p:spPr>
        <p:txBody>
          <a:bodyPr>
            <a:normAutofit/>
          </a:bodyPr>
          <a:lstStyle/>
          <a:p>
            <a:pPr marL="0" indent="0">
              <a:buNone/>
            </a:pPr>
            <a:r>
              <a:rPr lang="fr-FR" sz="2000" dirty="0"/>
              <a:t>Les </a:t>
            </a:r>
            <a:r>
              <a:rPr lang="fr-FR" sz="2000" b="1" dirty="0"/>
              <a:t>conditions de participation</a:t>
            </a:r>
            <a:r>
              <a:rPr lang="fr-FR" sz="2000" dirty="0"/>
              <a:t> indiquent </a:t>
            </a:r>
            <a:r>
              <a:rPr lang="fr-FR" sz="2000" b="1" dirty="0"/>
              <a:t>ce que les soumissionnaires doivent fournir pour pouvoir participer au marché</a:t>
            </a:r>
            <a:r>
              <a:rPr lang="fr-FR" sz="2000" dirty="0"/>
              <a:t>. ➡ </a:t>
            </a:r>
            <a:r>
              <a:rPr lang="fr-FR" sz="2000" b="1" dirty="0"/>
              <a:t>Article 66 de la loi du 17 juin 2016 relative aux marchés publics</a:t>
            </a:r>
            <a:endParaRPr lang="fr-FR" sz="2000" dirty="0"/>
          </a:p>
          <a:p>
            <a:pPr marL="0" indent="0">
              <a:buNone/>
            </a:pPr>
            <a:endParaRPr lang="fr-FR" sz="2000" dirty="0"/>
          </a:p>
          <a:p>
            <a:pPr marL="0" indent="0">
              <a:buNone/>
            </a:pPr>
            <a:r>
              <a:rPr lang="fr-FR" sz="2000" b="1" dirty="0">
                <a:solidFill>
                  <a:srgbClr val="FF0000"/>
                </a:solidFill>
              </a:rPr>
              <a:t>Elles concernent notamment </a:t>
            </a:r>
            <a:r>
              <a:rPr lang="fr-FR" sz="2000" dirty="0"/>
              <a:t>:</a:t>
            </a:r>
          </a:p>
          <a:p>
            <a:r>
              <a:rPr lang="fr-FR" sz="2000" b="1" dirty="0"/>
              <a:t>Identification</a:t>
            </a:r>
            <a:r>
              <a:rPr lang="fr-FR" sz="2000" dirty="0"/>
              <a:t> du soumissionnaire: signatures, statuts, pouvoirs de représentation </a:t>
            </a:r>
          </a:p>
          <a:p>
            <a:r>
              <a:rPr lang="fr-FR" sz="2000" b="1" dirty="0"/>
              <a:t>Documents administratifs à remettre avec l’offre</a:t>
            </a:r>
            <a:endParaRPr lang="fr-FR" sz="2000" dirty="0"/>
          </a:p>
          <a:p>
            <a:r>
              <a:rPr lang="fr-FR" sz="2000" b="1" dirty="0"/>
              <a:t>Déclarations sur l’honneur (</a:t>
            </a:r>
            <a:r>
              <a:rPr lang="fr-FR" sz="2000" b="1" u="sng" dirty="0"/>
              <a:t>ou DUME, voir slide suivante</a:t>
            </a:r>
            <a:r>
              <a:rPr lang="fr-FR" sz="2000" b="1" dirty="0"/>
              <a:t>)</a:t>
            </a:r>
            <a:endParaRPr lang="fr-FR" sz="2000" dirty="0"/>
          </a:p>
          <a:p>
            <a:pPr marL="0" indent="0">
              <a:buNone/>
            </a:pPr>
            <a:r>
              <a:rPr lang="fr-FR" sz="2000" dirty="0"/>
              <a:t>➡ Elles permettent de vérifier que le soumissionnaire </a:t>
            </a:r>
            <a:r>
              <a:rPr lang="fr-FR" sz="2000" b="1" dirty="0"/>
              <a:t>remplit les conditions pour participer à la procédure</a:t>
            </a:r>
            <a:r>
              <a:rPr lang="fr-FR" sz="2000" dirty="0"/>
              <a:t>.</a:t>
            </a:r>
          </a:p>
          <a:p>
            <a:pPr marL="0" indent="0">
              <a:buNone/>
            </a:pPr>
            <a:endParaRPr lang="fr-FR" sz="1800" dirty="0"/>
          </a:p>
        </p:txBody>
      </p:sp>
    </p:spTree>
    <p:extLst>
      <p:ext uri="{BB962C8B-B14F-4D97-AF65-F5344CB8AC3E}">
        <p14:creationId xmlns:p14="http://schemas.microsoft.com/office/powerpoint/2010/main" val="3377775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6330A-AE93-8DA8-F3E7-6228BB45C55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AD8A9BF-D610-C0FE-0E05-FDAE97940FA6}"/>
              </a:ext>
            </a:extLst>
          </p:cNvPr>
          <p:cNvSpPr>
            <a:spLocks noGrp="1"/>
          </p:cNvSpPr>
          <p:nvPr>
            <p:ph type="title"/>
          </p:nvPr>
        </p:nvSpPr>
        <p:spPr>
          <a:xfrm>
            <a:off x="838200" y="485833"/>
            <a:ext cx="10515600" cy="1172674"/>
          </a:xfrm>
        </p:spPr>
        <p:txBody>
          <a:bodyPr>
            <a:normAutofit/>
          </a:bodyPr>
          <a:lstStyle/>
          <a:p>
            <a:pPr algn="ctr"/>
            <a:r>
              <a:rPr lang="fr-BE" b="1" dirty="0"/>
              <a:t>DOCUMENT UNIQUE DE MARCHE EUROPEEN (DUME)</a:t>
            </a:r>
          </a:p>
        </p:txBody>
      </p:sp>
      <p:sp>
        <p:nvSpPr>
          <p:cNvPr id="3" name="Espace réservé du contenu 2">
            <a:extLst>
              <a:ext uri="{FF2B5EF4-FFF2-40B4-BE49-F238E27FC236}">
                <a16:creationId xmlns:a16="http://schemas.microsoft.com/office/drawing/2014/main" id="{8D16A695-4FDE-FA86-B94C-3C6394D15170}"/>
              </a:ext>
            </a:extLst>
          </p:cNvPr>
          <p:cNvSpPr>
            <a:spLocks noGrp="1"/>
          </p:cNvSpPr>
          <p:nvPr>
            <p:ph idx="1"/>
          </p:nvPr>
        </p:nvSpPr>
        <p:spPr>
          <a:xfrm>
            <a:off x="838200" y="1658508"/>
            <a:ext cx="10515600" cy="4908548"/>
          </a:xfrm>
        </p:spPr>
        <p:txBody>
          <a:bodyPr>
            <a:normAutofit lnSpcReduction="10000"/>
          </a:bodyPr>
          <a:lstStyle/>
          <a:p>
            <a:pPr lvl="1"/>
            <a:r>
              <a:rPr lang="fr-BE" dirty="0"/>
              <a:t>Pour les </a:t>
            </a:r>
            <a:r>
              <a:rPr lang="fr-BE" b="1" dirty="0">
                <a:solidFill>
                  <a:srgbClr val="FF0000"/>
                </a:solidFill>
              </a:rPr>
              <a:t>MP UE </a:t>
            </a:r>
            <a:r>
              <a:rPr lang="fr-BE" dirty="0"/>
              <a:t>(hors exceptions PNSPP) : utilisation d’un </a:t>
            </a:r>
            <a:r>
              <a:rPr lang="fr-BE" b="1" dirty="0"/>
              <a:t>DUME</a:t>
            </a:r>
            <a:r>
              <a:rPr lang="fr-BE" dirty="0"/>
              <a:t> </a:t>
            </a:r>
          </a:p>
          <a:p>
            <a:pPr lvl="2">
              <a:buFont typeface="Wingdings" panose="05000000000000000000" pitchFamily="2" charset="2"/>
              <a:buChar char="v"/>
            </a:pPr>
            <a:r>
              <a:rPr lang="fr-BE" dirty="0"/>
              <a:t>Document unique de Marché européen: déclaration sur l’honneur actualisée</a:t>
            </a:r>
          </a:p>
          <a:p>
            <a:pPr lvl="2">
              <a:buFont typeface="Wingdings" panose="05000000000000000000" pitchFamily="2" charset="2"/>
              <a:buChar char="v"/>
            </a:pPr>
            <a:r>
              <a:rPr lang="fr-BE" dirty="0"/>
              <a:t>Uniquement électronique et projet joint aux documents de marché</a:t>
            </a:r>
          </a:p>
          <a:p>
            <a:pPr lvl="2">
              <a:buFont typeface="Wingdings" panose="05000000000000000000" pitchFamily="2" charset="2"/>
              <a:buChar char="v"/>
            </a:pPr>
            <a:r>
              <a:rPr lang="fr-BE" dirty="0"/>
              <a:t>Droit du PA de limiter le contrôle préalable au DUME + </a:t>
            </a:r>
            <a:r>
              <a:rPr lang="fr-BE" u="sng" dirty="0"/>
              <a:t>contrôle</a:t>
            </a:r>
            <a:r>
              <a:rPr lang="fr-BE" dirty="0"/>
              <a:t> dettes sociales et fiscales</a:t>
            </a:r>
          </a:p>
          <a:p>
            <a:pPr lvl="2">
              <a:buFont typeface="Wingdings" panose="05000000000000000000" pitchFamily="2" charset="2"/>
              <a:buChar char="v"/>
            </a:pPr>
            <a:r>
              <a:rPr lang="fr-BE" dirty="0"/>
              <a:t>Possibilité pour le PA de demander les justificatifs à tout moment</a:t>
            </a:r>
          </a:p>
          <a:p>
            <a:pPr lvl="2">
              <a:buFont typeface="Wingdings" panose="05000000000000000000" pitchFamily="2" charset="2"/>
              <a:buChar char="v"/>
            </a:pPr>
            <a:r>
              <a:rPr lang="fr-FR" dirty="0"/>
              <a:t>Absence = irrégularité substantielle de l’offre</a:t>
            </a:r>
          </a:p>
          <a:p>
            <a:pPr marL="914400" lvl="2" indent="0">
              <a:buNone/>
            </a:pPr>
            <a:endParaRPr lang="fr-BE" dirty="0"/>
          </a:p>
          <a:p>
            <a:pPr marL="800100" lvl="1"/>
            <a:r>
              <a:rPr lang="fr-BE" dirty="0"/>
              <a:t>Pour les </a:t>
            </a:r>
            <a:r>
              <a:rPr lang="fr-BE" b="1" dirty="0">
                <a:solidFill>
                  <a:srgbClr val="FF0000"/>
                </a:solidFill>
              </a:rPr>
              <a:t>MP belges </a:t>
            </a:r>
            <a:r>
              <a:rPr lang="fr-BE" dirty="0"/>
              <a:t>(et les exceptions en DUME pour les MP UE) : système de déclaration sur l’honneur implicite</a:t>
            </a:r>
          </a:p>
          <a:p>
            <a:pPr lvl="2">
              <a:buFont typeface="Wingdings" panose="05000000000000000000" pitchFamily="2" charset="2"/>
              <a:buChar char="v"/>
            </a:pPr>
            <a:r>
              <a:rPr lang="fr-BE" dirty="0"/>
              <a:t>Pas de DUME</a:t>
            </a:r>
          </a:p>
          <a:p>
            <a:pPr lvl="2">
              <a:buFont typeface="Wingdings" panose="05000000000000000000" pitchFamily="2" charset="2"/>
              <a:buChar char="v"/>
            </a:pPr>
            <a:r>
              <a:rPr lang="fr-BE" dirty="0"/>
              <a:t>Déclaration implicite MAIS mesures correctrices à joindre et joindre aussi les preuves non accessibles gratuitement</a:t>
            </a:r>
          </a:p>
          <a:p>
            <a:pPr marL="0" indent="0">
              <a:buNone/>
            </a:pPr>
            <a:endParaRPr lang="fr-FR" sz="1800" dirty="0"/>
          </a:p>
        </p:txBody>
      </p:sp>
    </p:spTree>
    <p:extLst>
      <p:ext uri="{BB962C8B-B14F-4D97-AF65-F5344CB8AC3E}">
        <p14:creationId xmlns:p14="http://schemas.microsoft.com/office/powerpoint/2010/main" val="478647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D53594CD-AEE6-B878-75A5-4BB1900C43F9}"/>
              </a:ext>
            </a:extLst>
          </p:cNvPr>
          <p:cNvPicPr>
            <a:picLocks noGrp="1" noChangeAspect="1"/>
          </p:cNvPicPr>
          <p:nvPr>
            <p:ph idx="1"/>
          </p:nvPr>
        </p:nvPicPr>
        <p:blipFill>
          <a:blip r:embed="rId2"/>
          <a:srcRect l="4802" t="4086" r="17374"/>
          <a:stretch>
            <a:fillRect/>
          </a:stretch>
        </p:blipFill>
        <p:spPr>
          <a:xfrm>
            <a:off x="1564849" y="772998"/>
            <a:ext cx="8580944" cy="5684363"/>
          </a:xfrm>
          <a:prstGeom prst="rect">
            <a:avLst/>
          </a:prstGeom>
          <a:solidFill>
            <a:srgbClr val="FFFFFF"/>
          </a:solidFill>
        </p:spPr>
      </p:pic>
    </p:spTree>
    <p:extLst>
      <p:ext uri="{BB962C8B-B14F-4D97-AF65-F5344CB8AC3E}">
        <p14:creationId xmlns:p14="http://schemas.microsoft.com/office/powerpoint/2010/main" val="140011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FC700A-13AD-4097-9E8C-65AECD6D2A1D}"/>
              </a:ext>
            </a:extLst>
          </p:cNvPr>
          <p:cNvSpPr>
            <a:spLocks noGrp="1"/>
          </p:cNvSpPr>
          <p:nvPr>
            <p:ph type="title"/>
          </p:nvPr>
        </p:nvSpPr>
        <p:spPr>
          <a:xfrm>
            <a:off x="838200" y="257358"/>
            <a:ext cx="10515600" cy="1172674"/>
          </a:xfrm>
        </p:spPr>
        <p:txBody>
          <a:bodyPr/>
          <a:lstStyle/>
          <a:p>
            <a:pPr algn="ctr"/>
            <a:r>
              <a:rPr lang="fr-BE" b="1" dirty="0"/>
              <a:t>Législation essentielle </a:t>
            </a:r>
          </a:p>
        </p:txBody>
      </p:sp>
      <p:sp>
        <p:nvSpPr>
          <p:cNvPr id="3" name="Espace réservé du contenu 2">
            <a:extLst>
              <a:ext uri="{FF2B5EF4-FFF2-40B4-BE49-F238E27FC236}">
                <a16:creationId xmlns:a16="http://schemas.microsoft.com/office/drawing/2014/main" id="{87A5A948-A98C-4BEF-B4C1-C74A5577D412}"/>
              </a:ext>
            </a:extLst>
          </p:cNvPr>
          <p:cNvSpPr>
            <a:spLocks noGrp="1"/>
          </p:cNvSpPr>
          <p:nvPr>
            <p:ph idx="1"/>
          </p:nvPr>
        </p:nvSpPr>
        <p:spPr>
          <a:xfrm>
            <a:off x="902855" y="1430033"/>
            <a:ext cx="10515600" cy="5160328"/>
          </a:xfrm>
        </p:spPr>
        <p:txBody>
          <a:bodyPr>
            <a:noAutofit/>
          </a:bodyPr>
          <a:lstStyle/>
          <a:p>
            <a:pPr marL="0" indent="0" algn="just">
              <a:buNone/>
            </a:pPr>
            <a:r>
              <a:rPr lang="fr-FR" sz="1800" b="1" dirty="0"/>
              <a:t>Droit européen :</a:t>
            </a:r>
            <a:r>
              <a:rPr lang="fr-FR" sz="1800" dirty="0"/>
              <a:t> </a:t>
            </a:r>
          </a:p>
          <a:p>
            <a:r>
              <a:rPr lang="fr-FR" sz="1800" dirty="0"/>
              <a:t>La </a:t>
            </a:r>
            <a:r>
              <a:rPr lang="fr-FR" sz="1800" b="1" dirty="0"/>
              <a:t>directive 2014/24/UE </a:t>
            </a:r>
            <a:r>
              <a:rPr lang="fr-FR" sz="1800" dirty="0"/>
              <a:t>du Parlement européen et du Conseil du 26 février 2014 sur la passation des marchés publics (secteurs classiques), abrogeant la directive 2004/18/CE </a:t>
            </a:r>
          </a:p>
          <a:p>
            <a:r>
              <a:rPr lang="fr-FR" sz="1800" dirty="0"/>
              <a:t>La </a:t>
            </a:r>
            <a:r>
              <a:rPr lang="fr-FR" sz="1800" b="1" dirty="0"/>
              <a:t>directive 2014/25/UE </a:t>
            </a:r>
            <a:r>
              <a:rPr lang="fr-FR" sz="1800" dirty="0"/>
              <a:t>du 26 février 2014 relative à la passation de marchés par des entités opérant dans les secteurs de l'eau, de l'énergie, des transports et des services postaux, abrogeant la directive 2004/17/CE).</a:t>
            </a:r>
          </a:p>
          <a:p>
            <a:r>
              <a:rPr lang="fr-FR" sz="1800" dirty="0"/>
              <a:t>La Commission européenne a lancé une </a:t>
            </a:r>
            <a:r>
              <a:rPr lang="fr-FR" sz="1800" b="1" dirty="0"/>
              <a:t>consultation (2025-2026)</a:t>
            </a:r>
            <a:r>
              <a:rPr lang="fr-FR" sz="1800" dirty="0"/>
              <a:t> en vue d’une </a:t>
            </a:r>
            <a:r>
              <a:rPr lang="fr-FR" sz="1800" b="1" dirty="0"/>
              <a:t>révision des directives européennes sur les marchés publics</a:t>
            </a:r>
            <a:r>
              <a:rPr lang="fr-FR" sz="1800" dirty="0"/>
              <a:t>, avec une </a:t>
            </a:r>
            <a:r>
              <a:rPr lang="fr-FR" sz="1800" b="1" dirty="0"/>
              <a:t>proposition législative attendue au 2ᵉ trimestre 2026</a:t>
            </a:r>
            <a:r>
              <a:rPr lang="fr-FR" sz="1800" dirty="0"/>
              <a:t>.</a:t>
            </a:r>
          </a:p>
          <a:p>
            <a:pPr marL="0" indent="0" algn="just">
              <a:lnSpc>
                <a:spcPct val="200000"/>
              </a:lnSpc>
              <a:buNone/>
            </a:pPr>
            <a:r>
              <a:rPr lang="fr-FR" sz="1800" b="1" dirty="0"/>
              <a:t>Droit belge :</a:t>
            </a:r>
          </a:p>
          <a:p>
            <a:pPr algn="just"/>
            <a:r>
              <a:rPr lang="fr-FR" sz="1800" dirty="0"/>
              <a:t>La </a:t>
            </a:r>
            <a:r>
              <a:rPr lang="fr-FR" sz="1800" b="1" dirty="0"/>
              <a:t>loi du 17 juin 2016 </a:t>
            </a:r>
            <a:r>
              <a:rPr lang="fr-FR" sz="1800" dirty="0"/>
              <a:t>relative aux marchés publics</a:t>
            </a:r>
          </a:p>
          <a:p>
            <a:r>
              <a:rPr lang="fr-FR" sz="1800" b="1" dirty="0"/>
              <a:t>L’arrêté royal du 18 avril 2017</a:t>
            </a:r>
            <a:r>
              <a:rPr lang="fr-FR" sz="1800" dirty="0"/>
              <a:t> relatif à la passation des marchés publics dans les secteurs classiques </a:t>
            </a:r>
          </a:p>
          <a:p>
            <a:r>
              <a:rPr lang="fr-FR" sz="1800" b="1" dirty="0"/>
              <a:t>L’arrêté royal du 14 janvier 2013 </a:t>
            </a:r>
            <a:r>
              <a:rPr lang="fr-FR" sz="1800" dirty="0"/>
              <a:t>établissant les règles générales d'exécution des marchés publics </a:t>
            </a:r>
          </a:p>
          <a:p>
            <a:r>
              <a:rPr lang="fr-FR" sz="1800" b="1" dirty="0"/>
              <a:t>Loi du 17 juin 2013 </a:t>
            </a:r>
            <a:r>
              <a:rPr lang="fr-FR" sz="1800" dirty="0"/>
              <a:t>relative à la motivation, à l'information et aux voies de recours en matière de marchés publics, de certains marchés de travaux, de fournitures et de services et de concessions</a:t>
            </a:r>
          </a:p>
        </p:txBody>
      </p:sp>
    </p:spTree>
    <p:extLst>
      <p:ext uri="{BB962C8B-B14F-4D97-AF65-F5344CB8AC3E}">
        <p14:creationId xmlns:p14="http://schemas.microsoft.com/office/powerpoint/2010/main" val="2626434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86B6DD-886E-EFAE-C5FD-1B847DD719C1}"/>
              </a:ext>
            </a:extLst>
          </p:cNvPr>
          <p:cNvSpPr>
            <a:spLocks noGrp="1"/>
          </p:cNvSpPr>
          <p:nvPr>
            <p:ph type="title"/>
          </p:nvPr>
        </p:nvSpPr>
        <p:spPr>
          <a:xfrm>
            <a:off x="838200" y="441388"/>
            <a:ext cx="10515600" cy="1172674"/>
          </a:xfrm>
        </p:spPr>
        <p:txBody>
          <a:bodyPr/>
          <a:lstStyle/>
          <a:p>
            <a:pPr algn="ctr"/>
            <a:r>
              <a:rPr lang="fr-BE" b="1" dirty="0"/>
              <a:t>2.2 Motifs d’exclusion</a:t>
            </a:r>
          </a:p>
        </p:txBody>
      </p:sp>
      <p:sp>
        <p:nvSpPr>
          <p:cNvPr id="3" name="Espace réservé du contenu 2">
            <a:extLst>
              <a:ext uri="{FF2B5EF4-FFF2-40B4-BE49-F238E27FC236}">
                <a16:creationId xmlns:a16="http://schemas.microsoft.com/office/drawing/2014/main" id="{099E738C-4E46-1B87-E207-CAB7837A89BB}"/>
              </a:ext>
            </a:extLst>
          </p:cNvPr>
          <p:cNvSpPr>
            <a:spLocks noGrp="1"/>
          </p:cNvSpPr>
          <p:nvPr>
            <p:ph idx="1"/>
          </p:nvPr>
        </p:nvSpPr>
        <p:spPr>
          <a:xfrm>
            <a:off x="838200" y="1614062"/>
            <a:ext cx="10515600" cy="4634338"/>
          </a:xfrm>
        </p:spPr>
        <p:txBody>
          <a:bodyPr>
            <a:normAutofit fontScale="25000" lnSpcReduction="20000"/>
          </a:bodyPr>
          <a:lstStyle/>
          <a:p>
            <a:pPr marL="0" indent="0">
              <a:buNone/>
            </a:pPr>
            <a:r>
              <a:rPr lang="fr-FR" sz="8000" dirty="0"/>
              <a:t>Les </a:t>
            </a:r>
            <a:r>
              <a:rPr lang="fr-FR" sz="8000" b="1" dirty="0"/>
              <a:t>motifs d’exclusion</a:t>
            </a:r>
            <a:r>
              <a:rPr lang="fr-FR" sz="8000" dirty="0"/>
              <a:t> permettent d’écarter les opérateurs économiques qui ne peuvent pas participer à un marché public. Avant même d’analyser l’offre, il est primordial de vérifier que le soumissionnaire peut légalement participer au marché. ➡ </a:t>
            </a:r>
            <a:r>
              <a:rPr lang="fr-FR" sz="8000" b="1" dirty="0"/>
              <a:t>Articles 67 à 69 de la loi du 17 juin 2016 relative aux marchés publics</a:t>
            </a:r>
            <a:endParaRPr lang="fr-FR" sz="8000" dirty="0"/>
          </a:p>
          <a:p>
            <a:pPr marL="0" indent="0">
              <a:buNone/>
            </a:pPr>
            <a:endParaRPr lang="fr-FR" sz="8000" dirty="0"/>
          </a:p>
          <a:p>
            <a:pPr marL="0" indent="0">
              <a:buNone/>
            </a:pPr>
            <a:r>
              <a:rPr lang="fr-FR" sz="8000" b="1" dirty="0">
                <a:solidFill>
                  <a:srgbClr val="FF0000"/>
                </a:solidFill>
              </a:rPr>
              <a:t>Ils concernent notamment </a:t>
            </a:r>
            <a:r>
              <a:rPr lang="fr-FR" sz="8000" dirty="0"/>
              <a:t>:</a:t>
            </a:r>
          </a:p>
          <a:p>
            <a:r>
              <a:rPr lang="fr-FR" sz="8000" b="1" dirty="0"/>
              <a:t>condamnations pénales</a:t>
            </a:r>
            <a:r>
              <a:rPr lang="fr-FR" sz="8000" dirty="0"/>
              <a:t> (fraude, corruption, blanchiment, etc.)</a:t>
            </a:r>
          </a:p>
          <a:p>
            <a:r>
              <a:rPr lang="fr-FR" sz="8000" b="1" dirty="0"/>
              <a:t>non-paiement des cotisations sociales</a:t>
            </a:r>
            <a:endParaRPr lang="fr-FR" sz="8000" dirty="0"/>
          </a:p>
          <a:p>
            <a:r>
              <a:rPr lang="fr-FR" sz="8000" b="1" dirty="0"/>
              <a:t>non-paiement des impôts et taxes</a:t>
            </a:r>
            <a:endParaRPr lang="fr-FR" sz="8000" dirty="0"/>
          </a:p>
          <a:p>
            <a:r>
              <a:rPr lang="fr-FR" sz="8000" b="1" dirty="0"/>
              <a:t>faute professionnelle grave, faillite, ententes, …</a:t>
            </a:r>
          </a:p>
          <a:p>
            <a:endParaRPr lang="fr-FR" sz="8000" dirty="0"/>
          </a:p>
          <a:p>
            <a:pPr marL="0" indent="0">
              <a:buNone/>
            </a:pPr>
            <a:r>
              <a:rPr lang="fr-FR" sz="8000" dirty="0"/>
              <a:t>➡ Les soumissionnaires doivent généralement fournir une </a:t>
            </a:r>
            <a:r>
              <a:rPr lang="fr-FR" sz="8000" b="1" dirty="0"/>
              <a:t>déclaration sur l’honneur</a:t>
            </a:r>
            <a:r>
              <a:rPr lang="fr-FR" sz="8000" dirty="0"/>
              <a:t> attestant qu’ils ne se trouvent pas dans un motif d’exclusion (cette déclaration n’exonère pas le PA de son obligation de vérification, éventuellement via </a:t>
            </a:r>
            <a:r>
              <a:rPr lang="fr-BE" sz="8000" dirty="0"/>
              <a:t>l’application </a:t>
            </a:r>
            <a:r>
              <a:rPr lang="fr-BE" sz="8000" dirty="0" err="1"/>
              <a:t>Digiflow</a:t>
            </a:r>
            <a:r>
              <a:rPr lang="fr-BE" sz="8000" dirty="0"/>
              <a:t>/</a:t>
            </a:r>
            <a:r>
              <a:rPr lang="fr-BE" sz="8000" dirty="0" err="1"/>
              <a:t>Télémarc</a:t>
            </a:r>
            <a:r>
              <a:rPr lang="fr-BE" sz="8000" dirty="0"/>
              <a:t>)</a:t>
            </a:r>
            <a:endParaRPr lang="fr-FR" sz="8000" dirty="0"/>
          </a:p>
          <a:p>
            <a:endParaRPr lang="fr-BE" dirty="0"/>
          </a:p>
        </p:txBody>
      </p:sp>
    </p:spTree>
    <p:extLst>
      <p:ext uri="{BB962C8B-B14F-4D97-AF65-F5344CB8AC3E}">
        <p14:creationId xmlns:p14="http://schemas.microsoft.com/office/powerpoint/2010/main" val="26356249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81DD4-53E2-F81B-0279-44D287F4C9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9FF13C5-CE6F-B613-C0DA-ABDD56A608F8}"/>
              </a:ext>
            </a:extLst>
          </p:cNvPr>
          <p:cNvSpPr>
            <a:spLocks noGrp="1"/>
          </p:cNvSpPr>
          <p:nvPr>
            <p:ph type="title"/>
          </p:nvPr>
        </p:nvSpPr>
        <p:spPr>
          <a:xfrm>
            <a:off x="838200" y="441388"/>
            <a:ext cx="10515600" cy="1172674"/>
          </a:xfrm>
        </p:spPr>
        <p:txBody>
          <a:bodyPr/>
          <a:lstStyle/>
          <a:p>
            <a:pPr algn="ctr"/>
            <a:r>
              <a:rPr lang="fr-BE" b="1" dirty="0"/>
              <a:t>Motifs d’exclusion obligatoires (art. 67-70)</a:t>
            </a:r>
          </a:p>
        </p:txBody>
      </p:sp>
      <p:sp>
        <p:nvSpPr>
          <p:cNvPr id="3" name="Espace réservé du contenu 2">
            <a:extLst>
              <a:ext uri="{FF2B5EF4-FFF2-40B4-BE49-F238E27FC236}">
                <a16:creationId xmlns:a16="http://schemas.microsoft.com/office/drawing/2014/main" id="{2B09903C-FEED-310D-3432-1E325726B345}"/>
              </a:ext>
            </a:extLst>
          </p:cNvPr>
          <p:cNvSpPr>
            <a:spLocks noGrp="1"/>
          </p:cNvSpPr>
          <p:nvPr>
            <p:ph idx="1"/>
          </p:nvPr>
        </p:nvSpPr>
        <p:spPr>
          <a:xfrm>
            <a:off x="838200" y="1614062"/>
            <a:ext cx="10515600" cy="5243938"/>
          </a:xfrm>
        </p:spPr>
        <p:txBody>
          <a:bodyPr>
            <a:normAutofit lnSpcReduction="10000"/>
          </a:bodyPr>
          <a:lstStyle/>
          <a:p>
            <a:r>
              <a:rPr lang="fr-BE" sz="2400" b="1" dirty="0">
                <a:solidFill>
                  <a:schemeClr val="tx1"/>
                </a:solidFill>
              </a:rPr>
              <a:t>Dépôt de l’extrait du casier judiciaire </a:t>
            </a:r>
            <a:r>
              <a:rPr lang="fr-BE" sz="2400" dirty="0">
                <a:solidFill>
                  <a:schemeClr val="tx1"/>
                </a:solidFill>
              </a:rPr>
              <a:t>démontrant l’absence de motifs d’exclusion obligatoires du/des soumissionnaire(s) (et de ses dirigeants) </a:t>
            </a:r>
          </a:p>
          <a:p>
            <a:r>
              <a:rPr lang="fr-BE" sz="2400" dirty="0">
                <a:solidFill>
                  <a:schemeClr val="tx1"/>
                </a:solidFill>
              </a:rPr>
              <a:t>Exclusion obligatoire des soumissionnaires qui ont directement (ou via leurs dirigeants) été condamnés pour des </a:t>
            </a:r>
            <a:r>
              <a:rPr lang="fr-BE" sz="2400" b="1" dirty="0">
                <a:solidFill>
                  <a:schemeClr val="tx1"/>
                </a:solidFill>
              </a:rPr>
              <a:t>infractions graves </a:t>
            </a:r>
          </a:p>
          <a:p>
            <a:r>
              <a:rPr lang="fr-BE" sz="2400" dirty="0">
                <a:solidFill>
                  <a:schemeClr val="tx1"/>
                </a:solidFill>
              </a:rPr>
              <a:t>Motifs d’exclusion obligatoires perdurent 5 ans à dater du jugement </a:t>
            </a:r>
          </a:p>
          <a:p>
            <a:r>
              <a:rPr lang="fr-BE" sz="2400" dirty="0">
                <a:solidFill>
                  <a:schemeClr val="tx1"/>
                </a:solidFill>
              </a:rPr>
              <a:t>Possibilité de justifier de </a:t>
            </a:r>
            <a:r>
              <a:rPr lang="fr-BE" sz="2400" b="1" dirty="0">
                <a:solidFill>
                  <a:schemeClr val="tx1"/>
                </a:solidFill>
              </a:rPr>
              <a:t>mesures correctrices </a:t>
            </a:r>
            <a:r>
              <a:rPr lang="fr-BE" sz="2400" dirty="0">
                <a:solidFill>
                  <a:schemeClr val="tx1"/>
                </a:solidFill>
              </a:rPr>
              <a:t> (art. 70)</a:t>
            </a:r>
          </a:p>
          <a:p>
            <a:pPr lvl="1">
              <a:buFont typeface="Wingdings" panose="05000000000000000000" pitchFamily="2" charset="2"/>
              <a:buChar char="v"/>
            </a:pPr>
            <a:r>
              <a:rPr lang="fr-BE" sz="2200" dirty="0"/>
              <a:t>Soumissionnaire prouve </a:t>
            </a:r>
            <a:r>
              <a:rPr lang="fr-BE" sz="2200" u="sng" dirty="0"/>
              <a:t>d’initiative</a:t>
            </a:r>
            <a:r>
              <a:rPr lang="fr-BE" sz="2200" dirty="0"/>
              <a:t> les mesures dans son offre</a:t>
            </a:r>
          </a:p>
          <a:p>
            <a:pPr marL="857250" lvl="2" indent="0">
              <a:buNone/>
            </a:pPr>
            <a:r>
              <a:rPr lang="fr-BE" sz="2200" dirty="0"/>
              <a:t>Exemples: paiement d’une indemnité, collaboration active avec les autorités, mesures concrètes de réorganisation</a:t>
            </a:r>
          </a:p>
          <a:p>
            <a:pPr lvl="1">
              <a:buFont typeface="Wingdings" panose="05000000000000000000" pitchFamily="2" charset="2"/>
              <a:buChar char="v"/>
            </a:pPr>
            <a:r>
              <a:rPr lang="fr-BE" sz="2200" dirty="0"/>
              <a:t>Evaluation des mesures par le PA et décision motivée</a:t>
            </a:r>
          </a:p>
          <a:p>
            <a:pPr lvl="1">
              <a:buFont typeface="Wingdings" panose="05000000000000000000" pitchFamily="2" charset="2"/>
              <a:buChar char="v"/>
            </a:pPr>
            <a:r>
              <a:rPr lang="fr-BE" sz="2200" dirty="0"/>
              <a:t>Pas possible si condamnation judiciaire excluant des MP</a:t>
            </a:r>
          </a:p>
          <a:p>
            <a:pPr indent="-285750"/>
            <a:r>
              <a:rPr lang="fr-BE" sz="2400" b="1" dirty="0">
                <a:solidFill>
                  <a:srgbClr val="FF0000"/>
                </a:solidFill>
              </a:rPr>
              <a:t>Si motif d’exclusion présent et non-corrigé, exclusion obligatoire</a:t>
            </a:r>
          </a:p>
          <a:p>
            <a:endParaRPr lang="fr-BE" sz="1200" dirty="0">
              <a:solidFill>
                <a:schemeClr val="tx1"/>
              </a:solidFill>
            </a:endParaRPr>
          </a:p>
        </p:txBody>
      </p:sp>
    </p:spTree>
    <p:extLst>
      <p:ext uri="{BB962C8B-B14F-4D97-AF65-F5344CB8AC3E}">
        <p14:creationId xmlns:p14="http://schemas.microsoft.com/office/powerpoint/2010/main" val="994136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61A5C-7FF9-5979-CA7A-45518FB23B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B225975-76BF-522F-0848-EF5ED2773102}"/>
              </a:ext>
            </a:extLst>
          </p:cNvPr>
          <p:cNvSpPr>
            <a:spLocks noGrp="1"/>
          </p:cNvSpPr>
          <p:nvPr>
            <p:ph type="title"/>
          </p:nvPr>
        </p:nvSpPr>
        <p:spPr>
          <a:xfrm>
            <a:off x="838200" y="441388"/>
            <a:ext cx="10515600" cy="1172674"/>
          </a:xfrm>
        </p:spPr>
        <p:txBody>
          <a:bodyPr/>
          <a:lstStyle/>
          <a:p>
            <a:pPr algn="ctr"/>
            <a:r>
              <a:rPr lang="fr-BE" b="1" dirty="0"/>
              <a:t>Motifs d’exclusion facultatifs (art. 69)</a:t>
            </a:r>
          </a:p>
        </p:txBody>
      </p:sp>
      <p:sp>
        <p:nvSpPr>
          <p:cNvPr id="3" name="Espace réservé du contenu 2">
            <a:extLst>
              <a:ext uri="{FF2B5EF4-FFF2-40B4-BE49-F238E27FC236}">
                <a16:creationId xmlns:a16="http://schemas.microsoft.com/office/drawing/2014/main" id="{7EAD0E67-A2A4-CCAD-0B73-546C672F4771}"/>
              </a:ext>
            </a:extLst>
          </p:cNvPr>
          <p:cNvSpPr>
            <a:spLocks noGrp="1"/>
          </p:cNvSpPr>
          <p:nvPr>
            <p:ph idx="1"/>
          </p:nvPr>
        </p:nvSpPr>
        <p:spPr>
          <a:xfrm>
            <a:off x="838200" y="1614062"/>
            <a:ext cx="10515600" cy="5243938"/>
          </a:xfrm>
        </p:spPr>
        <p:txBody>
          <a:bodyPr>
            <a:normAutofit/>
          </a:bodyPr>
          <a:lstStyle/>
          <a:p>
            <a:r>
              <a:rPr lang="fr-BE" sz="2400" b="1" dirty="0">
                <a:solidFill>
                  <a:schemeClr val="tx1"/>
                </a:solidFill>
              </a:rPr>
              <a:t>Joindre une attestation sur l’honneur </a:t>
            </a:r>
            <a:r>
              <a:rPr lang="fr-BE" sz="2400" dirty="0">
                <a:solidFill>
                  <a:schemeClr val="tx1"/>
                </a:solidFill>
              </a:rPr>
              <a:t>que le soumissionnaire n’est pas dans l’un des motifs d’exclusion facultatif (sauf disposition x dans le CSC)</a:t>
            </a:r>
          </a:p>
          <a:p>
            <a:r>
              <a:rPr lang="fr-BE" sz="2400" b="1" dirty="0">
                <a:solidFill>
                  <a:schemeClr val="tx1"/>
                </a:solidFill>
              </a:rPr>
              <a:t>Faculté (très généralement utilisée) pour le PA de prévoir l’exclusion des soumissionnaires dans plusieurs cas et notamment </a:t>
            </a:r>
            <a:r>
              <a:rPr lang="fr-BE" sz="2400" dirty="0">
                <a:solidFill>
                  <a:schemeClr val="tx1"/>
                </a:solidFill>
              </a:rPr>
              <a:t>: </a:t>
            </a:r>
          </a:p>
          <a:p>
            <a:pPr lvl="1">
              <a:buFont typeface="+mj-lt"/>
              <a:buAutoNum type="arabicPeriod"/>
            </a:pPr>
            <a:r>
              <a:rPr lang="fr-BE" sz="1900" dirty="0"/>
              <a:t>Manquements aux obligations applicables en droit environnemental, social ou du travail</a:t>
            </a:r>
          </a:p>
          <a:p>
            <a:pPr lvl="1">
              <a:buFont typeface="+mj-lt"/>
              <a:buAutoNum type="arabicPeriod"/>
            </a:pPr>
            <a:r>
              <a:rPr lang="fr-BE" sz="1900" dirty="0"/>
              <a:t>Etat de faillite, de liquidation, de cessation d'activités, de réorganisation judiciaire</a:t>
            </a:r>
          </a:p>
          <a:p>
            <a:pPr lvl="1">
              <a:buFont typeface="+mj-lt"/>
              <a:buAutoNum type="arabicPeriod"/>
            </a:pPr>
            <a:r>
              <a:rPr lang="fr-BE" sz="1900" dirty="0"/>
              <a:t>Faute professionnelle grave </a:t>
            </a:r>
            <a:r>
              <a:rPr lang="fr-BE" sz="1900" u="sng" dirty="0"/>
              <a:t>qui remet en cause </a:t>
            </a:r>
            <a:r>
              <a:rPr lang="fr-BE" sz="1900" dirty="0"/>
              <a:t>l’intégrité du soumissionnaire</a:t>
            </a:r>
          </a:p>
          <a:p>
            <a:pPr lvl="1">
              <a:buFont typeface="+mj-lt"/>
              <a:buAutoNum type="arabicPeriod"/>
            </a:pPr>
            <a:r>
              <a:rPr lang="fr-BE" sz="1900" dirty="0"/>
              <a:t>OE a tenté d’influer sur la décision du PA, ou d’obtenir des infos confidentielles</a:t>
            </a:r>
          </a:p>
          <a:p>
            <a:r>
              <a:rPr lang="fr-BE" sz="2400" dirty="0">
                <a:solidFill>
                  <a:schemeClr val="tx1"/>
                </a:solidFill>
              </a:rPr>
              <a:t>Motifs d’exclusion applicables 3 ans à dater du fait </a:t>
            </a:r>
          </a:p>
          <a:p>
            <a:r>
              <a:rPr lang="fr-BE" sz="2400" dirty="0">
                <a:solidFill>
                  <a:schemeClr val="tx1"/>
                </a:solidFill>
              </a:rPr>
              <a:t>Possibilité pour le soumissionnaire d’invoquer des mesures correctrices </a:t>
            </a:r>
          </a:p>
          <a:p>
            <a:r>
              <a:rPr lang="fr-BE" sz="2400" b="1" dirty="0">
                <a:solidFill>
                  <a:srgbClr val="FF0000"/>
                </a:solidFill>
              </a:rPr>
              <a:t>Si motif d’exclusion présent et non-corrigé, exclusion facultative</a:t>
            </a:r>
          </a:p>
        </p:txBody>
      </p:sp>
    </p:spTree>
    <p:extLst>
      <p:ext uri="{BB962C8B-B14F-4D97-AF65-F5344CB8AC3E}">
        <p14:creationId xmlns:p14="http://schemas.microsoft.com/office/powerpoint/2010/main" val="2992377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C8411-CC54-B8C9-8F59-ED192985C42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DDA1A3C-8B68-9ADC-7021-B1BD6EFB0960}"/>
              </a:ext>
            </a:extLst>
          </p:cNvPr>
          <p:cNvSpPr>
            <a:spLocks noGrp="1"/>
          </p:cNvSpPr>
          <p:nvPr>
            <p:ph type="title"/>
          </p:nvPr>
        </p:nvSpPr>
        <p:spPr>
          <a:xfrm>
            <a:off x="838200" y="485833"/>
            <a:ext cx="10515600" cy="1172674"/>
          </a:xfrm>
        </p:spPr>
        <p:txBody>
          <a:bodyPr>
            <a:normAutofit/>
          </a:bodyPr>
          <a:lstStyle/>
          <a:p>
            <a:pPr algn="ctr"/>
            <a:r>
              <a:rPr lang="fr-BE" b="1" dirty="0"/>
              <a:t>2.3 Critères de sélection</a:t>
            </a:r>
          </a:p>
        </p:txBody>
      </p:sp>
      <p:sp>
        <p:nvSpPr>
          <p:cNvPr id="3" name="Espace réservé du contenu 2">
            <a:extLst>
              <a:ext uri="{FF2B5EF4-FFF2-40B4-BE49-F238E27FC236}">
                <a16:creationId xmlns:a16="http://schemas.microsoft.com/office/drawing/2014/main" id="{68431528-FC0C-039E-5CD6-E2D01060D14C}"/>
              </a:ext>
            </a:extLst>
          </p:cNvPr>
          <p:cNvSpPr>
            <a:spLocks noGrp="1"/>
          </p:cNvSpPr>
          <p:nvPr>
            <p:ph idx="1"/>
          </p:nvPr>
        </p:nvSpPr>
        <p:spPr>
          <a:xfrm>
            <a:off x="838200" y="1899920"/>
            <a:ext cx="10515600" cy="4667135"/>
          </a:xfrm>
        </p:spPr>
        <p:txBody>
          <a:bodyPr>
            <a:normAutofit/>
          </a:bodyPr>
          <a:lstStyle/>
          <a:p>
            <a:pPr marL="0" indent="0">
              <a:buNone/>
            </a:pPr>
            <a:r>
              <a:rPr lang="fr-FR" sz="2000" dirty="0"/>
              <a:t>Les </a:t>
            </a:r>
            <a:r>
              <a:rPr lang="fr-FR" sz="2000" b="1" dirty="0"/>
              <a:t>critères de sélection</a:t>
            </a:r>
            <a:r>
              <a:rPr lang="fr-FR" sz="2000" dirty="0"/>
              <a:t> permettent de vérifier que le soumissionnaire dispose de la </a:t>
            </a:r>
            <a:r>
              <a:rPr lang="fr-FR" sz="2000" b="1" dirty="0"/>
              <a:t>capacité à exécuter le marché</a:t>
            </a:r>
            <a:r>
              <a:rPr lang="fr-FR" sz="2000" dirty="0"/>
              <a:t>. ➡ </a:t>
            </a:r>
            <a:r>
              <a:rPr lang="fr-FR" sz="2000" b="1" dirty="0"/>
              <a:t>Article 71 de la loi du 17 juin 2016 relative aux marchés publics</a:t>
            </a:r>
            <a:endParaRPr lang="fr-FR" sz="2000" dirty="0"/>
          </a:p>
          <a:p>
            <a:pPr marL="0" indent="0">
              <a:buNone/>
            </a:pPr>
            <a:endParaRPr lang="fr-FR" sz="2000" dirty="0"/>
          </a:p>
          <a:p>
            <a:pPr marL="0" indent="0">
              <a:buNone/>
            </a:pPr>
            <a:r>
              <a:rPr lang="fr-FR" sz="2000" b="1" dirty="0">
                <a:solidFill>
                  <a:srgbClr val="FF0000"/>
                </a:solidFill>
              </a:rPr>
              <a:t>Ils portent notamment sur </a:t>
            </a:r>
            <a:r>
              <a:rPr lang="fr-FR" sz="2000" dirty="0"/>
              <a:t>:</a:t>
            </a:r>
          </a:p>
          <a:p>
            <a:r>
              <a:rPr lang="fr-FR" sz="2000" b="1" dirty="0"/>
              <a:t>l’aptitude professionnelle</a:t>
            </a:r>
          </a:p>
          <a:p>
            <a:r>
              <a:rPr lang="fr-FR" sz="2000" b="1" dirty="0"/>
              <a:t>la capacité économique et financière</a:t>
            </a:r>
            <a:endParaRPr lang="fr-FR" sz="2000" dirty="0"/>
          </a:p>
          <a:p>
            <a:r>
              <a:rPr lang="fr-FR" sz="2000" b="1" dirty="0"/>
              <a:t>les capacités techniques et professionnelles</a:t>
            </a:r>
            <a:endParaRPr lang="fr-FR" sz="2000" dirty="0"/>
          </a:p>
          <a:p>
            <a:r>
              <a:rPr lang="fr-FR" sz="2000" b="1" dirty="0"/>
              <a:t>l’expérience dans des marchés similaires</a:t>
            </a:r>
            <a:endParaRPr lang="fr-FR" sz="2000" dirty="0"/>
          </a:p>
          <a:p>
            <a:pPr marL="0" indent="0">
              <a:buNone/>
            </a:pPr>
            <a:endParaRPr lang="fr-FR" sz="2000" dirty="0"/>
          </a:p>
          <a:p>
            <a:pPr marL="0" indent="0">
              <a:buNone/>
            </a:pPr>
            <a:r>
              <a:rPr lang="fr-FR" sz="2000" dirty="0"/>
              <a:t>➡ </a:t>
            </a:r>
            <a:r>
              <a:rPr lang="fr-FR" sz="2000" b="1" dirty="0">
                <a:solidFill>
                  <a:srgbClr val="FF0000"/>
                </a:solidFill>
              </a:rPr>
              <a:t>Objectif</a:t>
            </a:r>
            <a:r>
              <a:rPr lang="fr-FR" sz="2000" dirty="0"/>
              <a:t> : vérifier que le soumissionnaire est </a:t>
            </a:r>
            <a:r>
              <a:rPr lang="fr-FR" sz="2000" b="1" dirty="0"/>
              <a:t>apte à exécuter le marché</a:t>
            </a:r>
            <a:r>
              <a:rPr lang="fr-FR" sz="2000" dirty="0"/>
              <a:t>.</a:t>
            </a:r>
          </a:p>
          <a:p>
            <a:pPr marL="0" indent="0">
              <a:buNone/>
            </a:pPr>
            <a:endParaRPr lang="fr-FR" sz="1800" dirty="0"/>
          </a:p>
        </p:txBody>
      </p:sp>
    </p:spTree>
    <p:extLst>
      <p:ext uri="{BB962C8B-B14F-4D97-AF65-F5344CB8AC3E}">
        <p14:creationId xmlns:p14="http://schemas.microsoft.com/office/powerpoint/2010/main" val="2177852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26C7C-F63F-FA38-2069-6164E82C010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2406C44-04E3-F22B-E995-375316A160C5}"/>
              </a:ext>
            </a:extLst>
          </p:cNvPr>
          <p:cNvSpPr>
            <a:spLocks noGrp="1"/>
          </p:cNvSpPr>
          <p:nvPr>
            <p:ph type="title"/>
          </p:nvPr>
        </p:nvSpPr>
        <p:spPr>
          <a:xfrm>
            <a:off x="838200" y="579535"/>
            <a:ext cx="10515600" cy="1172674"/>
          </a:xfrm>
        </p:spPr>
        <p:txBody>
          <a:bodyPr>
            <a:normAutofit/>
          </a:bodyPr>
          <a:lstStyle/>
          <a:p>
            <a:pPr algn="ctr"/>
            <a:r>
              <a:rPr lang="fr-BE" b="1" dirty="0"/>
              <a:t>2.4 Critères d’ATTRIBUTION</a:t>
            </a:r>
          </a:p>
        </p:txBody>
      </p:sp>
      <p:sp>
        <p:nvSpPr>
          <p:cNvPr id="3" name="Espace réservé du contenu 2">
            <a:extLst>
              <a:ext uri="{FF2B5EF4-FFF2-40B4-BE49-F238E27FC236}">
                <a16:creationId xmlns:a16="http://schemas.microsoft.com/office/drawing/2014/main" id="{35653AD1-C05D-5DB7-BA8F-C2F63481BA36}"/>
              </a:ext>
            </a:extLst>
          </p:cNvPr>
          <p:cNvSpPr>
            <a:spLocks noGrp="1"/>
          </p:cNvSpPr>
          <p:nvPr>
            <p:ph idx="1"/>
          </p:nvPr>
        </p:nvSpPr>
        <p:spPr>
          <a:xfrm>
            <a:off x="838200" y="1752210"/>
            <a:ext cx="10515600" cy="4943058"/>
          </a:xfrm>
        </p:spPr>
        <p:txBody>
          <a:bodyPr>
            <a:normAutofit fontScale="85000" lnSpcReduction="20000"/>
          </a:bodyPr>
          <a:lstStyle/>
          <a:p>
            <a:pPr marL="0" indent="0">
              <a:buNone/>
            </a:pPr>
            <a:r>
              <a:rPr lang="fr-FR" sz="2000" dirty="0">
                <a:solidFill>
                  <a:schemeClr val="tx1"/>
                </a:solidFill>
              </a:rPr>
              <a:t>Les </a:t>
            </a:r>
            <a:r>
              <a:rPr lang="fr-FR" sz="2000" b="1" dirty="0">
                <a:solidFill>
                  <a:schemeClr val="tx1"/>
                </a:solidFill>
              </a:rPr>
              <a:t>critères d’attribution</a:t>
            </a:r>
            <a:r>
              <a:rPr lang="fr-FR" sz="2000" dirty="0">
                <a:solidFill>
                  <a:schemeClr val="tx1"/>
                </a:solidFill>
              </a:rPr>
              <a:t> servent à </a:t>
            </a:r>
            <a:r>
              <a:rPr lang="fr-FR" sz="2000" b="1" dirty="0">
                <a:solidFill>
                  <a:schemeClr val="tx1"/>
                </a:solidFill>
              </a:rPr>
              <a:t>comparer les offres</a:t>
            </a:r>
            <a:r>
              <a:rPr lang="fr-FR" sz="2000" dirty="0">
                <a:solidFill>
                  <a:schemeClr val="tx1"/>
                </a:solidFill>
              </a:rPr>
              <a:t> et à identifier </a:t>
            </a:r>
            <a:r>
              <a:rPr lang="fr-FR" sz="2000" b="1" dirty="0">
                <a:solidFill>
                  <a:schemeClr val="tx1"/>
                </a:solidFill>
              </a:rPr>
              <a:t>l’offre économiquement la plus avantageuse</a:t>
            </a:r>
            <a:r>
              <a:rPr lang="fr-FR" sz="2000" dirty="0">
                <a:solidFill>
                  <a:schemeClr val="tx1"/>
                </a:solidFill>
              </a:rPr>
              <a:t>. ➡ </a:t>
            </a:r>
            <a:r>
              <a:rPr lang="fr-FR" sz="2000" b="1" dirty="0">
                <a:solidFill>
                  <a:schemeClr val="tx1"/>
                </a:solidFill>
              </a:rPr>
              <a:t>Article 81 de la loi du 17 juin 2016 relative aux marchés publics</a:t>
            </a:r>
            <a:endParaRPr lang="fr-FR" sz="2000" dirty="0">
              <a:solidFill>
                <a:schemeClr val="tx1"/>
              </a:solidFill>
            </a:endParaRPr>
          </a:p>
          <a:p>
            <a:pPr marL="0" indent="0">
              <a:buNone/>
            </a:pPr>
            <a:endParaRPr lang="fr-FR" sz="2000" dirty="0">
              <a:solidFill>
                <a:schemeClr val="tx1"/>
              </a:solidFill>
            </a:endParaRPr>
          </a:p>
          <a:p>
            <a:pPr marL="0" indent="0">
              <a:buNone/>
            </a:pPr>
            <a:r>
              <a:rPr lang="fr-FR" sz="2000" b="1" dirty="0">
                <a:solidFill>
                  <a:srgbClr val="FF0000"/>
                </a:solidFill>
              </a:rPr>
              <a:t>Exemples de critères </a:t>
            </a:r>
            <a:r>
              <a:rPr lang="fr-FR" sz="2000" dirty="0">
                <a:solidFill>
                  <a:srgbClr val="FF0000"/>
                </a:solidFill>
              </a:rPr>
              <a:t>:</a:t>
            </a:r>
          </a:p>
          <a:p>
            <a:r>
              <a:rPr lang="fr-FR" sz="2000" b="1" dirty="0">
                <a:solidFill>
                  <a:schemeClr val="tx1"/>
                </a:solidFill>
              </a:rPr>
              <a:t>prix</a:t>
            </a:r>
          </a:p>
          <a:p>
            <a:r>
              <a:rPr lang="fr-FR" sz="2000" b="1" dirty="0">
                <a:solidFill>
                  <a:schemeClr val="tx1"/>
                </a:solidFill>
              </a:rPr>
              <a:t>qualité technique (via une note de méthodologie)</a:t>
            </a:r>
          </a:p>
          <a:p>
            <a:r>
              <a:rPr lang="fr-FR" sz="2000" b="1" dirty="0">
                <a:solidFill>
                  <a:schemeClr val="tx1"/>
                </a:solidFill>
              </a:rPr>
              <a:t>délai d’exécution</a:t>
            </a:r>
          </a:p>
          <a:p>
            <a:r>
              <a:rPr lang="fr-FR" sz="2000" b="1" dirty="0">
                <a:solidFill>
                  <a:schemeClr val="tx1"/>
                </a:solidFill>
              </a:rPr>
              <a:t>organisation du service</a:t>
            </a:r>
          </a:p>
          <a:p>
            <a:r>
              <a:rPr lang="fr-BE" sz="2000" b="1" dirty="0">
                <a:solidFill>
                  <a:schemeClr val="tx1"/>
                </a:solidFill>
              </a:rPr>
              <a:t>disponibilité</a:t>
            </a:r>
          </a:p>
          <a:p>
            <a:r>
              <a:rPr lang="fr-BE" sz="2000" b="1" dirty="0">
                <a:solidFill>
                  <a:schemeClr val="tx1"/>
                </a:solidFill>
              </a:rPr>
              <a:t>qualification</a:t>
            </a:r>
          </a:p>
          <a:p>
            <a:r>
              <a:rPr lang="fr-BE" sz="2000" b="1" dirty="0">
                <a:solidFill>
                  <a:schemeClr val="tx1"/>
                </a:solidFill>
              </a:rPr>
              <a:t>(expérience des prestataires)</a:t>
            </a:r>
          </a:p>
          <a:p>
            <a:r>
              <a:rPr lang="fr-FR" sz="2000" b="1" dirty="0">
                <a:solidFill>
                  <a:schemeClr val="tx1"/>
                </a:solidFill>
              </a:rPr>
              <a:t>…</a:t>
            </a:r>
          </a:p>
          <a:p>
            <a:pPr marL="0" indent="0">
              <a:buNone/>
            </a:pPr>
            <a:endParaRPr lang="fr-FR" sz="2000" dirty="0">
              <a:solidFill>
                <a:schemeClr val="tx1"/>
              </a:solidFill>
            </a:endParaRPr>
          </a:p>
          <a:p>
            <a:pPr marL="0" indent="0">
              <a:buNone/>
            </a:pPr>
            <a:r>
              <a:rPr lang="fr-FR" sz="2000" dirty="0">
                <a:solidFill>
                  <a:schemeClr val="tx1"/>
                </a:solidFill>
              </a:rPr>
              <a:t>➡ </a:t>
            </a:r>
            <a:r>
              <a:rPr lang="fr-FR" sz="2400" dirty="0">
                <a:solidFill>
                  <a:schemeClr val="tx1"/>
                </a:solidFill>
              </a:rPr>
              <a:t>Ces critères doivent être </a:t>
            </a:r>
            <a:r>
              <a:rPr lang="fr-FR" sz="2400" b="1" dirty="0">
                <a:solidFill>
                  <a:schemeClr val="tx1"/>
                </a:solidFill>
              </a:rPr>
              <a:t>annoncés et pondérés dans le CSC</a:t>
            </a:r>
            <a:r>
              <a:rPr lang="fr-FR" sz="2400" dirty="0">
                <a:solidFill>
                  <a:schemeClr val="tx1"/>
                </a:solidFill>
              </a:rPr>
              <a:t>.</a:t>
            </a:r>
          </a:p>
          <a:p>
            <a:pPr marL="0" indent="0">
              <a:buNone/>
            </a:pPr>
            <a:endParaRPr lang="fr-FR" sz="1800" dirty="0"/>
          </a:p>
        </p:txBody>
      </p:sp>
    </p:spTree>
    <p:extLst>
      <p:ext uri="{BB962C8B-B14F-4D97-AF65-F5344CB8AC3E}">
        <p14:creationId xmlns:p14="http://schemas.microsoft.com/office/powerpoint/2010/main" val="269465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DECF2-0799-64EA-6790-BA3054E5CE8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7E5910B-1E85-AD65-CC29-1ED9BFD27DEE}"/>
              </a:ext>
            </a:extLst>
          </p:cNvPr>
          <p:cNvSpPr>
            <a:spLocks noGrp="1"/>
          </p:cNvSpPr>
          <p:nvPr>
            <p:ph type="title"/>
          </p:nvPr>
        </p:nvSpPr>
        <p:spPr>
          <a:xfrm>
            <a:off x="838200" y="359762"/>
            <a:ext cx="10515600" cy="1172674"/>
          </a:xfrm>
        </p:spPr>
        <p:txBody>
          <a:bodyPr>
            <a:normAutofit/>
          </a:bodyPr>
          <a:lstStyle/>
          <a:p>
            <a:pPr algn="ctr"/>
            <a:r>
              <a:rPr lang="fr-BE" b="1" dirty="0"/>
              <a:t>2.5 Modalités d’exécution du marché</a:t>
            </a:r>
          </a:p>
        </p:txBody>
      </p:sp>
      <p:sp>
        <p:nvSpPr>
          <p:cNvPr id="3" name="Espace réservé du contenu 2">
            <a:extLst>
              <a:ext uri="{FF2B5EF4-FFF2-40B4-BE49-F238E27FC236}">
                <a16:creationId xmlns:a16="http://schemas.microsoft.com/office/drawing/2014/main" id="{9AB287E4-1606-AB20-C006-A9461383574F}"/>
              </a:ext>
            </a:extLst>
          </p:cNvPr>
          <p:cNvSpPr>
            <a:spLocks noGrp="1"/>
          </p:cNvSpPr>
          <p:nvPr>
            <p:ph idx="1"/>
          </p:nvPr>
        </p:nvSpPr>
        <p:spPr>
          <a:xfrm>
            <a:off x="838200" y="1666240"/>
            <a:ext cx="10515600" cy="4900815"/>
          </a:xfrm>
        </p:spPr>
        <p:txBody>
          <a:bodyPr>
            <a:normAutofit fontScale="92500" lnSpcReduction="20000"/>
          </a:bodyPr>
          <a:lstStyle/>
          <a:p>
            <a:pPr marL="0" indent="0">
              <a:buNone/>
            </a:pPr>
            <a:r>
              <a:rPr lang="fr-FR" dirty="0"/>
              <a:t>Le CSC précise également </a:t>
            </a:r>
            <a:r>
              <a:rPr lang="fr-FR" b="1" dirty="0"/>
              <a:t>les règles applicables pendant l’exécution du marché</a:t>
            </a:r>
            <a:r>
              <a:rPr lang="fr-FR" dirty="0"/>
              <a:t>. ➡ </a:t>
            </a:r>
            <a:r>
              <a:rPr lang="fr-FR" b="1" dirty="0"/>
              <a:t>Arrêté royal du 14 janvier 2013 établissant les règles générales d’exécution des marchés publics</a:t>
            </a:r>
            <a:endParaRPr lang="fr-FR" dirty="0"/>
          </a:p>
          <a:p>
            <a:pPr marL="0" indent="0">
              <a:buNone/>
            </a:pPr>
            <a:endParaRPr lang="fr-FR" dirty="0"/>
          </a:p>
          <a:p>
            <a:pPr marL="0" indent="0">
              <a:buNone/>
            </a:pPr>
            <a:r>
              <a:rPr lang="fr-FR" b="1" dirty="0">
                <a:solidFill>
                  <a:srgbClr val="FF0000"/>
                </a:solidFill>
              </a:rPr>
              <a:t>Il peut notamment prévoir </a:t>
            </a:r>
            <a:r>
              <a:rPr lang="fr-FR" dirty="0"/>
              <a:t>:</a:t>
            </a:r>
          </a:p>
          <a:p>
            <a:r>
              <a:rPr lang="fr-FR" b="1" dirty="0"/>
              <a:t>les délais d’exécution</a:t>
            </a:r>
            <a:endParaRPr lang="fr-FR" dirty="0"/>
          </a:p>
          <a:p>
            <a:r>
              <a:rPr lang="fr-FR" dirty="0"/>
              <a:t>les </a:t>
            </a:r>
            <a:r>
              <a:rPr lang="fr-FR" b="1" dirty="0"/>
              <a:t>conditions de livraison ou de prestation</a:t>
            </a:r>
          </a:p>
          <a:p>
            <a:r>
              <a:rPr lang="fr-FR" dirty="0"/>
              <a:t>Les possibilités de </a:t>
            </a:r>
            <a:r>
              <a:rPr lang="fr-FR" b="1" dirty="0"/>
              <a:t>modifications du marché </a:t>
            </a:r>
            <a:r>
              <a:rPr lang="fr-FR" dirty="0"/>
              <a:t>en cours d’exécution</a:t>
            </a:r>
          </a:p>
          <a:p>
            <a:r>
              <a:rPr lang="fr-FR" dirty="0"/>
              <a:t>les </a:t>
            </a:r>
            <a:r>
              <a:rPr lang="fr-FR" b="1" dirty="0"/>
              <a:t>modalités de réception des travaux / fournitures / services</a:t>
            </a:r>
            <a:endParaRPr lang="fr-FR" dirty="0"/>
          </a:p>
          <a:p>
            <a:r>
              <a:rPr lang="fr-FR" dirty="0"/>
              <a:t>les </a:t>
            </a:r>
            <a:r>
              <a:rPr lang="fr-FR" b="1" dirty="0"/>
              <a:t>sanctions en cas de retard ou de mauvaise exécution</a:t>
            </a:r>
            <a:endParaRPr lang="fr-FR" dirty="0"/>
          </a:p>
          <a:p>
            <a:r>
              <a:rPr lang="fr-FR" dirty="0"/>
              <a:t>les </a:t>
            </a:r>
            <a:r>
              <a:rPr lang="fr-FR" b="1" dirty="0"/>
              <a:t>modalités de paiement</a:t>
            </a:r>
          </a:p>
          <a:p>
            <a:endParaRPr lang="fr-FR" dirty="0"/>
          </a:p>
          <a:p>
            <a:pPr marL="0" indent="0">
              <a:buNone/>
            </a:pPr>
            <a:r>
              <a:rPr lang="fr-FR" dirty="0"/>
              <a:t>➡ Ces éléments permettent d’assurer </a:t>
            </a:r>
            <a:r>
              <a:rPr lang="fr-FR" b="1" dirty="0"/>
              <a:t>le bon déroulement du marché après son attribution</a:t>
            </a:r>
            <a:r>
              <a:rPr lang="fr-FR" dirty="0"/>
              <a:t>.</a:t>
            </a:r>
          </a:p>
          <a:p>
            <a:pPr marL="0" indent="0">
              <a:buNone/>
            </a:pPr>
            <a:endParaRPr lang="fr-FR" sz="1800" dirty="0"/>
          </a:p>
        </p:txBody>
      </p:sp>
    </p:spTree>
    <p:extLst>
      <p:ext uri="{BB962C8B-B14F-4D97-AF65-F5344CB8AC3E}">
        <p14:creationId xmlns:p14="http://schemas.microsoft.com/office/powerpoint/2010/main" val="730862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AB844-D3DE-1D71-3896-E7780E78EF6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3695362-D381-77EE-E662-17544D690E2D}"/>
              </a:ext>
            </a:extLst>
          </p:cNvPr>
          <p:cNvSpPr>
            <a:spLocks noGrp="1"/>
          </p:cNvSpPr>
          <p:nvPr>
            <p:ph type="title"/>
          </p:nvPr>
        </p:nvSpPr>
        <p:spPr>
          <a:xfrm>
            <a:off x="838200" y="843694"/>
            <a:ext cx="10515600" cy="5794850"/>
          </a:xfrm>
        </p:spPr>
        <p:txBody>
          <a:bodyPr anchor="ctr"/>
          <a:lstStyle/>
          <a:p>
            <a:pPr algn="ctr"/>
            <a:r>
              <a:rPr lang="fr-BE" b="1" dirty="0">
                <a:highlight>
                  <a:srgbClr val="F1F1F1"/>
                </a:highlight>
              </a:rPr>
              <a:t>Analyse des offres et attribution</a:t>
            </a:r>
          </a:p>
        </p:txBody>
      </p:sp>
    </p:spTree>
    <p:extLst>
      <p:ext uri="{BB962C8B-B14F-4D97-AF65-F5344CB8AC3E}">
        <p14:creationId xmlns:p14="http://schemas.microsoft.com/office/powerpoint/2010/main" val="6274202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0CAD2-F3D9-6608-AB2D-75136E20DB9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03B0DCC-582C-A0B1-D789-8604BDC1F060}"/>
              </a:ext>
            </a:extLst>
          </p:cNvPr>
          <p:cNvSpPr>
            <a:spLocks noGrp="1"/>
          </p:cNvSpPr>
          <p:nvPr>
            <p:ph type="title"/>
          </p:nvPr>
        </p:nvSpPr>
        <p:spPr>
          <a:xfrm>
            <a:off x="838200" y="257358"/>
            <a:ext cx="10515600" cy="1172674"/>
          </a:xfrm>
        </p:spPr>
        <p:txBody>
          <a:bodyPr>
            <a:normAutofit/>
          </a:bodyPr>
          <a:lstStyle/>
          <a:p>
            <a:pPr algn="ctr"/>
            <a:r>
              <a:rPr lang="fr-BE" b="1" dirty="0">
                <a:highlight>
                  <a:srgbClr val="F1F1F1"/>
                </a:highlight>
              </a:rPr>
              <a:t>Analyser les offres des soumissionnaires </a:t>
            </a:r>
          </a:p>
        </p:txBody>
      </p:sp>
      <p:sp>
        <p:nvSpPr>
          <p:cNvPr id="3" name="Espace réservé du contenu 2">
            <a:extLst>
              <a:ext uri="{FF2B5EF4-FFF2-40B4-BE49-F238E27FC236}">
                <a16:creationId xmlns:a16="http://schemas.microsoft.com/office/drawing/2014/main" id="{24D89434-AA87-9638-96C8-55981C84D693}"/>
              </a:ext>
            </a:extLst>
          </p:cNvPr>
          <p:cNvSpPr>
            <a:spLocks noGrp="1"/>
          </p:cNvSpPr>
          <p:nvPr>
            <p:ph idx="1"/>
          </p:nvPr>
        </p:nvSpPr>
        <p:spPr>
          <a:xfrm>
            <a:off x="838200" y="1430032"/>
            <a:ext cx="10515600" cy="5427968"/>
          </a:xfrm>
        </p:spPr>
        <p:txBody>
          <a:bodyPr>
            <a:normAutofit fontScale="25000" lnSpcReduction="20000"/>
          </a:bodyPr>
          <a:lstStyle/>
          <a:p>
            <a:pPr marL="0" indent="0">
              <a:buNone/>
            </a:pPr>
            <a:r>
              <a:rPr lang="fr-FR" sz="6400" dirty="0"/>
              <a:t>Les offres des soumissionnaires doivent être analysées </a:t>
            </a:r>
            <a:r>
              <a:rPr lang="fr-FR" sz="6400" b="1" dirty="0"/>
              <a:t>sur base des règles prévues dans le CSC</a:t>
            </a:r>
            <a:r>
              <a:rPr lang="fr-FR" sz="6400" dirty="0"/>
              <a:t>.</a:t>
            </a:r>
          </a:p>
          <a:p>
            <a:pPr marL="0" indent="0">
              <a:buNone/>
            </a:pPr>
            <a:endParaRPr lang="fr-FR" sz="6400" dirty="0"/>
          </a:p>
          <a:p>
            <a:pPr marL="0" indent="0">
              <a:buNone/>
            </a:pPr>
            <a:r>
              <a:rPr lang="fr-FR" sz="6400" b="1" dirty="0">
                <a:solidFill>
                  <a:srgbClr val="FF0000"/>
                </a:solidFill>
              </a:rPr>
              <a:t>Le pouvoir adjudicateur doit vérifier </a:t>
            </a:r>
            <a:r>
              <a:rPr lang="fr-FR" sz="6400" dirty="0"/>
              <a:t>:</a:t>
            </a:r>
          </a:p>
          <a:p>
            <a:r>
              <a:rPr lang="fr-FR" sz="6400" dirty="0"/>
              <a:t>la </a:t>
            </a:r>
            <a:r>
              <a:rPr lang="fr-FR" sz="6400" b="1" dirty="0"/>
              <a:t>régularité formelle </a:t>
            </a:r>
            <a:r>
              <a:rPr lang="fr-FR" sz="6400" dirty="0"/>
              <a:t>(l’offre est-elle régulière ? signature électronique qualifiée ? formulaire d’offre complet? </a:t>
            </a:r>
            <a:r>
              <a:rPr lang="fr-FR" sz="6400" dirty="0" err="1"/>
              <a:t>Etc</a:t>
            </a:r>
            <a:r>
              <a:rPr lang="fr-FR" sz="6400" dirty="0"/>
              <a:t>)</a:t>
            </a:r>
          </a:p>
          <a:p>
            <a:r>
              <a:rPr lang="fr-FR" sz="6400" dirty="0"/>
              <a:t>les </a:t>
            </a:r>
            <a:r>
              <a:rPr lang="fr-FR" sz="6400" b="1" dirty="0"/>
              <a:t>motifs d’exclusion</a:t>
            </a:r>
            <a:endParaRPr lang="fr-FR" sz="6400" dirty="0"/>
          </a:p>
          <a:p>
            <a:r>
              <a:rPr lang="fr-FR" sz="6400" dirty="0"/>
              <a:t>les </a:t>
            </a:r>
            <a:r>
              <a:rPr lang="fr-FR" sz="6400" b="1" dirty="0"/>
              <a:t>critères de sélection</a:t>
            </a:r>
          </a:p>
          <a:p>
            <a:r>
              <a:rPr lang="fr-FR" sz="6400" dirty="0"/>
              <a:t>la </a:t>
            </a:r>
            <a:r>
              <a:rPr lang="fr-FR" sz="6400" b="1" dirty="0"/>
              <a:t>régularité matérielle </a:t>
            </a:r>
            <a:r>
              <a:rPr lang="fr-FR" sz="6400" dirty="0"/>
              <a:t>(irrégularités substantielles, prix anormaux)</a:t>
            </a:r>
          </a:p>
          <a:p>
            <a:r>
              <a:rPr lang="fr-FR" sz="6400" dirty="0"/>
              <a:t>les </a:t>
            </a:r>
            <a:r>
              <a:rPr lang="fr-FR" sz="6400" b="1" dirty="0"/>
              <a:t>critères d’attribution</a:t>
            </a:r>
          </a:p>
          <a:p>
            <a:endParaRPr lang="fr-FR" sz="6400" dirty="0"/>
          </a:p>
          <a:p>
            <a:pPr marL="0" indent="0">
              <a:buNone/>
            </a:pPr>
            <a:r>
              <a:rPr lang="fr-FR" sz="6400" dirty="0"/>
              <a:t>➡ </a:t>
            </a:r>
            <a:r>
              <a:rPr lang="fr-FR" sz="6600" dirty="0"/>
              <a:t>L’analyse doit être réalisée </a:t>
            </a:r>
            <a:r>
              <a:rPr lang="fr-FR" sz="6600" b="1" dirty="0"/>
              <a:t>conformément aux critères fixés dans le CSC</a:t>
            </a:r>
            <a:r>
              <a:rPr lang="fr-FR" sz="6600" dirty="0"/>
              <a:t>.</a:t>
            </a:r>
          </a:p>
          <a:p>
            <a:pPr marL="0" indent="0">
              <a:buNone/>
            </a:pPr>
            <a:endParaRPr lang="fr-FR" sz="6400" dirty="0"/>
          </a:p>
          <a:p>
            <a:pPr marL="0" indent="0">
              <a:buNone/>
            </a:pPr>
            <a:r>
              <a:rPr lang="fr-FR" sz="6400" b="1" dirty="0">
                <a:solidFill>
                  <a:srgbClr val="FF0000"/>
                </a:solidFill>
              </a:rPr>
              <a:t>Le pouvoir adjudicateur ne peut pas</a:t>
            </a:r>
            <a:r>
              <a:rPr lang="fr-FR" sz="6400" dirty="0"/>
              <a:t> :</a:t>
            </a:r>
          </a:p>
          <a:p>
            <a:r>
              <a:rPr lang="fr-FR" sz="6400" dirty="0"/>
              <a:t>modifier les critères après la remise des offres</a:t>
            </a:r>
          </a:p>
          <a:p>
            <a:r>
              <a:rPr lang="fr-FR" sz="6400" dirty="0"/>
              <a:t>ajouter de nouveaux critères</a:t>
            </a:r>
          </a:p>
          <a:p>
            <a:r>
              <a:rPr lang="fr-FR" sz="6400" dirty="0"/>
              <a:t>évaluer les offres sur base d’éléments non prévus dans le CSC. </a:t>
            </a:r>
          </a:p>
          <a:p>
            <a:pPr marL="0" indent="0">
              <a:buNone/>
            </a:pPr>
            <a:endParaRPr lang="fr-FR" sz="6400" dirty="0"/>
          </a:p>
          <a:p>
            <a:pPr marL="0" indent="0">
              <a:buNone/>
            </a:pPr>
            <a:r>
              <a:rPr lang="fr-FR" sz="6400" dirty="0"/>
              <a:t>➡</a:t>
            </a:r>
            <a:r>
              <a:rPr lang="fr-FR" sz="6400" b="1" dirty="0">
                <a:solidFill>
                  <a:srgbClr val="00B050"/>
                </a:solidFill>
              </a:rPr>
              <a:t> Le PA peut néanmoins interroger les soumissionnaires pour qu’ils complètent leur offre (exemples : extrait de casier judiciaire, compléter une référence, justifier son prix, </a:t>
            </a:r>
            <a:r>
              <a:rPr lang="fr-FR" sz="6400" b="1" dirty="0" err="1">
                <a:solidFill>
                  <a:srgbClr val="00B050"/>
                </a:solidFill>
              </a:rPr>
              <a:t>etc</a:t>
            </a:r>
            <a:r>
              <a:rPr lang="fr-FR" sz="6400" b="1" dirty="0">
                <a:solidFill>
                  <a:srgbClr val="00B050"/>
                </a:solidFill>
              </a:rPr>
              <a:t>)</a:t>
            </a:r>
          </a:p>
          <a:p>
            <a:pPr marL="0" indent="0" algn="just">
              <a:buNone/>
            </a:pPr>
            <a:endParaRPr lang="fr-FR" sz="1800" dirty="0"/>
          </a:p>
        </p:txBody>
      </p:sp>
    </p:spTree>
    <p:extLst>
      <p:ext uri="{BB962C8B-B14F-4D97-AF65-F5344CB8AC3E}">
        <p14:creationId xmlns:p14="http://schemas.microsoft.com/office/powerpoint/2010/main" val="2130715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D904A-0584-8F2E-1051-380C1B5D5AB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270C795-7FE9-2E02-4220-7A3022CEA11D}"/>
              </a:ext>
            </a:extLst>
          </p:cNvPr>
          <p:cNvSpPr>
            <a:spLocks noGrp="1"/>
          </p:cNvSpPr>
          <p:nvPr>
            <p:ph type="title"/>
          </p:nvPr>
        </p:nvSpPr>
        <p:spPr/>
        <p:txBody>
          <a:bodyPr>
            <a:normAutofit fontScale="90000"/>
          </a:bodyPr>
          <a:lstStyle/>
          <a:p>
            <a:pPr algn="ctr"/>
            <a:r>
              <a:rPr lang="fr-BE" b="1" dirty="0"/>
              <a:t>Rédiger le rapport d’analyse des offres et la décision motivée d’attribution</a:t>
            </a:r>
          </a:p>
        </p:txBody>
      </p:sp>
      <p:sp>
        <p:nvSpPr>
          <p:cNvPr id="3" name="Espace réservé du contenu 2">
            <a:extLst>
              <a:ext uri="{FF2B5EF4-FFF2-40B4-BE49-F238E27FC236}">
                <a16:creationId xmlns:a16="http://schemas.microsoft.com/office/drawing/2014/main" id="{47EC3C1E-BCAC-168C-B2D5-7983FE977CB7}"/>
              </a:ext>
            </a:extLst>
          </p:cNvPr>
          <p:cNvSpPr>
            <a:spLocks noGrp="1"/>
          </p:cNvSpPr>
          <p:nvPr>
            <p:ph idx="1"/>
          </p:nvPr>
        </p:nvSpPr>
        <p:spPr>
          <a:xfrm>
            <a:off x="838200" y="1884784"/>
            <a:ext cx="10515600" cy="4682271"/>
          </a:xfrm>
        </p:spPr>
        <p:txBody>
          <a:bodyPr>
            <a:normAutofit/>
          </a:bodyPr>
          <a:lstStyle/>
          <a:p>
            <a:pPr marL="0" indent="0">
              <a:buNone/>
            </a:pPr>
            <a:r>
              <a:rPr lang="fr-FR" sz="1800" dirty="0"/>
              <a:t>Le </a:t>
            </a:r>
            <a:r>
              <a:rPr lang="fr-FR" sz="1800" b="1" dirty="0"/>
              <a:t>rapport d’analyse des offres</a:t>
            </a:r>
            <a:r>
              <a:rPr lang="fr-FR" sz="1800" dirty="0"/>
              <a:t> retrace l’analyse réalisée par le pouvoir adjudicateur et </a:t>
            </a:r>
            <a:r>
              <a:rPr lang="fr-FR" sz="1800" b="1" dirty="0"/>
              <a:t>justifie la proposition d’attribution du marché</a:t>
            </a:r>
            <a:r>
              <a:rPr lang="fr-FR" sz="1800" dirty="0"/>
              <a:t>. Il comprend généralement les étapes suivantes :</a:t>
            </a:r>
          </a:p>
          <a:p>
            <a:pPr marL="0" indent="0" algn="just">
              <a:buNone/>
            </a:pPr>
            <a:endParaRPr lang="fr-FR" sz="1800" dirty="0"/>
          </a:p>
        </p:txBody>
      </p:sp>
      <p:graphicFrame>
        <p:nvGraphicFramePr>
          <p:cNvPr id="5" name="Diagramme 4">
            <a:extLst>
              <a:ext uri="{FF2B5EF4-FFF2-40B4-BE49-F238E27FC236}">
                <a16:creationId xmlns:a16="http://schemas.microsoft.com/office/drawing/2014/main" id="{1A001674-7025-3E92-9FB0-346CF8C49A5E}"/>
              </a:ext>
            </a:extLst>
          </p:cNvPr>
          <p:cNvGraphicFramePr/>
          <p:nvPr>
            <p:extLst>
              <p:ext uri="{D42A27DB-BD31-4B8C-83A1-F6EECF244321}">
                <p14:modId xmlns:p14="http://schemas.microsoft.com/office/powerpoint/2010/main" val="383655698"/>
              </p:ext>
            </p:extLst>
          </p:nvPr>
        </p:nvGraphicFramePr>
        <p:xfrm>
          <a:off x="838200" y="843695"/>
          <a:ext cx="10515600" cy="5741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1E54678D-92C4-D510-4982-9C9149C2B0E3}"/>
              </a:ext>
            </a:extLst>
          </p:cNvPr>
          <p:cNvSpPr txBox="1"/>
          <p:nvPr/>
        </p:nvSpPr>
        <p:spPr>
          <a:xfrm>
            <a:off x="858754" y="4843957"/>
            <a:ext cx="1600200" cy="1569660"/>
          </a:xfrm>
          <a:prstGeom prst="rect">
            <a:avLst/>
          </a:prstGeom>
          <a:noFill/>
        </p:spPr>
        <p:txBody>
          <a:bodyPr wrap="square" rtlCol="0">
            <a:spAutoFit/>
          </a:bodyPr>
          <a:lstStyle/>
          <a:p>
            <a:pPr algn="ctr"/>
            <a:r>
              <a:rPr lang="fr-FR" sz="1600" dirty="0">
                <a:solidFill>
                  <a:srgbClr val="FF0000"/>
                </a:solidFill>
              </a:rPr>
              <a:t>Objet du marché, procédure utilisée, critères d’attribution, durée.</a:t>
            </a:r>
            <a:endParaRPr lang="fr-BE" sz="1600" dirty="0">
              <a:solidFill>
                <a:srgbClr val="FF0000"/>
              </a:solidFill>
            </a:endParaRPr>
          </a:p>
        </p:txBody>
      </p:sp>
      <p:sp>
        <p:nvSpPr>
          <p:cNvPr id="7" name="ZoneTexte 6">
            <a:extLst>
              <a:ext uri="{FF2B5EF4-FFF2-40B4-BE49-F238E27FC236}">
                <a16:creationId xmlns:a16="http://schemas.microsoft.com/office/drawing/2014/main" id="{C1D04569-A506-10FA-A003-DC673D134EC9}"/>
              </a:ext>
            </a:extLst>
          </p:cNvPr>
          <p:cNvSpPr txBox="1"/>
          <p:nvPr/>
        </p:nvSpPr>
        <p:spPr>
          <a:xfrm>
            <a:off x="2698376" y="4813975"/>
            <a:ext cx="1174377" cy="1569660"/>
          </a:xfrm>
          <a:prstGeom prst="rect">
            <a:avLst/>
          </a:prstGeom>
          <a:noFill/>
        </p:spPr>
        <p:txBody>
          <a:bodyPr wrap="square" rtlCol="0">
            <a:spAutoFit/>
          </a:bodyPr>
          <a:lstStyle/>
          <a:p>
            <a:pPr algn="ctr"/>
            <a:r>
              <a:rPr lang="fr-FR" sz="1600" dirty="0">
                <a:solidFill>
                  <a:srgbClr val="FF0000"/>
                </a:solidFill>
              </a:rPr>
              <a:t>Identification des soumissionnaires et montants des offres.</a:t>
            </a:r>
            <a:endParaRPr lang="fr-BE" sz="1600" dirty="0">
              <a:solidFill>
                <a:srgbClr val="FF0000"/>
              </a:solidFill>
            </a:endParaRPr>
          </a:p>
        </p:txBody>
      </p:sp>
      <p:sp>
        <p:nvSpPr>
          <p:cNvPr id="10" name="ZoneTexte 9">
            <a:extLst>
              <a:ext uri="{FF2B5EF4-FFF2-40B4-BE49-F238E27FC236}">
                <a16:creationId xmlns:a16="http://schemas.microsoft.com/office/drawing/2014/main" id="{47C08F7F-7E1F-44C3-B73E-C399099487C4}"/>
              </a:ext>
            </a:extLst>
          </p:cNvPr>
          <p:cNvSpPr txBox="1"/>
          <p:nvPr/>
        </p:nvSpPr>
        <p:spPr>
          <a:xfrm>
            <a:off x="4298576" y="4787009"/>
            <a:ext cx="1600200" cy="1815882"/>
          </a:xfrm>
          <a:prstGeom prst="rect">
            <a:avLst/>
          </a:prstGeom>
          <a:noFill/>
        </p:spPr>
        <p:txBody>
          <a:bodyPr wrap="square" rtlCol="0">
            <a:spAutoFit/>
          </a:bodyPr>
          <a:lstStyle/>
          <a:p>
            <a:pPr algn="ctr"/>
            <a:r>
              <a:rPr lang="fr-BE" sz="1600" dirty="0">
                <a:solidFill>
                  <a:srgbClr val="FF0000"/>
                </a:solidFill>
              </a:rPr>
              <a:t>Vé</a:t>
            </a:r>
            <a:r>
              <a:rPr lang="fr-FR" sz="1600" dirty="0" err="1">
                <a:solidFill>
                  <a:srgbClr val="FF0000"/>
                </a:solidFill>
              </a:rPr>
              <a:t>rification</a:t>
            </a:r>
            <a:r>
              <a:rPr lang="fr-FR" sz="1600" dirty="0">
                <a:solidFill>
                  <a:srgbClr val="FF0000"/>
                </a:solidFill>
              </a:rPr>
              <a:t> des signatures et documents remis (formulaire d’offre, inventaire, </a:t>
            </a:r>
            <a:r>
              <a:rPr lang="fr-FR" sz="1600" dirty="0" err="1">
                <a:solidFill>
                  <a:srgbClr val="FF0000"/>
                </a:solidFill>
              </a:rPr>
              <a:t>etc</a:t>
            </a:r>
            <a:r>
              <a:rPr lang="fr-FR" sz="1600" dirty="0">
                <a:solidFill>
                  <a:srgbClr val="FF0000"/>
                </a:solidFill>
              </a:rPr>
              <a:t>)</a:t>
            </a:r>
            <a:endParaRPr lang="fr-BE" sz="1600" dirty="0">
              <a:solidFill>
                <a:srgbClr val="FF0000"/>
              </a:solidFill>
            </a:endParaRPr>
          </a:p>
        </p:txBody>
      </p:sp>
      <p:sp>
        <p:nvSpPr>
          <p:cNvPr id="13" name="ZoneTexte 12">
            <a:extLst>
              <a:ext uri="{FF2B5EF4-FFF2-40B4-BE49-F238E27FC236}">
                <a16:creationId xmlns:a16="http://schemas.microsoft.com/office/drawing/2014/main" id="{E783B059-8DAB-038B-191E-7915B1678A37}"/>
              </a:ext>
            </a:extLst>
          </p:cNvPr>
          <p:cNvSpPr txBox="1"/>
          <p:nvPr/>
        </p:nvSpPr>
        <p:spPr>
          <a:xfrm>
            <a:off x="6117644" y="4813975"/>
            <a:ext cx="1641308" cy="1323439"/>
          </a:xfrm>
          <a:prstGeom prst="rect">
            <a:avLst/>
          </a:prstGeom>
          <a:noFill/>
        </p:spPr>
        <p:txBody>
          <a:bodyPr wrap="square" rtlCol="0">
            <a:spAutoFit/>
          </a:bodyPr>
          <a:lstStyle/>
          <a:p>
            <a:pPr algn="ctr"/>
            <a:r>
              <a:rPr lang="fr-FR" sz="1600" dirty="0">
                <a:solidFill>
                  <a:srgbClr val="FF0000"/>
                </a:solidFill>
              </a:rPr>
              <a:t>Extrait du casier judiciaire +dettes sociales et fiscales + bilans +  références </a:t>
            </a:r>
            <a:endParaRPr lang="fr-BE" sz="1600" dirty="0">
              <a:solidFill>
                <a:srgbClr val="FF0000"/>
              </a:solidFill>
            </a:endParaRPr>
          </a:p>
        </p:txBody>
      </p:sp>
      <p:sp>
        <p:nvSpPr>
          <p:cNvPr id="14" name="ZoneTexte 13">
            <a:extLst>
              <a:ext uri="{FF2B5EF4-FFF2-40B4-BE49-F238E27FC236}">
                <a16:creationId xmlns:a16="http://schemas.microsoft.com/office/drawing/2014/main" id="{1EE1E148-58E8-D01D-66E2-B0C0FE5711AA}"/>
              </a:ext>
            </a:extLst>
          </p:cNvPr>
          <p:cNvSpPr txBox="1"/>
          <p:nvPr/>
        </p:nvSpPr>
        <p:spPr>
          <a:xfrm>
            <a:off x="9753600" y="4813975"/>
            <a:ext cx="1600200" cy="1569660"/>
          </a:xfrm>
          <a:prstGeom prst="rect">
            <a:avLst/>
          </a:prstGeom>
          <a:noFill/>
        </p:spPr>
        <p:txBody>
          <a:bodyPr wrap="square" rtlCol="0">
            <a:spAutoFit/>
          </a:bodyPr>
          <a:lstStyle/>
          <a:p>
            <a:pPr algn="ctr"/>
            <a:r>
              <a:rPr lang="fr-FR" sz="1600" dirty="0">
                <a:solidFill>
                  <a:srgbClr val="FF0000"/>
                </a:solidFill>
              </a:rPr>
              <a:t>Comparaison des offres régulières sur base des critères annoncés dans le CSC</a:t>
            </a:r>
            <a:endParaRPr lang="fr-BE" sz="1600" dirty="0">
              <a:solidFill>
                <a:srgbClr val="FF0000"/>
              </a:solidFill>
            </a:endParaRPr>
          </a:p>
        </p:txBody>
      </p:sp>
      <p:sp>
        <p:nvSpPr>
          <p:cNvPr id="4" name="ZoneTexte 3">
            <a:extLst>
              <a:ext uri="{FF2B5EF4-FFF2-40B4-BE49-F238E27FC236}">
                <a16:creationId xmlns:a16="http://schemas.microsoft.com/office/drawing/2014/main" id="{92633644-0800-DD4D-2997-11260F539B79}"/>
              </a:ext>
            </a:extLst>
          </p:cNvPr>
          <p:cNvSpPr txBox="1"/>
          <p:nvPr/>
        </p:nvSpPr>
        <p:spPr>
          <a:xfrm>
            <a:off x="7977820" y="4841632"/>
            <a:ext cx="1641308" cy="1569660"/>
          </a:xfrm>
          <a:prstGeom prst="rect">
            <a:avLst/>
          </a:prstGeom>
          <a:noFill/>
        </p:spPr>
        <p:txBody>
          <a:bodyPr wrap="square" rtlCol="0">
            <a:spAutoFit/>
          </a:bodyPr>
          <a:lstStyle/>
          <a:p>
            <a:pPr algn="ctr"/>
            <a:r>
              <a:rPr lang="fr-FR" sz="1600" dirty="0">
                <a:solidFill>
                  <a:srgbClr val="FF0000"/>
                </a:solidFill>
              </a:rPr>
              <a:t>Correction des prix, vérification des prix + analyse des éventuelles réserves / dérogations</a:t>
            </a:r>
            <a:endParaRPr lang="fr-BE" sz="1600" dirty="0">
              <a:solidFill>
                <a:srgbClr val="FF0000"/>
              </a:solidFill>
            </a:endParaRPr>
          </a:p>
        </p:txBody>
      </p:sp>
    </p:spTree>
    <p:extLst>
      <p:ext uri="{BB962C8B-B14F-4D97-AF65-F5344CB8AC3E}">
        <p14:creationId xmlns:p14="http://schemas.microsoft.com/office/powerpoint/2010/main" val="27009725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121EB-EB40-A1C2-35A2-F7F822D093E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54C4CFD-A115-8ABE-99E9-DD6C04E7EB53}"/>
              </a:ext>
            </a:extLst>
          </p:cNvPr>
          <p:cNvSpPr>
            <a:spLocks noGrp="1"/>
          </p:cNvSpPr>
          <p:nvPr>
            <p:ph type="title"/>
          </p:nvPr>
        </p:nvSpPr>
        <p:spPr>
          <a:xfrm>
            <a:off x="838200" y="132120"/>
            <a:ext cx="10515600" cy="1172674"/>
          </a:xfrm>
        </p:spPr>
        <p:txBody>
          <a:bodyPr>
            <a:normAutofit fontScale="90000"/>
          </a:bodyPr>
          <a:lstStyle/>
          <a:p>
            <a:pPr algn="ctr"/>
            <a:r>
              <a:rPr lang="fr-BE" b="1" dirty="0">
                <a:highlight>
                  <a:srgbClr val="F1F1F1"/>
                </a:highlight>
              </a:rPr>
              <a:t>Processus décisionnel pour l’attribution du marché</a:t>
            </a:r>
          </a:p>
        </p:txBody>
      </p:sp>
      <p:sp>
        <p:nvSpPr>
          <p:cNvPr id="3" name="Espace réservé du contenu 2">
            <a:extLst>
              <a:ext uri="{FF2B5EF4-FFF2-40B4-BE49-F238E27FC236}">
                <a16:creationId xmlns:a16="http://schemas.microsoft.com/office/drawing/2014/main" id="{74DB49A7-0677-2CEE-13B9-461CD64E4A50}"/>
              </a:ext>
            </a:extLst>
          </p:cNvPr>
          <p:cNvSpPr>
            <a:spLocks noGrp="1"/>
          </p:cNvSpPr>
          <p:nvPr>
            <p:ph idx="1"/>
          </p:nvPr>
        </p:nvSpPr>
        <p:spPr>
          <a:xfrm>
            <a:off x="838200" y="1304794"/>
            <a:ext cx="10515600" cy="5142659"/>
          </a:xfrm>
        </p:spPr>
        <p:txBody>
          <a:bodyPr>
            <a:normAutofit fontScale="70000" lnSpcReduction="20000"/>
          </a:bodyPr>
          <a:lstStyle/>
          <a:p>
            <a:pPr marL="0" indent="0">
              <a:buNone/>
            </a:pPr>
            <a:r>
              <a:rPr lang="fr-FR" sz="1800" dirty="0"/>
              <a:t>Après l’analyse des offres, le pouvoir adjudicateur doit prendre </a:t>
            </a:r>
            <a:r>
              <a:rPr lang="fr-FR" sz="1800" b="1" dirty="0">
                <a:solidFill>
                  <a:srgbClr val="FF0000"/>
                </a:solidFill>
              </a:rPr>
              <a:t>une décision motivée d’attribution du marché</a:t>
            </a:r>
            <a:r>
              <a:rPr lang="fr-FR" sz="1800" dirty="0"/>
              <a:t>. → Article 81 de la Loi du 17 juin 2016 relative aux marchés publics</a:t>
            </a:r>
          </a:p>
          <a:p>
            <a:pPr marL="0" indent="0">
              <a:buNone/>
            </a:pPr>
            <a:endParaRPr lang="fr-FR" sz="1800" b="1" dirty="0"/>
          </a:p>
          <a:p>
            <a:pPr marL="0" indent="0">
              <a:buNone/>
            </a:pPr>
            <a:r>
              <a:rPr lang="fr-FR" sz="1800" b="1" dirty="0"/>
              <a:t>Cette décision est basée sur :</a:t>
            </a:r>
            <a:endParaRPr lang="fr-FR" sz="1800" dirty="0"/>
          </a:p>
          <a:p>
            <a:r>
              <a:rPr lang="fr-FR" sz="1800" dirty="0"/>
              <a:t>le </a:t>
            </a:r>
            <a:r>
              <a:rPr lang="fr-FR" sz="1800" b="1" dirty="0"/>
              <a:t>rapport d’analyse des offres</a:t>
            </a:r>
            <a:endParaRPr lang="fr-FR" sz="1800" dirty="0"/>
          </a:p>
          <a:p>
            <a:r>
              <a:rPr lang="fr-FR" sz="1800" dirty="0"/>
              <a:t>la </a:t>
            </a:r>
            <a:r>
              <a:rPr lang="fr-FR" sz="1800" b="1" dirty="0"/>
              <a:t>décision de l’organe compétent du CPAS</a:t>
            </a:r>
            <a:r>
              <a:rPr lang="fr-FR" sz="1800" dirty="0"/>
              <a:t> (ex : Conseil de l’Action sociale ou organe délégué), qui doit être </a:t>
            </a:r>
            <a:r>
              <a:rPr lang="fr-FR" sz="1800" b="1" dirty="0"/>
              <a:t>motivée</a:t>
            </a:r>
            <a:endParaRPr lang="fr-FR" sz="1800" dirty="0"/>
          </a:p>
          <a:p>
            <a:pPr marL="0" indent="0">
              <a:buNone/>
            </a:pPr>
            <a:endParaRPr lang="fr-FR" sz="1800" b="1" dirty="0"/>
          </a:p>
          <a:p>
            <a:pPr marL="0" indent="0">
              <a:buNone/>
            </a:pPr>
            <a:r>
              <a:rPr lang="fr-FR" sz="1800" b="1" dirty="0"/>
              <a:t>Possibilité de renoncer au marché :</a:t>
            </a:r>
            <a:endParaRPr lang="fr-FR" sz="1800" dirty="0"/>
          </a:p>
          <a:p>
            <a:pPr marL="0" indent="0">
              <a:buNone/>
            </a:pPr>
            <a:r>
              <a:rPr lang="fr-FR" sz="1800" dirty="0"/>
              <a:t>Le pouvoir adjudicateur peut </a:t>
            </a:r>
            <a:r>
              <a:rPr lang="fr-FR" sz="1800" b="1" dirty="0"/>
              <a:t>décider de ne pas attribuer le marché</a:t>
            </a:r>
            <a:r>
              <a:rPr lang="fr-FR" sz="1800" dirty="0"/>
              <a:t> et de </a:t>
            </a:r>
            <a:r>
              <a:rPr lang="fr-FR" sz="1800" b="1" dirty="0"/>
              <a:t>renoncer à la procédure</a:t>
            </a:r>
            <a:r>
              <a:rPr lang="fr-FR" sz="1800" dirty="0"/>
              <a:t> pour des motifs d’intérêt général ou pour des raisons liées à la procédure.</a:t>
            </a:r>
          </a:p>
          <a:p>
            <a:pPr marL="0" indent="0">
              <a:buNone/>
            </a:pPr>
            <a:endParaRPr lang="fr-FR" sz="1800" dirty="0"/>
          </a:p>
          <a:p>
            <a:pPr marL="0" indent="0">
              <a:buNone/>
            </a:pPr>
            <a:r>
              <a:rPr lang="fr-FR" sz="1800" b="1" dirty="0">
                <a:solidFill>
                  <a:srgbClr val="FF0000"/>
                </a:solidFill>
              </a:rPr>
              <a:t>Après la décision </a:t>
            </a:r>
            <a:r>
              <a:rPr lang="fr-FR" sz="1800" b="1" dirty="0"/>
              <a:t>:</a:t>
            </a:r>
            <a:endParaRPr lang="fr-FR" sz="1800" dirty="0"/>
          </a:p>
          <a:p>
            <a:r>
              <a:rPr lang="fr-FR" sz="1800" dirty="0"/>
              <a:t>Notification aux soumissionnaires</a:t>
            </a:r>
          </a:p>
          <a:p>
            <a:r>
              <a:rPr lang="fr-FR" sz="1800" dirty="0"/>
              <a:t>Notification d’un extrait aux soumissionnaires non retenus ou irréguliers</a:t>
            </a:r>
          </a:p>
          <a:p>
            <a:r>
              <a:rPr lang="fr-FR" sz="1800" dirty="0"/>
              <a:t>Au-dessus des seuils européens : </a:t>
            </a:r>
            <a:r>
              <a:rPr lang="fr-FR" sz="1800" b="1" dirty="0"/>
              <a:t>délai d’attente (</a:t>
            </a:r>
            <a:r>
              <a:rPr lang="fr-FR" sz="1800" b="1" dirty="0" err="1"/>
              <a:t>standstill</a:t>
            </a:r>
            <a:r>
              <a:rPr lang="fr-FR" sz="1800" b="1" dirty="0"/>
              <a:t>)</a:t>
            </a:r>
            <a:r>
              <a:rPr lang="fr-FR" sz="1800" dirty="0"/>
              <a:t> (15 jours) avant la conclusion du marché</a:t>
            </a:r>
          </a:p>
          <a:p>
            <a:r>
              <a:rPr lang="fr-FR" sz="1800" dirty="0"/>
              <a:t>Le marché est conclu par </a:t>
            </a:r>
            <a:r>
              <a:rPr lang="fr-FR" sz="1800" b="1" dirty="0"/>
              <a:t>l’acceptation de l’offre</a:t>
            </a:r>
            <a:endParaRPr lang="fr-FR" sz="1800" dirty="0"/>
          </a:p>
          <a:p>
            <a:pPr marL="0" indent="0">
              <a:buNone/>
            </a:pPr>
            <a:endParaRPr lang="fr-FR" sz="1800" dirty="0"/>
          </a:p>
          <a:p>
            <a:pPr marL="0" indent="0">
              <a:buNone/>
            </a:pPr>
            <a:r>
              <a:rPr lang="fr-FR" sz="1800" dirty="0"/>
              <a:t>→ Cette étape marque la </a:t>
            </a:r>
            <a:r>
              <a:rPr lang="fr-FR" sz="1800" b="1" dirty="0"/>
              <a:t>fin de la procédure de passation</a:t>
            </a:r>
            <a:r>
              <a:rPr lang="fr-FR" sz="1800" dirty="0"/>
              <a:t> et permet ensuite le </a:t>
            </a:r>
            <a:r>
              <a:rPr lang="fr-FR" sz="1800" b="1" dirty="0"/>
              <a:t>démarrage de l’exécution du marché</a:t>
            </a:r>
            <a:r>
              <a:rPr lang="fr-FR" sz="1800" dirty="0"/>
              <a:t>.</a:t>
            </a:r>
          </a:p>
          <a:p>
            <a:pPr marL="0" indent="0" algn="just">
              <a:buNone/>
            </a:pPr>
            <a:endParaRPr lang="fr-FR" sz="1800" dirty="0"/>
          </a:p>
        </p:txBody>
      </p:sp>
    </p:spTree>
    <p:extLst>
      <p:ext uri="{BB962C8B-B14F-4D97-AF65-F5344CB8AC3E}">
        <p14:creationId xmlns:p14="http://schemas.microsoft.com/office/powerpoint/2010/main" val="232671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B5324-E8E6-9DED-9809-E62D8BD0007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36FF3AF-39E8-DF2A-8E50-37AC2EB814C4}"/>
              </a:ext>
            </a:extLst>
          </p:cNvPr>
          <p:cNvSpPr>
            <a:spLocks noGrp="1"/>
          </p:cNvSpPr>
          <p:nvPr>
            <p:ph type="title"/>
          </p:nvPr>
        </p:nvSpPr>
        <p:spPr/>
        <p:txBody>
          <a:bodyPr>
            <a:normAutofit/>
          </a:bodyPr>
          <a:lstStyle/>
          <a:p>
            <a:pPr algn="ctr"/>
            <a:r>
              <a:rPr lang="fr-BE" b="1" dirty="0"/>
              <a:t>Principes fondamentaux des marchés publics</a:t>
            </a:r>
            <a:br>
              <a:rPr lang="fr-BE" b="1" dirty="0"/>
            </a:br>
            <a:r>
              <a:rPr lang="fr-FR" sz="1400" dirty="0"/>
              <a:t>➡ </a:t>
            </a:r>
            <a:r>
              <a:rPr lang="fr-FR" sz="1400" b="1" dirty="0"/>
              <a:t>Article 4 de la loi du 17 juin 2016 relative aux marchés publics</a:t>
            </a:r>
            <a:endParaRPr lang="fr-BE" b="1" dirty="0"/>
          </a:p>
        </p:txBody>
      </p:sp>
      <p:graphicFrame>
        <p:nvGraphicFramePr>
          <p:cNvPr id="4" name="Espace réservé du contenu 3">
            <a:extLst>
              <a:ext uri="{FF2B5EF4-FFF2-40B4-BE49-F238E27FC236}">
                <a16:creationId xmlns:a16="http://schemas.microsoft.com/office/drawing/2014/main" id="{ED7A25B6-B4C7-A322-740D-AE0C500B7804}"/>
              </a:ext>
            </a:extLst>
          </p:cNvPr>
          <p:cNvGraphicFramePr>
            <a:graphicFrameLocks noGrp="1"/>
          </p:cNvGraphicFramePr>
          <p:nvPr>
            <p:ph idx="1"/>
            <p:extLst>
              <p:ext uri="{D42A27DB-BD31-4B8C-83A1-F6EECF244321}">
                <p14:modId xmlns:p14="http://schemas.microsoft.com/office/powerpoint/2010/main" val="582914432"/>
              </p:ext>
            </p:extLst>
          </p:nvPr>
        </p:nvGraphicFramePr>
        <p:xfrm>
          <a:off x="838200" y="2180492"/>
          <a:ext cx="10515600" cy="438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0084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188E-42F2-D336-2422-A7767EB4432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7DA0E96-619F-AE41-AAE4-45285A1526C2}"/>
              </a:ext>
            </a:extLst>
          </p:cNvPr>
          <p:cNvSpPr>
            <a:spLocks noGrp="1"/>
          </p:cNvSpPr>
          <p:nvPr>
            <p:ph type="title"/>
          </p:nvPr>
        </p:nvSpPr>
        <p:spPr>
          <a:xfrm>
            <a:off x="838200" y="843694"/>
            <a:ext cx="10515600" cy="5794850"/>
          </a:xfrm>
        </p:spPr>
        <p:txBody>
          <a:bodyPr anchor="ctr"/>
          <a:lstStyle/>
          <a:p>
            <a:pPr algn="ctr"/>
            <a:r>
              <a:rPr lang="fr-BE" b="1" dirty="0"/>
              <a:t>Transparence et traçabilité</a:t>
            </a:r>
          </a:p>
        </p:txBody>
      </p:sp>
    </p:spTree>
    <p:extLst>
      <p:ext uri="{BB962C8B-B14F-4D97-AF65-F5344CB8AC3E}">
        <p14:creationId xmlns:p14="http://schemas.microsoft.com/office/powerpoint/2010/main" val="3132523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B257-9BD3-8A26-F788-97F8C0EAA67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9002660-4BC9-9AAF-ADB1-11CF630FC823}"/>
              </a:ext>
            </a:extLst>
          </p:cNvPr>
          <p:cNvSpPr>
            <a:spLocks noGrp="1"/>
          </p:cNvSpPr>
          <p:nvPr>
            <p:ph type="title"/>
          </p:nvPr>
        </p:nvSpPr>
        <p:spPr>
          <a:xfrm>
            <a:off x="838200" y="601100"/>
            <a:ext cx="10515600" cy="1172674"/>
          </a:xfrm>
        </p:spPr>
        <p:txBody>
          <a:bodyPr>
            <a:normAutofit fontScale="90000"/>
          </a:bodyPr>
          <a:lstStyle/>
          <a:p>
            <a:pPr algn="ctr"/>
            <a:r>
              <a:rPr lang="fr-BE" b="1" dirty="0"/>
              <a:t>Tenue accrue des dossiers et justificatif en cas d’éventuels recours</a:t>
            </a:r>
          </a:p>
        </p:txBody>
      </p:sp>
      <p:sp>
        <p:nvSpPr>
          <p:cNvPr id="3" name="Espace réservé du contenu 2">
            <a:extLst>
              <a:ext uri="{FF2B5EF4-FFF2-40B4-BE49-F238E27FC236}">
                <a16:creationId xmlns:a16="http://schemas.microsoft.com/office/drawing/2014/main" id="{1BA03E1F-5920-4574-2CC2-F8B309C01883}"/>
              </a:ext>
            </a:extLst>
          </p:cNvPr>
          <p:cNvSpPr>
            <a:spLocks noGrp="1"/>
          </p:cNvSpPr>
          <p:nvPr>
            <p:ph idx="1"/>
          </p:nvPr>
        </p:nvSpPr>
        <p:spPr>
          <a:xfrm>
            <a:off x="838200" y="1875453"/>
            <a:ext cx="10515600" cy="4899057"/>
          </a:xfrm>
        </p:spPr>
        <p:txBody>
          <a:bodyPr>
            <a:normAutofit fontScale="25000" lnSpcReduction="20000"/>
          </a:bodyPr>
          <a:lstStyle/>
          <a:p>
            <a:pPr marL="0" indent="0">
              <a:buNone/>
            </a:pPr>
            <a:r>
              <a:rPr lang="fr-FR" sz="6400" dirty="0"/>
              <a:t>Le pouvoir adjudicateur doit pouvoir </a:t>
            </a:r>
            <a:r>
              <a:rPr lang="fr-FR" sz="6400" b="1" dirty="0"/>
              <a:t>retracer et justifier chaque étape de la procédure de marché public</a:t>
            </a:r>
            <a:r>
              <a:rPr lang="fr-FR" sz="6400" dirty="0"/>
              <a:t>. Il est donc essentiel de constituer </a:t>
            </a:r>
            <a:r>
              <a:rPr lang="fr-FR" sz="6400" b="1" dirty="0">
                <a:solidFill>
                  <a:srgbClr val="FF0000"/>
                </a:solidFill>
              </a:rPr>
              <a:t>un dossier complet pour chaque marché</a:t>
            </a:r>
            <a:r>
              <a:rPr lang="fr-FR" sz="6400" dirty="0">
                <a:solidFill>
                  <a:srgbClr val="FF0000"/>
                </a:solidFill>
              </a:rPr>
              <a:t>.</a:t>
            </a:r>
          </a:p>
          <a:p>
            <a:pPr marL="0" indent="0">
              <a:buNone/>
            </a:pPr>
            <a:endParaRPr lang="fr-FR" sz="6400" dirty="0">
              <a:solidFill>
                <a:srgbClr val="FF0000"/>
              </a:solidFill>
            </a:endParaRPr>
          </a:p>
          <a:p>
            <a:pPr marL="0" indent="0">
              <a:buNone/>
            </a:pPr>
            <a:r>
              <a:rPr lang="fr-FR" sz="6400" b="1" dirty="0">
                <a:solidFill>
                  <a:srgbClr val="FF0000"/>
                </a:solidFill>
              </a:rPr>
              <a:t>Ce dossier peut être conservé </a:t>
            </a:r>
            <a:r>
              <a:rPr lang="fr-FR" sz="6400" dirty="0"/>
              <a:t>:</a:t>
            </a:r>
          </a:p>
          <a:p>
            <a:r>
              <a:rPr lang="fr-FR" sz="6400" b="1" dirty="0"/>
              <a:t>sous format électronique : </a:t>
            </a:r>
            <a:r>
              <a:rPr lang="fr-FR" sz="6400" dirty="0"/>
              <a:t>plateforme e-Procurement, dossier partagé interne, etc.</a:t>
            </a:r>
          </a:p>
          <a:p>
            <a:r>
              <a:rPr lang="fr-FR" sz="6400" dirty="0"/>
              <a:t>et/ou </a:t>
            </a:r>
            <a:r>
              <a:rPr lang="fr-FR" sz="6400" b="1" dirty="0"/>
              <a:t>sous format papier</a:t>
            </a:r>
          </a:p>
          <a:p>
            <a:r>
              <a:rPr lang="fr-FR" sz="6400" dirty="0"/>
              <a:t>pendant </a:t>
            </a:r>
            <a:r>
              <a:rPr lang="fr-FR" sz="6400" b="1" dirty="0"/>
              <a:t>10 ans</a:t>
            </a:r>
            <a:br>
              <a:rPr lang="fr-FR" sz="6400" dirty="0"/>
            </a:br>
            <a:endParaRPr lang="fr-FR" sz="6400" dirty="0"/>
          </a:p>
          <a:p>
            <a:pPr marL="0" indent="0">
              <a:buNone/>
            </a:pPr>
            <a:r>
              <a:rPr lang="fr-FR" sz="6400" b="1" dirty="0">
                <a:solidFill>
                  <a:srgbClr val="FF0000"/>
                </a:solidFill>
              </a:rPr>
              <a:t>Le dossier du marché doit notamment contenir </a:t>
            </a:r>
            <a:r>
              <a:rPr lang="fr-FR" sz="6400" b="1" dirty="0"/>
              <a:t>:</a:t>
            </a:r>
            <a:endParaRPr lang="fr-FR" sz="6400" dirty="0"/>
          </a:p>
          <a:p>
            <a:r>
              <a:rPr lang="fr-FR" sz="6400" dirty="0"/>
              <a:t>la décision de </a:t>
            </a:r>
            <a:r>
              <a:rPr lang="fr-FR" sz="6400" b="1" dirty="0"/>
              <a:t>lancement du marché</a:t>
            </a:r>
          </a:p>
          <a:p>
            <a:r>
              <a:rPr lang="fr-FR" sz="6400" dirty="0"/>
              <a:t>le </a:t>
            </a:r>
            <a:r>
              <a:rPr lang="fr-FR" sz="6400" b="1" dirty="0"/>
              <a:t>cahier spécial des charges</a:t>
            </a:r>
            <a:endParaRPr lang="fr-FR" sz="6400" dirty="0"/>
          </a:p>
          <a:p>
            <a:r>
              <a:rPr lang="fr-FR" sz="6400" dirty="0"/>
              <a:t>les </a:t>
            </a:r>
            <a:r>
              <a:rPr lang="fr-FR" sz="6400" b="1" dirty="0"/>
              <a:t>documents de publication ou de consultation</a:t>
            </a:r>
            <a:endParaRPr lang="fr-FR" sz="6400" dirty="0"/>
          </a:p>
          <a:p>
            <a:r>
              <a:rPr lang="fr-FR" sz="6400" dirty="0"/>
              <a:t>les </a:t>
            </a:r>
            <a:r>
              <a:rPr lang="fr-FR" sz="6400" b="1" dirty="0"/>
              <a:t>offres des soumissionnaires</a:t>
            </a:r>
            <a:endParaRPr lang="fr-FR" sz="6400" dirty="0"/>
          </a:p>
          <a:p>
            <a:r>
              <a:rPr lang="fr-FR" sz="6400" dirty="0"/>
              <a:t>le </a:t>
            </a:r>
            <a:r>
              <a:rPr lang="fr-FR" sz="6400" b="1" dirty="0"/>
              <a:t>rapport d’analyse des offres</a:t>
            </a:r>
            <a:endParaRPr lang="fr-FR" sz="6400" dirty="0"/>
          </a:p>
          <a:p>
            <a:r>
              <a:rPr lang="fr-FR" sz="6400" dirty="0"/>
              <a:t>la </a:t>
            </a:r>
            <a:r>
              <a:rPr lang="fr-FR" sz="6400" b="1" dirty="0"/>
              <a:t>décision d’attribution</a:t>
            </a:r>
            <a:endParaRPr lang="fr-FR" sz="1800" dirty="0"/>
          </a:p>
        </p:txBody>
      </p:sp>
    </p:spTree>
    <p:extLst>
      <p:ext uri="{BB962C8B-B14F-4D97-AF65-F5344CB8AC3E}">
        <p14:creationId xmlns:p14="http://schemas.microsoft.com/office/powerpoint/2010/main" val="808660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73545-212F-B72A-5037-644A1F31D4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2ACDF70-8661-3D5B-96AF-816E37F0F136}"/>
              </a:ext>
            </a:extLst>
          </p:cNvPr>
          <p:cNvSpPr>
            <a:spLocks noGrp="1"/>
          </p:cNvSpPr>
          <p:nvPr>
            <p:ph type="title"/>
          </p:nvPr>
        </p:nvSpPr>
        <p:spPr/>
        <p:txBody>
          <a:bodyPr>
            <a:normAutofit fontScale="90000"/>
          </a:bodyPr>
          <a:lstStyle/>
          <a:p>
            <a:pPr algn="ctr"/>
            <a:r>
              <a:rPr lang="fr-BE" b="1" dirty="0"/>
              <a:t>Bonnes pratiques pour éviter les risques de contestation ou irrégularités </a:t>
            </a:r>
          </a:p>
        </p:txBody>
      </p:sp>
      <p:sp>
        <p:nvSpPr>
          <p:cNvPr id="3" name="Espace réservé du contenu 2">
            <a:extLst>
              <a:ext uri="{FF2B5EF4-FFF2-40B4-BE49-F238E27FC236}">
                <a16:creationId xmlns:a16="http://schemas.microsoft.com/office/drawing/2014/main" id="{5CD1663F-B4F4-7455-461F-DE4729D34E45}"/>
              </a:ext>
            </a:extLst>
          </p:cNvPr>
          <p:cNvSpPr>
            <a:spLocks noGrp="1"/>
          </p:cNvSpPr>
          <p:nvPr>
            <p:ph idx="1"/>
          </p:nvPr>
        </p:nvSpPr>
        <p:spPr>
          <a:xfrm>
            <a:off x="838200" y="2180492"/>
            <a:ext cx="10515600" cy="4386563"/>
          </a:xfrm>
        </p:spPr>
        <p:txBody>
          <a:bodyPr>
            <a:normAutofit fontScale="92500" lnSpcReduction="10000"/>
          </a:bodyPr>
          <a:lstStyle/>
          <a:p>
            <a:pPr marL="0" indent="0">
              <a:buNone/>
            </a:pPr>
            <a:r>
              <a:rPr lang="fr-FR" sz="2000" b="1" dirty="0">
                <a:solidFill>
                  <a:srgbClr val="FF0000"/>
                </a:solidFill>
              </a:rPr>
              <a:t>Afin de limiter les risques de recours ou d’irrégularités, il est recommandé de </a:t>
            </a:r>
            <a:r>
              <a:rPr lang="fr-FR" sz="1800" dirty="0"/>
              <a:t>:</a:t>
            </a:r>
          </a:p>
          <a:p>
            <a:pPr marL="0" indent="0">
              <a:buNone/>
            </a:pPr>
            <a:endParaRPr lang="fr-FR" sz="1800" dirty="0"/>
          </a:p>
          <a:p>
            <a:r>
              <a:rPr lang="fr-FR" sz="1800" b="1" dirty="0"/>
              <a:t>Anticiper les délais et organiser rigoureusement le dossier du marché</a:t>
            </a:r>
            <a:endParaRPr lang="fr-FR" sz="1800" dirty="0"/>
          </a:p>
          <a:p>
            <a:r>
              <a:rPr lang="fr-FR" sz="1800" b="1" dirty="0"/>
              <a:t>Veiller à ce que la procédure soit lancée et attribuée par des décisions adoptées par les organes compétents</a:t>
            </a:r>
          </a:p>
          <a:p>
            <a:r>
              <a:rPr lang="fr-FR" sz="1800" b="1" dirty="0"/>
              <a:t>Veiller à la cohérence entre les documents du marché</a:t>
            </a:r>
            <a:br>
              <a:rPr lang="fr-FR" sz="1800" dirty="0"/>
            </a:br>
            <a:r>
              <a:rPr lang="fr-FR" sz="1800" dirty="0"/>
              <a:t>(CSC, rapport d’analyse, décision d’attribution)</a:t>
            </a:r>
          </a:p>
          <a:p>
            <a:r>
              <a:rPr lang="fr-FR" sz="1800" b="1" dirty="0"/>
              <a:t>Respecter strictement les règles prévues dans le CSC et les dispositions légales applicables</a:t>
            </a:r>
            <a:endParaRPr lang="fr-FR" sz="1800" dirty="0"/>
          </a:p>
          <a:p>
            <a:r>
              <a:rPr lang="fr-FR" sz="1800" b="1" dirty="0"/>
              <a:t>Appliquer les critères de sélection et d’attribution de manière objective et identique pour tous les soumissionnaires</a:t>
            </a:r>
            <a:endParaRPr lang="fr-FR" sz="1800" dirty="0"/>
          </a:p>
          <a:p>
            <a:r>
              <a:rPr lang="fr-FR" sz="1800" b="1" dirty="0"/>
              <a:t>Motiver suffisamment et minutieusement les décisions prises</a:t>
            </a:r>
            <a:r>
              <a:rPr lang="fr-FR" sz="1800" dirty="0"/>
              <a:t>, notamment la décision d’attribution</a:t>
            </a:r>
          </a:p>
          <a:p>
            <a:r>
              <a:rPr lang="fr-FR" sz="1800" b="1" dirty="0"/>
              <a:t>Documenter les différentes étapes de la procédure</a:t>
            </a:r>
            <a:endParaRPr lang="fr-FR" sz="1800" dirty="0"/>
          </a:p>
          <a:p>
            <a:pPr marL="0" indent="0" algn="just">
              <a:buNone/>
            </a:pPr>
            <a:endParaRPr lang="fr-FR" sz="1800" dirty="0"/>
          </a:p>
        </p:txBody>
      </p:sp>
    </p:spTree>
    <p:extLst>
      <p:ext uri="{BB962C8B-B14F-4D97-AF65-F5344CB8AC3E}">
        <p14:creationId xmlns:p14="http://schemas.microsoft.com/office/powerpoint/2010/main" val="442636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EACD1-E45A-31DD-88BE-68B1488097E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703EB0-9C3F-5C4C-B0FC-91FD12B7DA36}"/>
              </a:ext>
            </a:extLst>
          </p:cNvPr>
          <p:cNvSpPr>
            <a:spLocks noGrp="1"/>
          </p:cNvSpPr>
          <p:nvPr>
            <p:ph type="title"/>
          </p:nvPr>
        </p:nvSpPr>
        <p:spPr>
          <a:xfrm>
            <a:off x="838200" y="566043"/>
            <a:ext cx="10515600" cy="1172674"/>
          </a:xfrm>
        </p:spPr>
        <p:txBody>
          <a:bodyPr>
            <a:normAutofit/>
          </a:bodyPr>
          <a:lstStyle/>
          <a:p>
            <a:pPr algn="ctr"/>
            <a:r>
              <a:rPr lang="fr-BE" b="1" dirty="0"/>
              <a:t>Identifier les points critiques</a:t>
            </a:r>
          </a:p>
        </p:txBody>
      </p:sp>
      <p:sp>
        <p:nvSpPr>
          <p:cNvPr id="3" name="Espace réservé du contenu 2">
            <a:extLst>
              <a:ext uri="{FF2B5EF4-FFF2-40B4-BE49-F238E27FC236}">
                <a16:creationId xmlns:a16="http://schemas.microsoft.com/office/drawing/2014/main" id="{5CF76C65-2DBE-7317-F5ED-881471B4539A}"/>
              </a:ext>
            </a:extLst>
          </p:cNvPr>
          <p:cNvSpPr>
            <a:spLocks noGrp="1"/>
          </p:cNvSpPr>
          <p:nvPr>
            <p:ph idx="1"/>
          </p:nvPr>
        </p:nvSpPr>
        <p:spPr>
          <a:xfrm>
            <a:off x="838200" y="1920240"/>
            <a:ext cx="10515600" cy="4646815"/>
          </a:xfrm>
        </p:spPr>
        <p:txBody>
          <a:bodyPr>
            <a:normAutofit fontScale="77500" lnSpcReduction="20000"/>
          </a:bodyPr>
          <a:lstStyle/>
          <a:p>
            <a:pPr marL="0" indent="0">
              <a:buNone/>
            </a:pPr>
            <a:r>
              <a:rPr lang="fr-FR" sz="1800" dirty="0"/>
              <a:t>Lors de la planification d’un marché public, certains éléments doivent être anticipés afin d’éviter </a:t>
            </a:r>
            <a:r>
              <a:rPr lang="fr-FR" sz="1800" b="1" dirty="0">
                <a:solidFill>
                  <a:srgbClr val="FF0000"/>
                </a:solidFill>
              </a:rPr>
              <a:t>retards, irrégularités ou contestations</a:t>
            </a:r>
            <a:r>
              <a:rPr lang="fr-FR" sz="1800" dirty="0">
                <a:solidFill>
                  <a:srgbClr val="FF0000"/>
                </a:solidFill>
              </a:rPr>
              <a:t>.</a:t>
            </a:r>
          </a:p>
          <a:p>
            <a:endParaRPr lang="fr-FR" sz="1800" b="1" dirty="0"/>
          </a:p>
          <a:p>
            <a:pPr marL="0" indent="0">
              <a:buNone/>
            </a:pPr>
            <a:r>
              <a:rPr lang="fr-FR" sz="1800" b="1" u="sng" dirty="0"/>
              <a:t>Préparation du marché</a:t>
            </a:r>
            <a:endParaRPr lang="fr-FR" sz="1800" u="sng" dirty="0"/>
          </a:p>
          <a:p>
            <a:r>
              <a:rPr lang="fr-FR" sz="1800" dirty="0"/>
              <a:t>définition imprécise du besoin</a:t>
            </a:r>
          </a:p>
          <a:p>
            <a:r>
              <a:rPr lang="fr-FR" sz="1800" dirty="0"/>
              <a:t>mauvaise connaissance du secteur économique concerné</a:t>
            </a:r>
          </a:p>
          <a:p>
            <a:r>
              <a:rPr lang="fr-FR" sz="1800" dirty="0"/>
              <a:t>cahier spécial des charges / inventaire - métré incomplet ou ambigu </a:t>
            </a:r>
          </a:p>
          <a:p>
            <a:pPr marL="0" indent="0">
              <a:buNone/>
            </a:pPr>
            <a:r>
              <a:rPr lang="fr-FR" sz="1800" dirty="0"/>
              <a:t>➡ risque d’offres inadaptées ou de difficultés d’exécution.</a:t>
            </a:r>
          </a:p>
          <a:p>
            <a:pPr marL="0" indent="0">
              <a:buNone/>
            </a:pPr>
            <a:endParaRPr lang="fr-FR" sz="1800" dirty="0"/>
          </a:p>
          <a:p>
            <a:pPr marL="0" indent="0">
              <a:buNone/>
            </a:pPr>
            <a:r>
              <a:rPr lang="fr-FR" sz="1800" b="1" u="sng" dirty="0"/>
              <a:t>Respect des délais de procédure</a:t>
            </a:r>
            <a:endParaRPr lang="fr-FR" sz="1800" u="sng" dirty="0"/>
          </a:p>
          <a:p>
            <a:r>
              <a:rPr lang="fr-FR" sz="1800" dirty="0"/>
              <a:t>délais insuffisants pour la remise des offres</a:t>
            </a:r>
          </a:p>
          <a:p>
            <a:r>
              <a:rPr lang="fr-FR" sz="1800" dirty="0"/>
              <a:t>temps d’analyse des offres sous-estimé</a:t>
            </a:r>
          </a:p>
          <a:p>
            <a:pPr marL="0" indent="0">
              <a:buNone/>
            </a:pPr>
            <a:r>
              <a:rPr lang="fr-FR" sz="1800" dirty="0"/>
              <a:t>➡ peut retarder l’attribution du marché</a:t>
            </a:r>
          </a:p>
          <a:p>
            <a:r>
              <a:rPr lang="fr-FR" sz="1800" dirty="0"/>
              <a:t>complexité des exigences : risques d’offres irrégulières</a:t>
            </a:r>
          </a:p>
          <a:p>
            <a:r>
              <a:rPr lang="fr-FR" sz="1800" dirty="0"/>
              <a:t>nécessité de demander des précisions aux soumissionnaires</a:t>
            </a:r>
          </a:p>
          <a:p>
            <a:pPr marL="0" indent="0">
              <a:buNone/>
            </a:pPr>
            <a:endParaRPr lang="fr-FR" sz="1800" dirty="0"/>
          </a:p>
          <a:p>
            <a:endParaRPr lang="fr-FR" sz="600" dirty="0"/>
          </a:p>
        </p:txBody>
      </p:sp>
      <p:cxnSp>
        <p:nvCxnSpPr>
          <p:cNvPr id="5" name="Connecteur droit 4">
            <a:extLst>
              <a:ext uri="{FF2B5EF4-FFF2-40B4-BE49-F238E27FC236}">
                <a16:creationId xmlns:a16="http://schemas.microsoft.com/office/drawing/2014/main" id="{A179AA4A-5363-2345-35CF-340240329664}"/>
              </a:ext>
            </a:extLst>
          </p:cNvPr>
          <p:cNvCxnSpPr/>
          <p:nvPr/>
        </p:nvCxnSpPr>
        <p:spPr>
          <a:xfrm>
            <a:off x="6454274" y="2852863"/>
            <a:ext cx="0" cy="304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4B6B8622-5611-99EA-0424-FC1F9C1296E1}"/>
              </a:ext>
            </a:extLst>
          </p:cNvPr>
          <p:cNvSpPr txBox="1"/>
          <p:nvPr/>
        </p:nvSpPr>
        <p:spPr>
          <a:xfrm>
            <a:off x="6911744" y="3471821"/>
            <a:ext cx="4096916" cy="2308324"/>
          </a:xfrm>
          <a:prstGeom prst="rect">
            <a:avLst/>
          </a:prstGeom>
          <a:noFill/>
          <a:ln>
            <a:noFill/>
          </a:ln>
        </p:spPr>
        <p:txBody>
          <a:bodyPr wrap="square" rtlCol="0">
            <a:spAutoFit/>
          </a:bodyPr>
          <a:lstStyle/>
          <a:p>
            <a:r>
              <a:rPr lang="fr-FR" sz="1600" b="1" u="sng" dirty="0"/>
              <a:t>Processus décisionnel interne</a:t>
            </a:r>
            <a:endParaRPr lang="fr-FR" sz="1600" u="sng" dirty="0"/>
          </a:p>
          <a:p>
            <a:r>
              <a:rPr lang="fr-FR" sz="1600" dirty="0"/>
              <a:t>Validation par les organes </a:t>
            </a:r>
            <a:r>
              <a:rPr lang="fr-FR" sz="1600" b="1" dirty="0">
                <a:solidFill>
                  <a:srgbClr val="FF0000"/>
                </a:solidFill>
              </a:rPr>
              <a:t>compétents</a:t>
            </a:r>
            <a:r>
              <a:rPr lang="fr-FR" sz="1600" dirty="0"/>
              <a:t> du CPAS</a:t>
            </a:r>
          </a:p>
          <a:p>
            <a:r>
              <a:rPr lang="fr-FR" sz="1600" dirty="0"/>
              <a:t>préparation des décisions d’attribution</a:t>
            </a:r>
          </a:p>
          <a:p>
            <a:r>
              <a:rPr lang="fr-FR" sz="1600" dirty="0"/>
              <a:t>Motivation complète des points d’attention – analyse exhaustive</a:t>
            </a:r>
          </a:p>
          <a:p>
            <a:endParaRPr lang="fr-FR" sz="1600" dirty="0"/>
          </a:p>
          <a:p>
            <a:r>
              <a:rPr lang="fr-FR" sz="1600" dirty="0"/>
              <a:t>➡ ces étapes doivent être anticipées dans le calendrier.</a:t>
            </a:r>
          </a:p>
          <a:p>
            <a:endParaRPr lang="fr-FR" sz="1600" dirty="0"/>
          </a:p>
        </p:txBody>
      </p:sp>
    </p:spTree>
    <p:extLst>
      <p:ext uri="{BB962C8B-B14F-4D97-AF65-F5344CB8AC3E}">
        <p14:creationId xmlns:p14="http://schemas.microsoft.com/office/powerpoint/2010/main" val="1480854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216406-6794-8BA2-E0FD-728F94C99EB1}"/>
              </a:ext>
            </a:extLst>
          </p:cNvPr>
          <p:cNvSpPr>
            <a:spLocks noGrp="1"/>
          </p:cNvSpPr>
          <p:nvPr>
            <p:ph type="title"/>
          </p:nvPr>
        </p:nvSpPr>
        <p:spPr>
          <a:xfrm>
            <a:off x="838200" y="277264"/>
            <a:ext cx="10515600" cy="1172674"/>
          </a:xfrm>
        </p:spPr>
        <p:txBody>
          <a:bodyPr/>
          <a:lstStyle/>
          <a:p>
            <a:pPr algn="ctr"/>
            <a:r>
              <a:rPr lang="fr-BE" b="1" dirty="0"/>
              <a:t>recours des opérateurs économiques</a:t>
            </a:r>
          </a:p>
        </p:txBody>
      </p:sp>
      <p:sp>
        <p:nvSpPr>
          <p:cNvPr id="3" name="Espace réservé du contenu 2">
            <a:extLst>
              <a:ext uri="{FF2B5EF4-FFF2-40B4-BE49-F238E27FC236}">
                <a16:creationId xmlns:a16="http://schemas.microsoft.com/office/drawing/2014/main" id="{FFDCF70C-09D0-F377-EC3C-25A260F0EAB6}"/>
              </a:ext>
            </a:extLst>
          </p:cNvPr>
          <p:cNvSpPr>
            <a:spLocks noGrp="1"/>
          </p:cNvSpPr>
          <p:nvPr>
            <p:ph idx="1"/>
          </p:nvPr>
        </p:nvSpPr>
        <p:spPr>
          <a:xfrm>
            <a:off x="838200" y="1449938"/>
            <a:ext cx="10515600" cy="4902736"/>
          </a:xfrm>
        </p:spPr>
        <p:txBody>
          <a:bodyPr>
            <a:normAutofit fontScale="77500" lnSpcReduction="20000"/>
          </a:bodyPr>
          <a:lstStyle/>
          <a:p>
            <a:pPr marL="0" indent="0">
              <a:buNone/>
            </a:pPr>
            <a:r>
              <a:rPr lang="fr-FR" dirty="0"/>
              <a:t>Les </a:t>
            </a:r>
            <a:r>
              <a:rPr lang="fr-FR" b="1" dirty="0"/>
              <a:t>soumissionnaires évincés</a:t>
            </a:r>
            <a:r>
              <a:rPr lang="fr-FR" dirty="0"/>
              <a:t> peuvent contester la procédure de marché public s’ils estiment que la réglementation n’a pas été respectée.</a:t>
            </a:r>
          </a:p>
          <a:p>
            <a:pPr marL="0" indent="0">
              <a:buNone/>
            </a:pPr>
            <a:endParaRPr lang="fr-FR" dirty="0"/>
          </a:p>
          <a:p>
            <a:pPr marL="0" indent="0">
              <a:buNone/>
            </a:pPr>
            <a:r>
              <a:rPr lang="fr-FR" dirty="0"/>
              <a:t>Les recours peuvent notamment porter sur :</a:t>
            </a:r>
          </a:p>
          <a:p>
            <a:r>
              <a:rPr lang="fr-FR" dirty="0"/>
              <a:t>les </a:t>
            </a:r>
            <a:r>
              <a:rPr lang="fr-FR" b="1" dirty="0"/>
              <a:t>documents du marché</a:t>
            </a:r>
            <a:r>
              <a:rPr lang="fr-FR" dirty="0"/>
              <a:t> (ex. CSC)</a:t>
            </a:r>
          </a:p>
          <a:p>
            <a:r>
              <a:rPr lang="fr-FR" dirty="0"/>
              <a:t>la </a:t>
            </a:r>
            <a:r>
              <a:rPr lang="fr-FR" b="1" dirty="0"/>
              <a:t>procédure de passation</a:t>
            </a:r>
            <a:endParaRPr lang="fr-FR" dirty="0"/>
          </a:p>
          <a:p>
            <a:r>
              <a:rPr lang="fr-FR" dirty="0"/>
              <a:t>la </a:t>
            </a:r>
            <a:r>
              <a:rPr lang="fr-FR" b="1" dirty="0"/>
              <a:t>décision d’attribution du marché</a:t>
            </a:r>
          </a:p>
          <a:p>
            <a:endParaRPr lang="fr-FR" b="1" dirty="0"/>
          </a:p>
          <a:p>
            <a:pPr marL="0" indent="0">
              <a:buNone/>
            </a:pPr>
            <a:r>
              <a:rPr lang="fr-FR" b="1" dirty="0">
                <a:solidFill>
                  <a:srgbClr val="FF0000"/>
                </a:solidFill>
              </a:rPr>
              <a:t>Un recours peut entraîner </a:t>
            </a:r>
            <a:r>
              <a:rPr lang="fr-FR" dirty="0"/>
              <a:t>:</a:t>
            </a:r>
          </a:p>
          <a:p>
            <a:r>
              <a:rPr lang="fr-FR" dirty="0"/>
              <a:t>la </a:t>
            </a:r>
            <a:r>
              <a:rPr lang="fr-FR" b="1" dirty="0"/>
              <a:t>suspension de la décision d’attribution </a:t>
            </a:r>
          </a:p>
          <a:p>
            <a:pPr marL="0" indent="0">
              <a:buNone/>
            </a:pPr>
            <a:r>
              <a:rPr lang="fr-FR" b="1" dirty="0"/>
              <a:t>(et du contrat)</a:t>
            </a:r>
            <a:endParaRPr lang="fr-FR" dirty="0"/>
          </a:p>
          <a:p>
            <a:r>
              <a:rPr lang="fr-FR" dirty="0"/>
              <a:t>l’</a:t>
            </a:r>
            <a:r>
              <a:rPr lang="fr-FR" b="1" dirty="0"/>
              <a:t>annulation de la décision d’attribution (et du contrat)</a:t>
            </a:r>
          </a:p>
          <a:p>
            <a:r>
              <a:rPr lang="fr-FR" b="1" dirty="0"/>
              <a:t>des dommages et intérêts</a:t>
            </a:r>
            <a:endParaRPr lang="fr-FR" dirty="0"/>
          </a:p>
          <a:p>
            <a:r>
              <a:rPr lang="fr-FR" dirty="0"/>
              <a:t>un </a:t>
            </a:r>
            <a:r>
              <a:rPr lang="fr-FR" b="1" dirty="0"/>
              <a:t>retard dans l’exécution du marché</a:t>
            </a:r>
          </a:p>
          <a:p>
            <a:endParaRPr lang="fr-FR" b="1" dirty="0"/>
          </a:p>
          <a:p>
            <a:pPr marL="0" indent="0">
              <a:buNone/>
            </a:pPr>
            <a:endParaRPr lang="fr-FR" dirty="0"/>
          </a:p>
          <a:p>
            <a:endParaRPr lang="fr-BE" dirty="0"/>
          </a:p>
        </p:txBody>
      </p:sp>
      <p:sp>
        <p:nvSpPr>
          <p:cNvPr id="4" name="Rectangle : coins arrondis 3">
            <a:extLst>
              <a:ext uri="{FF2B5EF4-FFF2-40B4-BE49-F238E27FC236}">
                <a16:creationId xmlns:a16="http://schemas.microsoft.com/office/drawing/2014/main" id="{3A90C029-528B-6B3F-47E1-5EFE68CC5779}"/>
              </a:ext>
            </a:extLst>
          </p:cNvPr>
          <p:cNvSpPr/>
          <p:nvPr/>
        </p:nvSpPr>
        <p:spPr>
          <a:xfrm>
            <a:off x="6736080" y="2448560"/>
            <a:ext cx="3960796" cy="2567000"/>
          </a:xfrm>
          <a:prstGeom prst="roundRect">
            <a:avLst/>
          </a:prstGeom>
          <a:solidFill>
            <a:schemeClr val="tx1">
              <a:lumMod val="75000"/>
              <a:alpha val="50000"/>
            </a:schemeClr>
          </a:solidFill>
          <a:ln>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rgbClr val="C00000"/>
                </a:solidFill>
              </a:rPr>
              <a:t>Il est donc important de :</a:t>
            </a:r>
          </a:p>
          <a:p>
            <a:endParaRPr lang="fr-FR" dirty="0"/>
          </a:p>
          <a:p>
            <a:pPr marL="285750" indent="-285750">
              <a:buFontTx/>
              <a:buChar char="-"/>
            </a:pPr>
            <a:r>
              <a:rPr lang="fr-FR" b="1" dirty="0"/>
              <a:t>Respecter les règles de procédure</a:t>
            </a:r>
          </a:p>
          <a:p>
            <a:pPr marL="285750" indent="-285750">
              <a:buFontTx/>
              <a:buChar char="-"/>
            </a:pPr>
            <a:endParaRPr lang="fr-FR" dirty="0"/>
          </a:p>
          <a:p>
            <a:pPr marL="285750" indent="-285750">
              <a:buFontTx/>
              <a:buChar char="-"/>
            </a:pPr>
            <a:r>
              <a:rPr lang="fr-FR" b="1" dirty="0"/>
              <a:t>Motiver correctement les décisions</a:t>
            </a:r>
          </a:p>
          <a:p>
            <a:pPr marL="285750" indent="-285750">
              <a:buFontTx/>
              <a:buChar char="-"/>
            </a:pPr>
            <a:endParaRPr lang="fr-FR" dirty="0"/>
          </a:p>
          <a:p>
            <a:pPr marL="285750" indent="-285750">
              <a:buFontTx/>
              <a:buChar char="-"/>
            </a:pPr>
            <a:r>
              <a:rPr lang="fr-FR" b="1" dirty="0"/>
              <a:t>Documenter les différentes étapes du marché</a:t>
            </a:r>
            <a:endParaRPr lang="fr-FR" dirty="0"/>
          </a:p>
        </p:txBody>
      </p:sp>
    </p:spTree>
    <p:extLst>
      <p:ext uri="{BB962C8B-B14F-4D97-AF65-F5344CB8AC3E}">
        <p14:creationId xmlns:p14="http://schemas.microsoft.com/office/powerpoint/2010/main" val="1330037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89E61-8963-A8B4-A097-B3E80F960BB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29B3DF7-0348-A999-B917-9991DA45183A}"/>
              </a:ext>
            </a:extLst>
          </p:cNvPr>
          <p:cNvSpPr>
            <a:spLocks noGrp="1"/>
          </p:cNvSpPr>
          <p:nvPr>
            <p:ph type="title"/>
          </p:nvPr>
        </p:nvSpPr>
        <p:spPr>
          <a:xfrm>
            <a:off x="838200" y="277264"/>
            <a:ext cx="10515600" cy="1172674"/>
          </a:xfrm>
        </p:spPr>
        <p:txBody>
          <a:bodyPr/>
          <a:lstStyle/>
          <a:p>
            <a:pPr algn="ctr"/>
            <a:r>
              <a:rPr lang="fr-BE" b="1" dirty="0"/>
              <a:t>recours des opérateurs économiques</a:t>
            </a:r>
          </a:p>
        </p:txBody>
      </p:sp>
      <p:sp>
        <p:nvSpPr>
          <p:cNvPr id="3" name="Espace réservé du contenu 2">
            <a:extLst>
              <a:ext uri="{FF2B5EF4-FFF2-40B4-BE49-F238E27FC236}">
                <a16:creationId xmlns:a16="http://schemas.microsoft.com/office/drawing/2014/main" id="{9333DD72-F9D8-418B-5CE6-D3818B44193E}"/>
              </a:ext>
            </a:extLst>
          </p:cNvPr>
          <p:cNvSpPr>
            <a:spLocks noGrp="1"/>
          </p:cNvSpPr>
          <p:nvPr>
            <p:ph idx="1"/>
          </p:nvPr>
        </p:nvSpPr>
        <p:spPr>
          <a:xfrm>
            <a:off x="960120" y="1280692"/>
            <a:ext cx="10515600" cy="4902736"/>
          </a:xfrm>
        </p:spPr>
        <p:txBody>
          <a:bodyPr>
            <a:normAutofit fontScale="92500" lnSpcReduction="10000"/>
          </a:bodyPr>
          <a:lstStyle/>
          <a:p>
            <a:r>
              <a:rPr lang="fr-BE" dirty="0">
                <a:solidFill>
                  <a:srgbClr val="FF0000"/>
                </a:solidFill>
              </a:rPr>
              <a:t>Recours en suspension</a:t>
            </a:r>
            <a:r>
              <a:rPr lang="fr-BE" dirty="0">
                <a:solidFill>
                  <a:schemeClr val="tx1"/>
                </a:solidFill>
              </a:rPr>
              <a:t> : </a:t>
            </a:r>
          </a:p>
          <a:p>
            <a:pPr lvl="1">
              <a:buFont typeface="Courier New" panose="02070309020205020404" pitchFamily="49" charset="0"/>
              <a:buChar char="o"/>
            </a:pPr>
            <a:r>
              <a:rPr lang="fr-BE" b="1" dirty="0"/>
              <a:t>Délai de 15 jours </a:t>
            </a:r>
            <a:r>
              <a:rPr lang="fr-BE" dirty="0"/>
              <a:t>calendrier à dater de l’envoi de la décision</a:t>
            </a:r>
          </a:p>
          <a:p>
            <a:pPr lvl="1">
              <a:buFont typeface="Courier New" panose="02070309020205020404" pitchFamily="49" charset="0"/>
              <a:buChar char="o"/>
            </a:pPr>
            <a:r>
              <a:rPr lang="fr-BE" dirty="0"/>
              <a:t>Au </a:t>
            </a:r>
            <a:r>
              <a:rPr lang="fr-BE" b="1" dirty="0"/>
              <a:t>Conseil d’état </a:t>
            </a:r>
            <a:r>
              <a:rPr lang="fr-BE" dirty="0"/>
              <a:t>(pour les décisions des administrations) et au Président du tribunal de l’entreprise (pour les décisions des autres PA)</a:t>
            </a:r>
          </a:p>
          <a:p>
            <a:pPr lvl="1">
              <a:buFont typeface="Courier New" panose="02070309020205020404" pitchFamily="49" charset="0"/>
              <a:buChar char="o"/>
            </a:pPr>
            <a:r>
              <a:rPr lang="fr-BE" dirty="0"/>
              <a:t>La suspension suspend la décision et la faculté pour le PA de conclure le marché</a:t>
            </a:r>
          </a:p>
          <a:p>
            <a:pPr lvl="1">
              <a:buFont typeface="Courier New" panose="02070309020205020404" pitchFamily="49" charset="0"/>
              <a:buChar char="o"/>
            </a:pPr>
            <a:r>
              <a:rPr lang="fr-BE" dirty="0"/>
              <a:t>Pas de suspension si le contrat a été conclu (sauf si délai d’attente pas respecté)</a:t>
            </a:r>
          </a:p>
          <a:p>
            <a:pPr marL="457200" lvl="1" indent="0">
              <a:buNone/>
            </a:pPr>
            <a:endParaRPr lang="fr-BE" dirty="0"/>
          </a:p>
          <a:p>
            <a:r>
              <a:rPr lang="fr-BE" dirty="0">
                <a:solidFill>
                  <a:schemeClr val="tx1"/>
                </a:solidFill>
              </a:rPr>
              <a:t> </a:t>
            </a:r>
            <a:r>
              <a:rPr lang="fr-BE" dirty="0">
                <a:solidFill>
                  <a:srgbClr val="FF0000"/>
                </a:solidFill>
              </a:rPr>
              <a:t>Recours en annulation</a:t>
            </a:r>
            <a:r>
              <a:rPr lang="fr-BE" dirty="0">
                <a:solidFill>
                  <a:schemeClr val="tx1"/>
                </a:solidFill>
              </a:rPr>
              <a:t> : </a:t>
            </a:r>
          </a:p>
          <a:p>
            <a:pPr lvl="1">
              <a:buFont typeface="Courier New" panose="02070309020205020404" pitchFamily="49" charset="0"/>
              <a:buChar char="o"/>
            </a:pPr>
            <a:r>
              <a:rPr lang="fr-BE" b="1" dirty="0"/>
              <a:t>Délai de 60 jours </a:t>
            </a:r>
            <a:r>
              <a:rPr lang="fr-BE" dirty="0"/>
              <a:t>calendrier à dater de l’envoi de la décision</a:t>
            </a:r>
          </a:p>
          <a:p>
            <a:pPr lvl="1">
              <a:buFont typeface="Courier New" panose="02070309020205020404" pitchFamily="49" charset="0"/>
              <a:buChar char="o"/>
            </a:pPr>
            <a:r>
              <a:rPr lang="fr-BE" dirty="0"/>
              <a:t>Au </a:t>
            </a:r>
            <a:r>
              <a:rPr lang="fr-BE" b="1" dirty="0"/>
              <a:t>Conseil d’état </a:t>
            </a:r>
            <a:r>
              <a:rPr lang="fr-BE" dirty="0"/>
              <a:t>(pour les décisions des administrations) et au Président du tribunal de l’entreprise (pour les décisions des autres PA)</a:t>
            </a:r>
          </a:p>
          <a:p>
            <a:pPr lvl="1">
              <a:buFont typeface="Courier New" panose="02070309020205020404" pitchFamily="49" charset="0"/>
              <a:buChar char="o"/>
            </a:pPr>
            <a:r>
              <a:rPr lang="fr-BE" dirty="0"/>
              <a:t>L’annulation annule la décision mais n’affecte pas le contrat conclu. Permet d’obtenir des D-I</a:t>
            </a:r>
          </a:p>
          <a:p>
            <a:pPr marL="0" indent="0">
              <a:buNone/>
            </a:pPr>
            <a:endParaRPr lang="fr-FR" dirty="0"/>
          </a:p>
          <a:p>
            <a:endParaRPr lang="fr-BE" dirty="0"/>
          </a:p>
        </p:txBody>
      </p:sp>
    </p:spTree>
    <p:extLst>
      <p:ext uri="{BB962C8B-B14F-4D97-AF65-F5344CB8AC3E}">
        <p14:creationId xmlns:p14="http://schemas.microsoft.com/office/powerpoint/2010/main" val="34357554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A32B3-C812-B74E-B5E7-A47F3A776231}"/>
              </a:ext>
            </a:extLst>
          </p:cNvPr>
          <p:cNvSpPr>
            <a:spLocks noGrp="1"/>
          </p:cNvSpPr>
          <p:nvPr>
            <p:ph type="title"/>
          </p:nvPr>
        </p:nvSpPr>
        <p:spPr>
          <a:xfrm>
            <a:off x="728133" y="2570895"/>
            <a:ext cx="10515600" cy="1172674"/>
          </a:xfrm>
        </p:spPr>
        <p:txBody>
          <a:bodyPr/>
          <a:lstStyle/>
          <a:p>
            <a:pPr algn="ctr"/>
            <a:r>
              <a:rPr lang="fr-BE" dirty="0"/>
              <a:t>DES Questions ?</a:t>
            </a:r>
          </a:p>
        </p:txBody>
      </p:sp>
    </p:spTree>
    <p:extLst>
      <p:ext uri="{BB962C8B-B14F-4D97-AF65-F5344CB8AC3E}">
        <p14:creationId xmlns:p14="http://schemas.microsoft.com/office/powerpoint/2010/main" val="39591043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E3B6B-7B0B-FE47-A98E-5A42EDE316AB}"/>
              </a:ext>
            </a:extLst>
          </p:cNvPr>
          <p:cNvSpPr>
            <a:spLocks noGrp="1"/>
          </p:cNvSpPr>
          <p:nvPr>
            <p:ph type="title"/>
          </p:nvPr>
        </p:nvSpPr>
        <p:spPr/>
        <p:txBody>
          <a:bodyPr/>
          <a:lstStyle/>
          <a:p>
            <a:pPr algn="ctr"/>
            <a:r>
              <a:rPr lang="fr-BE" dirty="0"/>
              <a:t>Merci POUR VOTRE ATTENTION!</a:t>
            </a:r>
            <a:endParaRPr lang="fr-FR" dirty="0"/>
          </a:p>
        </p:txBody>
      </p:sp>
      <p:pic>
        <p:nvPicPr>
          <p:cNvPr id="6" name="Espace réservé du contenu 5">
            <a:extLst>
              <a:ext uri="{FF2B5EF4-FFF2-40B4-BE49-F238E27FC236}">
                <a16:creationId xmlns:a16="http://schemas.microsoft.com/office/drawing/2014/main" id="{F65D8698-B554-8543-AB2A-EE519096931F}"/>
              </a:ext>
            </a:extLst>
          </p:cNvPr>
          <p:cNvPicPr>
            <a:picLocks noGrp="1" noChangeAspect="1"/>
          </p:cNvPicPr>
          <p:nvPr>
            <p:ph sz="half" idx="2"/>
          </p:nvPr>
        </p:nvPicPr>
        <p:blipFill rotWithShape="1">
          <a:blip r:embed="rId2"/>
          <a:srcRect l="42267" t="12133" r="10679" b="13830"/>
          <a:stretch/>
        </p:blipFill>
        <p:spPr>
          <a:xfrm>
            <a:off x="5331125" y="2116208"/>
            <a:ext cx="3360503" cy="3504361"/>
          </a:xfrm>
        </p:spPr>
      </p:pic>
      <p:sp>
        <p:nvSpPr>
          <p:cNvPr id="3" name="Espace réservé du contenu 2">
            <a:extLst>
              <a:ext uri="{FF2B5EF4-FFF2-40B4-BE49-F238E27FC236}">
                <a16:creationId xmlns:a16="http://schemas.microsoft.com/office/drawing/2014/main" id="{AC83C4C2-0137-8849-A79E-C57B0D5745F6}"/>
              </a:ext>
            </a:extLst>
          </p:cNvPr>
          <p:cNvSpPr>
            <a:spLocks noGrp="1"/>
          </p:cNvSpPr>
          <p:nvPr>
            <p:ph sz="half" idx="1"/>
          </p:nvPr>
        </p:nvSpPr>
        <p:spPr>
          <a:xfrm>
            <a:off x="626654" y="1911853"/>
            <a:ext cx="4220183" cy="4177906"/>
          </a:xfrm>
          <a:ln>
            <a:solidFill>
              <a:schemeClr val="accent1">
                <a:lumMod val="50000"/>
              </a:schemeClr>
            </a:solidFill>
          </a:ln>
        </p:spPr>
        <p:txBody>
          <a:bodyPr>
            <a:noAutofit/>
          </a:bodyPr>
          <a:lstStyle/>
          <a:p>
            <a:pPr marL="0" indent="0" algn="ctr">
              <a:lnSpc>
                <a:spcPct val="100000"/>
              </a:lnSpc>
              <a:spcBef>
                <a:spcPts val="0"/>
              </a:spcBef>
              <a:buNone/>
            </a:pPr>
            <a:r>
              <a:rPr lang="fr-BE" sz="1600" b="1" dirty="0">
                <a:solidFill>
                  <a:schemeClr val="tx1">
                    <a:lumMod val="75000"/>
                  </a:schemeClr>
                </a:solidFill>
                <a:effectLst/>
                <a:ea typeface="Times New Roman" panose="02020603050405020304" pitchFamily="18" charset="0"/>
                <a:cs typeface="Calibri" panose="020F0502020204030204" pitchFamily="34" charset="0"/>
              </a:rPr>
              <a:t>Gauthier ERVYN</a:t>
            </a:r>
            <a:r>
              <a:rPr lang="fr-BE" sz="1600" b="1" dirty="0">
                <a:solidFill>
                  <a:schemeClr val="tx1">
                    <a:lumMod val="75000"/>
                  </a:schemeClr>
                </a:solidFill>
                <a:ea typeface="Times New Roman" panose="02020603050405020304" pitchFamily="18" charset="0"/>
                <a:cs typeface="Calibri" panose="020F0502020204030204" pitchFamily="34" charset="0"/>
              </a:rPr>
              <a:t> </a:t>
            </a:r>
            <a:r>
              <a:rPr lang="fr-BE" sz="1600" b="1" dirty="0">
                <a:solidFill>
                  <a:schemeClr val="tx1">
                    <a:lumMod val="75000"/>
                  </a:schemeClr>
                </a:solidFill>
                <a:effectLst/>
                <a:ea typeface="Times New Roman" panose="02020603050405020304" pitchFamily="18" charset="0"/>
                <a:cs typeface="Calibri" panose="020F0502020204030204" pitchFamily="34" charset="0"/>
              </a:rPr>
              <a:t>&amp; </a:t>
            </a:r>
          </a:p>
          <a:p>
            <a:pPr marL="0" indent="0" algn="ctr">
              <a:lnSpc>
                <a:spcPct val="100000"/>
              </a:lnSpc>
              <a:spcBef>
                <a:spcPts val="0"/>
              </a:spcBef>
              <a:buNone/>
            </a:pPr>
            <a:r>
              <a:rPr lang="fr-BE" sz="1600" b="1" dirty="0" err="1">
                <a:solidFill>
                  <a:schemeClr val="tx1">
                    <a:lumMod val="75000"/>
                  </a:schemeClr>
                </a:solidFill>
                <a:ea typeface="Times New Roman" panose="02020603050405020304" pitchFamily="18" charset="0"/>
                <a:cs typeface="Calibri" panose="020F0502020204030204" pitchFamily="34" charset="0"/>
              </a:rPr>
              <a:t>Hasmik</a:t>
            </a:r>
            <a:r>
              <a:rPr lang="fr-BE" sz="1600" b="1" dirty="0">
                <a:solidFill>
                  <a:schemeClr val="tx1">
                    <a:lumMod val="75000"/>
                  </a:schemeClr>
                </a:solidFill>
                <a:ea typeface="Times New Roman" panose="02020603050405020304" pitchFamily="18" charset="0"/>
                <a:cs typeface="Calibri" panose="020F0502020204030204" pitchFamily="34" charset="0"/>
              </a:rPr>
              <a:t> ISSO</a:t>
            </a:r>
            <a:endParaRPr lang="fr-BE" sz="1600" b="1" dirty="0">
              <a:solidFill>
                <a:schemeClr val="tx1">
                  <a:lumMod val="75000"/>
                </a:schemeClr>
              </a:solidFill>
              <a:effectLst/>
              <a:ea typeface="Times New Roman" panose="02020603050405020304" pitchFamily="18" charset="0"/>
              <a:cs typeface="Calibri" panose="020F0502020204030204" pitchFamily="34" charset="0"/>
            </a:endParaRPr>
          </a:p>
          <a:p>
            <a:pPr marL="0" indent="0" algn="ctr">
              <a:lnSpc>
                <a:spcPct val="100000"/>
              </a:lnSpc>
              <a:spcBef>
                <a:spcPts val="0"/>
              </a:spcBef>
              <a:buNone/>
            </a:pPr>
            <a:br>
              <a:rPr lang="fr-BE" sz="1600" dirty="0">
                <a:solidFill>
                  <a:schemeClr val="tx1">
                    <a:lumMod val="75000"/>
                  </a:schemeClr>
                </a:solidFill>
                <a:effectLst/>
                <a:ea typeface="Times New Roman" panose="02020603050405020304" pitchFamily="18" charset="0"/>
                <a:cs typeface="Calibri" panose="020F0502020204030204" pitchFamily="34" charset="0"/>
              </a:rPr>
            </a:br>
            <a:r>
              <a:rPr lang="fr-BE" sz="1600" dirty="0">
                <a:solidFill>
                  <a:schemeClr val="tx1">
                    <a:lumMod val="75000"/>
                  </a:schemeClr>
                </a:solidFill>
                <a:effectLst/>
                <a:ea typeface="Times New Roman" panose="02020603050405020304" pitchFamily="18" charset="0"/>
                <a:cs typeface="Calibri" panose="020F0502020204030204" pitchFamily="34" charset="0"/>
              </a:rPr>
              <a:t>Avocat</a:t>
            </a:r>
            <a:r>
              <a:rPr lang="fr-BE" sz="1600" dirty="0">
                <a:solidFill>
                  <a:schemeClr val="tx1">
                    <a:lumMod val="75000"/>
                  </a:schemeClr>
                </a:solidFill>
                <a:ea typeface="Times New Roman" panose="02020603050405020304" pitchFamily="18" charset="0"/>
                <a:cs typeface="Calibri" panose="020F0502020204030204" pitchFamily="34" charset="0"/>
              </a:rPr>
              <a:t>s </a:t>
            </a:r>
          </a:p>
          <a:p>
            <a:pPr marL="0" indent="0" algn="ctr">
              <a:lnSpc>
                <a:spcPct val="100000"/>
              </a:lnSpc>
              <a:spcBef>
                <a:spcPts val="0"/>
              </a:spcBef>
              <a:buNone/>
            </a:pPr>
            <a:endParaRPr lang="fr-BE" sz="1600" dirty="0">
              <a:solidFill>
                <a:schemeClr val="tx1">
                  <a:lumMod val="75000"/>
                </a:schemeClr>
              </a:solidFill>
              <a:effectLst/>
              <a:ea typeface="Times New Roman" panose="02020603050405020304" pitchFamily="18" charset="0"/>
              <a:cs typeface="Calibri" panose="020F0502020204030204" pitchFamily="34" charset="0"/>
            </a:endParaRPr>
          </a:p>
          <a:p>
            <a:pPr marL="0" indent="0" algn="ctr">
              <a:lnSpc>
                <a:spcPct val="150000"/>
              </a:lnSpc>
              <a:spcBef>
                <a:spcPts val="0"/>
              </a:spcBef>
              <a:buNone/>
            </a:pPr>
            <a:r>
              <a:rPr lang="fr-BE" sz="1600" dirty="0">
                <a:solidFill>
                  <a:schemeClr val="tx1">
                    <a:lumMod val="75000"/>
                  </a:schemeClr>
                </a:solidFill>
                <a:effectLst/>
                <a:ea typeface="Times New Roman" panose="02020603050405020304" pitchFamily="18" charset="0"/>
                <a:cs typeface="Times New Roman" panose="02020603050405020304" pitchFamily="18" charset="0"/>
              </a:rPr>
              <a:t>T +32 (0) 2 315 53 00</a:t>
            </a:r>
            <a:br>
              <a:rPr lang="fr-BE" sz="1600" dirty="0">
                <a:solidFill>
                  <a:schemeClr val="tx1">
                    <a:lumMod val="75000"/>
                  </a:schemeClr>
                </a:solidFill>
                <a:effectLst/>
                <a:ea typeface="Times New Roman" panose="02020603050405020304" pitchFamily="18" charset="0"/>
                <a:cs typeface="Times New Roman" panose="02020603050405020304" pitchFamily="18" charset="0"/>
              </a:rPr>
            </a:br>
            <a:r>
              <a:rPr lang="fr-BE" sz="1600" dirty="0">
                <a:solidFill>
                  <a:schemeClr val="tx1">
                    <a:lumMod val="75000"/>
                  </a:schemeClr>
                </a:solidFill>
                <a:effectLst/>
                <a:ea typeface="Times New Roman" panose="02020603050405020304" pitchFamily="18" charset="0"/>
                <a:cs typeface="Times New Roman" panose="02020603050405020304" pitchFamily="18" charset="0"/>
              </a:rPr>
              <a:t>M (GE) +32 (0) 473 87 78 54</a:t>
            </a:r>
            <a:endParaRPr lang="fr-BE" sz="1600" dirty="0">
              <a:solidFill>
                <a:schemeClr val="tx1">
                  <a:lumMod val="75000"/>
                </a:schemeClr>
              </a:solidFill>
              <a:ea typeface="Times New Roman" panose="02020603050405020304" pitchFamily="18" charset="0"/>
              <a:cs typeface="Times New Roman" panose="02020603050405020304" pitchFamily="18" charset="0"/>
            </a:endParaRPr>
          </a:p>
          <a:p>
            <a:pPr marL="0" indent="0" algn="ctr">
              <a:lnSpc>
                <a:spcPct val="150000"/>
              </a:lnSpc>
              <a:spcBef>
                <a:spcPts val="0"/>
              </a:spcBef>
              <a:buNone/>
            </a:pPr>
            <a:br>
              <a:rPr lang="fr-BE" sz="1600" dirty="0">
                <a:solidFill>
                  <a:schemeClr val="tx1">
                    <a:lumMod val="75000"/>
                  </a:schemeClr>
                </a:solidFill>
                <a:effectLst/>
                <a:ea typeface="Times New Roman" panose="02020603050405020304" pitchFamily="18" charset="0"/>
                <a:cs typeface="Times New Roman" panose="02020603050405020304" pitchFamily="18" charset="0"/>
              </a:rPr>
            </a:br>
            <a:r>
              <a:rPr lang="fr-BE" sz="1600" u="sng" dirty="0" err="1">
                <a:solidFill>
                  <a:schemeClr val="tx1">
                    <a:lumMod val="75000"/>
                  </a:schemeClr>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ge@resolved.law</a:t>
            </a:r>
            <a:r>
              <a:rPr lang="fr-BE" sz="1600" u="sng" dirty="0">
                <a:solidFill>
                  <a:schemeClr val="tx1">
                    <a:lumMod val="75000"/>
                  </a:schemeClr>
                </a:solidFill>
                <a:effectLst/>
                <a:ea typeface="Times New Roman" panose="02020603050405020304" pitchFamily="18" charset="0"/>
                <a:cs typeface="Times New Roman" panose="02020603050405020304" pitchFamily="18" charset="0"/>
              </a:rPr>
              <a:t> – </a:t>
            </a:r>
            <a:r>
              <a:rPr lang="fr-BE" sz="1600" u="sng" dirty="0" err="1">
                <a:solidFill>
                  <a:schemeClr val="tx1">
                    <a:lumMod val="75000"/>
                  </a:schemeClr>
                </a:solidFill>
                <a:effectLst/>
                <a:ea typeface="Times New Roman" panose="02020603050405020304" pitchFamily="18" charset="0"/>
                <a:cs typeface="Times New Roman" panose="02020603050405020304" pitchFamily="18" charset="0"/>
              </a:rPr>
              <a:t>hi</a:t>
            </a:r>
            <a:r>
              <a:rPr lang="fr-BE" sz="1600" u="sng" dirty="0" err="1">
                <a:solidFill>
                  <a:schemeClr val="tx1">
                    <a:lumMod val="75000"/>
                  </a:schemeClr>
                </a:solidFill>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@resolved.law</a:t>
            </a:r>
            <a:r>
              <a:rPr lang="fr-BE" sz="1600" u="sng" dirty="0">
                <a:solidFill>
                  <a:schemeClr val="tx1">
                    <a:lumMod val="75000"/>
                  </a:schemeClr>
                </a:solidFill>
                <a:ea typeface="Times New Roman" panose="02020603050405020304" pitchFamily="18" charset="0"/>
                <a:cs typeface="Times New Roman" panose="02020603050405020304" pitchFamily="18" charset="0"/>
              </a:rPr>
              <a:t> </a:t>
            </a:r>
            <a:endParaRPr lang="fr-BE" sz="1600" dirty="0">
              <a:solidFill>
                <a:schemeClr val="tx1">
                  <a:lumMod val="75000"/>
                </a:schemeClr>
              </a:solidFill>
              <a:effectLst/>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5582ED9A-B531-FBA2-E664-86F7FFE8EACF}"/>
              </a:ext>
            </a:extLst>
          </p:cNvPr>
          <p:cNvPicPr>
            <a:picLocks noChangeAspect="1"/>
          </p:cNvPicPr>
          <p:nvPr/>
        </p:nvPicPr>
        <p:blipFill>
          <a:blip r:embed="rId5"/>
          <a:stretch>
            <a:fillRect/>
          </a:stretch>
        </p:blipFill>
        <p:spPr>
          <a:xfrm>
            <a:off x="8691628" y="2116208"/>
            <a:ext cx="3237996" cy="3504361"/>
          </a:xfrm>
          <a:prstGeom prst="rect">
            <a:avLst/>
          </a:prstGeom>
        </p:spPr>
      </p:pic>
    </p:spTree>
    <p:extLst>
      <p:ext uri="{BB962C8B-B14F-4D97-AF65-F5344CB8AC3E}">
        <p14:creationId xmlns:p14="http://schemas.microsoft.com/office/powerpoint/2010/main" val="75857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180EB-C11D-2879-E0DD-523B3EF6D79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4059BC7-C660-6A73-30F9-16B8A80A0924}"/>
              </a:ext>
            </a:extLst>
          </p:cNvPr>
          <p:cNvSpPr>
            <a:spLocks noGrp="1"/>
          </p:cNvSpPr>
          <p:nvPr>
            <p:ph type="title"/>
          </p:nvPr>
        </p:nvSpPr>
        <p:spPr/>
        <p:txBody>
          <a:bodyPr>
            <a:normAutofit/>
          </a:bodyPr>
          <a:lstStyle/>
          <a:p>
            <a:pPr algn="ctr"/>
            <a:r>
              <a:rPr lang="fr-BE" b="1" dirty="0"/>
              <a:t>AUTRES PRINCIPES des marchés publics</a:t>
            </a:r>
            <a:br>
              <a:rPr lang="fr-BE" b="1" dirty="0"/>
            </a:br>
            <a:r>
              <a:rPr lang="fr-FR" sz="1400" dirty="0"/>
              <a:t>➡ </a:t>
            </a:r>
            <a:r>
              <a:rPr lang="fr-FR" sz="1400" b="1" dirty="0" err="1"/>
              <a:t>ArticleS</a:t>
            </a:r>
            <a:r>
              <a:rPr lang="fr-FR" sz="1400" b="1" dirty="0"/>
              <a:t> 5 – 14  de la loi du 17 juin 2016 relative aux marchés publics</a:t>
            </a:r>
            <a:endParaRPr lang="fr-BE" b="1" dirty="0"/>
          </a:p>
        </p:txBody>
      </p:sp>
      <p:graphicFrame>
        <p:nvGraphicFramePr>
          <p:cNvPr id="4" name="Espace réservé du contenu 3">
            <a:extLst>
              <a:ext uri="{FF2B5EF4-FFF2-40B4-BE49-F238E27FC236}">
                <a16:creationId xmlns:a16="http://schemas.microsoft.com/office/drawing/2014/main" id="{10926F63-69FD-6AFA-03C2-CC0FBE24BECA}"/>
              </a:ext>
            </a:extLst>
          </p:cNvPr>
          <p:cNvGraphicFramePr>
            <a:graphicFrameLocks noGrp="1"/>
          </p:cNvGraphicFramePr>
          <p:nvPr>
            <p:ph idx="1"/>
            <p:extLst>
              <p:ext uri="{D42A27DB-BD31-4B8C-83A1-F6EECF244321}">
                <p14:modId xmlns:p14="http://schemas.microsoft.com/office/powerpoint/2010/main" val="1716717120"/>
              </p:ext>
            </p:extLst>
          </p:nvPr>
        </p:nvGraphicFramePr>
        <p:xfrm>
          <a:off x="838200" y="2180492"/>
          <a:ext cx="10515600" cy="438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93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1ABB2-5E4F-0AFE-706A-78BA83022C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763634-AF7E-F53C-5083-D79BD2DBEF80}"/>
              </a:ext>
            </a:extLst>
          </p:cNvPr>
          <p:cNvSpPr>
            <a:spLocks noGrp="1"/>
          </p:cNvSpPr>
          <p:nvPr>
            <p:ph type="title"/>
          </p:nvPr>
        </p:nvSpPr>
        <p:spPr/>
        <p:txBody>
          <a:bodyPr>
            <a:normAutofit/>
          </a:bodyPr>
          <a:lstStyle/>
          <a:p>
            <a:pPr algn="ctr"/>
            <a:r>
              <a:rPr lang="fr-BE" b="1" dirty="0"/>
              <a:t>AUTRES PRINCIPES des marchés publics</a:t>
            </a:r>
            <a:br>
              <a:rPr lang="fr-BE" b="1" dirty="0"/>
            </a:br>
            <a:r>
              <a:rPr lang="fr-FR" sz="1400" dirty="0"/>
              <a:t>➡ </a:t>
            </a:r>
            <a:r>
              <a:rPr lang="fr-FR" sz="1400" b="1" dirty="0" err="1"/>
              <a:t>ArticleS</a:t>
            </a:r>
            <a:r>
              <a:rPr lang="fr-FR" sz="1400" b="1" dirty="0"/>
              <a:t> 5 – 14  de la loi du 17 juin 2016 relative aux marchés publics</a:t>
            </a:r>
            <a:endParaRPr lang="fr-BE" b="1" dirty="0"/>
          </a:p>
        </p:txBody>
      </p:sp>
      <p:graphicFrame>
        <p:nvGraphicFramePr>
          <p:cNvPr id="4" name="Espace réservé du contenu 3">
            <a:extLst>
              <a:ext uri="{FF2B5EF4-FFF2-40B4-BE49-F238E27FC236}">
                <a16:creationId xmlns:a16="http://schemas.microsoft.com/office/drawing/2014/main" id="{DC7CFE21-A7D1-30AA-B2DF-41566953092C}"/>
              </a:ext>
            </a:extLst>
          </p:cNvPr>
          <p:cNvGraphicFramePr>
            <a:graphicFrameLocks noGrp="1"/>
          </p:cNvGraphicFramePr>
          <p:nvPr>
            <p:ph idx="1"/>
            <p:extLst>
              <p:ext uri="{D42A27DB-BD31-4B8C-83A1-F6EECF244321}">
                <p14:modId xmlns:p14="http://schemas.microsoft.com/office/powerpoint/2010/main" val="2112404933"/>
              </p:ext>
            </p:extLst>
          </p:nvPr>
        </p:nvGraphicFramePr>
        <p:xfrm>
          <a:off x="838200" y="2180492"/>
          <a:ext cx="10515600" cy="438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214703"/>
      </p:ext>
    </p:extLst>
  </p:cSld>
  <p:clrMapOvr>
    <a:masterClrMapping/>
  </p:clrMapOvr>
</p:sld>
</file>

<file path=ppt/theme/theme1.xml><?xml version="1.0" encoding="utf-8"?>
<a:theme xmlns:a="http://schemas.openxmlformats.org/drawingml/2006/main" name="Thème Office">
  <a:themeElements>
    <a:clrScheme name="Personnalisé 3">
      <a:dk1>
        <a:srgbClr val="1C2A59"/>
      </a:dk1>
      <a:lt1>
        <a:srgbClr val="FFFFFF"/>
      </a:lt1>
      <a:dk2>
        <a:srgbClr val="1C2A59"/>
      </a:dk2>
      <a:lt2>
        <a:srgbClr val="E7E6E6"/>
      </a:lt2>
      <a:accent1>
        <a:srgbClr val="455DBE"/>
      </a:accent1>
      <a:accent2>
        <a:srgbClr val="DF191D"/>
      </a:accent2>
      <a:accent3>
        <a:srgbClr val="1671FF"/>
      </a:accent3>
      <a:accent4>
        <a:srgbClr val="FF8F2B"/>
      </a:accent4>
      <a:accent5>
        <a:srgbClr val="DF3889"/>
      </a:accent5>
      <a:accent6>
        <a:srgbClr val="FFCB26"/>
      </a:accent6>
      <a:hlink>
        <a:srgbClr val="0563C1"/>
      </a:hlink>
      <a:folHlink>
        <a:srgbClr val="DF191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lved_marches_publics" id="{91216544-05C4-EB4B-9645-4BB32AF9C603}" vid="{1FCBE8BE-035A-E744-88A8-3A3FE9D75BD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Conférrence CJBB 26~11~2020</Template>
  <TotalTime>1033</TotalTime>
  <Words>6036</Words>
  <Application>Microsoft Office PowerPoint</Application>
  <PresentationFormat>Grand écran</PresentationFormat>
  <Paragraphs>708</Paragraphs>
  <Slides>77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77</vt:i4>
      </vt:variant>
    </vt:vector>
  </HeadingPairs>
  <TitlesOfParts>
    <vt:vector size="83" baseType="lpstr">
      <vt:lpstr>Arial</vt:lpstr>
      <vt:lpstr>Calibri</vt:lpstr>
      <vt:lpstr>Courier New</vt:lpstr>
      <vt:lpstr>Times New Roman</vt:lpstr>
      <vt:lpstr>Wingdings</vt:lpstr>
      <vt:lpstr>Thème Office</vt:lpstr>
      <vt:lpstr>Présentation PowerPoint</vt:lpstr>
      <vt:lpstr>Qui sommes-nous ? </vt:lpstr>
      <vt:lpstr>Objet du séminaire </vt:lpstr>
      <vt:lpstr>NotionS, principes et cadre légal des Marchés publics</vt:lpstr>
      <vt:lpstr>Qu’est ce qu’un marché public ?</vt:lpstr>
      <vt:lpstr>Législation essentielle </vt:lpstr>
      <vt:lpstr>Principes fondamentaux des marchés publics ➡ Article 4 de la loi du 17 juin 2016 relative aux marchés publics</vt:lpstr>
      <vt:lpstr>AUTRES PRINCIPES des marchés publics ➡ ArticleS 5 – 14  de la loi du 17 juin 2016 relative aux marchés publics</vt:lpstr>
      <vt:lpstr>AUTRES PRINCIPES des marchés publics ➡ ArticleS 5 – 14  de la loi du 17 juin 2016 relative aux marchés publics</vt:lpstr>
      <vt:lpstr>Présentation PowerPoint</vt:lpstr>
      <vt:lpstr>Présentation PowerPoint</vt:lpstr>
      <vt:lpstr>DUREE des marchés publics ➡ ArticleS 57  de la loi du 17 juin 2016 relative aux marchés publics</vt:lpstr>
      <vt:lpstr>Principes GENERAUX DE DROIT BELGE ET EUROPEEN (HORS MP)</vt:lpstr>
      <vt:lpstr>QUELQUES CONTRATS EXCLUS (mais soumis aux PRINCIPES GENERAUX)</vt:lpstr>
      <vt:lpstr>distinction entre Marchés publics et concessions</vt:lpstr>
      <vt:lpstr>distinction entre Marchés publics et concessions</vt:lpstr>
      <vt:lpstr>Les marchés publics et le CPAS</vt:lpstr>
      <vt:lpstr>POUVOIRS ADJUDICATEURS</vt:lpstr>
      <vt:lpstr>Organes compétents au sein du CPAS</vt:lpstr>
      <vt:lpstr>Rôle de la tutelle administrative </vt:lpstr>
      <vt:lpstr>Rôle de la tutelle administrative</vt:lpstr>
      <vt:lpstr>Définir les étapes du Marché Public et leur durée</vt:lpstr>
      <vt:lpstr>centrale d’achat ET MARCHE CONJOINT</vt:lpstr>
      <vt:lpstr>Distinction entre marchés publics classiques et marchés via centrale d’achat</vt:lpstr>
      <vt:lpstr>Exemples de marchés PUBLICS</vt:lpstr>
      <vt:lpstr>Exemple 1. Réparation des stores</vt:lpstr>
      <vt:lpstr>Application des étapes à l’exemple 1</vt:lpstr>
      <vt:lpstr>Exemple 2. FOURNITURES DE LANGES ET MATERIEL D’INCONTINENCE</vt:lpstr>
      <vt:lpstr>Application des étapes à l’exemple 2</vt:lpstr>
      <vt:lpstr>Exemple 3. SERVICES DE GARDIENNAGE</vt:lpstr>
      <vt:lpstr>Application des étapes à l’exemple 3</vt:lpstr>
      <vt:lpstr>Exemple 4. extension du home</vt:lpstr>
      <vt:lpstr>Application des étapes à l’exemple 4</vt:lpstr>
      <vt:lpstr>Typologie des marchés et estimation du montant</vt:lpstr>
      <vt:lpstr>Types de marchés</vt:lpstr>
      <vt:lpstr>MARCHÉS DE TRAVAUX – ANNEXE I (Loi du 17 juin 2016)</vt:lpstr>
      <vt:lpstr>SERVICES SOCIAUX – ANNEXE III (Loi du 17 juin 2016)</vt:lpstr>
      <vt:lpstr>Méthodes pour estimer le montant et déterminer les seuils applicables ➡ Articles 7 et 8 de l’AR du 18 avril 2017</vt:lpstr>
      <vt:lpstr>Méthodes pour estimer le montant et déterminer les seuils applicables ➡ Articles 7 et 8 de l’AR du 18 avril 2017</vt:lpstr>
      <vt:lpstr>Influence du montant sur le choix de la procédure </vt:lpstr>
      <vt:lpstr>LES SEUILS DE PUBLICITE EUROPEENNE</vt:lpstr>
      <vt:lpstr>principaux seuils applicables depuis le 1/1/2026 </vt:lpstr>
      <vt:lpstr>Choix de la procédure </vt:lpstr>
      <vt:lpstr>Principales procédures </vt:lpstr>
      <vt:lpstr>Marché public de faible montant </vt:lpstr>
      <vt:lpstr>Procédure négociée sans publication préalable (PNSPP)</vt:lpstr>
      <vt:lpstr>Présentation PowerPoint</vt:lpstr>
      <vt:lpstr>Procédure concurrentielle avec négociation (PCAN)</vt:lpstr>
      <vt:lpstr>Procédure ouverte</vt:lpstr>
      <vt:lpstr>Présentation PowerPoint</vt:lpstr>
      <vt:lpstr>RECOURS AUX centrales d’achat</vt:lpstr>
      <vt:lpstr>Procédures spécifiques pour les centrales d’achat</vt:lpstr>
      <vt:lpstr>Définition du besoin et rédaction du cahier spécial des charges (csc)</vt:lpstr>
      <vt:lpstr>1. Identifier le besoin précis du CPAS</vt:lpstr>
      <vt:lpstr>1.1 PROSPECTION DU MARCHÉ</vt:lpstr>
      <vt:lpstr>2. Rédiger un cSC clair, complet et précis</vt:lpstr>
      <vt:lpstr>2.1. Conditions de participation</vt:lpstr>
      <vt:lpstr>DOCUMENT UNIQUE DE MARCHE EUROPEEN (DUME)</vt:lpstr>
      <vt:lpstr>Présentation PowerPoint</vt:lpstr>
      <vt:lpstr>2.2 Motifs d’exclusion</vt:lpstr>
      <vt:lpstr>Motifs d’exclusion obligatoires (art. 67-70)</vt:lpstr>
      <vt:lpstr>Motifs d’exclusion facultatifs (art. 69)</vt:lpstr>
      <vt:lpstr>2.3 Critères de sélection</vt:lpstr>
      <vt:lpstr>2.4 Critères d’ATTRIBUTION</vt:lpstr>
      <vt:lpstr>2.5 Modalités d’exécution du marché</vt:lpstr>
      <vt:lpstr>Analyse des offres et attribution</vt:lpstr>
      <vt:lpstr>Analyser les offres des soumissionnaires </vt:lpstr>
      <vt:lpstr>Rédiger le rapport d’analyse des offres et la décision motivée d’attribution</vt:lpstr>
      <vt:lpstr>Processus décisionnel pour l’attribution du marché</vt:lpstr>
      <vt:lpstr>Transparence et traçabilité</vt:lpstr>
      <vt:lpstr>Tenue accrue des dossiers et justificatif en cas d’éventuels recours</vt:lpstr>
      <vt:lpstr>Bonnes pratiques pour éviter les risques de contestation ou irrégularités </vt:lpstr>
      <vt:lpstr>Identifier les points critiques</vt:lpstr>
      <vt:lpstr>recours des opérateurs économiques</vt:lpstr>
      <vt:lpstr>recours des opérateurs économiques</vt:lpstr>
      <vt:lpstr>DES Questions ?</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Gauthier ERVYN</dc:creator>
  <cp:lastModifiedBy>Hasmik Isso</cp:lastModifiedBy>
  <cp:revision>70</cp:revision>
  <cp:lastPrinted>2026-03-10T11:16:23Z</cp:lastPrinted>
  <dcterms:created xsi:type="dcterms:W3CDTF">2020-11-16T20:21:47Z</dcterms:created>
  <dcterms:modified xsi:type="dcterms:W3CDTF">2026-03-12T11:17:25Z</dcterms:modified>
</cp:coreProperties>
</file>