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handoutMasterIdLst>
    <p:handoutMasterId r:id="rId52"/>
  </p:handoutMasterIdLst>
  <p:sldIdLst>
    <p:sldId id="323" r:id="rId2"/>
    <p:sldId id="324" r:id="rId3"/>
    <p:sldId id="338" r:id="rId4"/>
    <p:sldId id="359" r:id="rId5"/>
    <p:sldId id="332" r:id="rId6"/>
    <p:sldId id="352" r:id="rId7"/>
    <p:sldId id="353" r:id="rId8"/>
    <p:sldId id="457" r:id="rId9"/>
    <p:sldId id="333" r:id="rId10"/>
    <p:sldId id="459" r:id="rId11"/>
    <p:sldId id="460" r:id="rId12"/>
    <p:sldId id="462" r:id="rId13"/>
    <p:sldId id="463" r:id="rId14"/>
    <p:sldId id="455" r:id="rId15"/>
    <p:sldId id="464" r:id="rId16"/>
    <p:sldId id="494" r:id="rId17"/>
    <p:sldId id="465" r:id="rId18"/>
    <p:sldId id="466" r:id="rId19"/>
    <p:sldId id="467" r:id="rId20"/>
    <p:sldId id="505" r:id="rId21"/>
    <p:sldId id="469" r:id="rId22"/>
    <p:sldId id="495" r:id="rId23"/>
    <p:sldId id="470" r:id="rId24"/>
    <p:sldId id="471" r:id="rId25"/>
    <p:sldId id="472" r:id="rId26"/>
    <p:sldId id="473" r:id="rId27"/>
    <p:sldId id="474" r:id="rId28"/>
    <p:sldId id="475" r:id="rId29"/>
    <p:sldId id="496" r:id="rId30"/>
    <p:sldId id="497" r:id="rId31"/>
    <p:sldId id="498" r:id="rId32"/>
    <p:sldId id="499" r:id="rId33"/>
    <p:sldId id="500" r:id="rId34"/>
    <p:sldId id="476" r:id="rId35"/>
    <p:sldId id="479" r:id="rId36"/>
    <p:sldId id="502" r:id="rId37"/>
    <p:sldId id="456" r:id="rId38"/>
    <p:sldId id="485" r:id="rId39"/>
    <p:sldId id="486" r:id="rId40"/>
    <p:sldId id="487" r:id="rId41"/>
    <p:sldId id="488" r:id="rId42"/>
    <p:sldId id="489" r:id="rId43"/>
    <p:sldId id="490" r:id="rId44"/>
    <p:sldId id="491" r:id="rId45"/>
    <p:sldId id="493" r:id="rId46"/>
    <p:sldId id="492" r:id="rId47"/>
    <p:sldId id="503" r:id="rId48"/>
    <p:sldId id="501" r:id="rId49"/>
    <p:sldId id="453" r:id="rId5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F889A9-8521-B63D-2B48-0AD7B6450549}" name="Laurent DELMOTTE" initials="LD" userId="S::ld@resolved.law::e7a6b560-acf4-4dcd-a550-22332a58d46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2C704A-9CCA-4DB1-B916-7CC7B25FF73F}" v="1" dt="2026-03-13T11:37:22.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82373" autoAdjust="0"/>
  </p:normalViewPr>
  <p:slideViewPr>
    <p:cSldViewPr snapToGrid="0">
      <p:cViewPr varScale="1">
        <p:scale>
          <a:sx n="91" d="100"/>
          <a:sy n="91" d="100"/>
        </p:scale>
        <p:origin x="187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t VAN HYFTE" userId="e81e9500-0c52-460f-9e18-e5e765baeff1" providerId="ADAL" clId="{C23C82CD-35AF-42B0-85E2-FEADF38E6F93}"/>
    <pc:docChg chg="custSel modSld">
      <pc:chgData name="Bart VAN HYFTE" userId="e81e9500-0c52-460f-9e18-e5e765baeff1" providerId="ADAL" clId="{C23C82CD-35AF-42B0-85E2-FEADF38E6F93}" dt="2026-03-13T11:38:17.841" v="59" actId="115"/>
      <pc:docMkLst>
        <pc:docMk/>
      </pc:docMkLst>
      <pc:sldChg chg="modSp mod">
        <pc:chgData name="Bart VAN HYFTE" userId="e81e9500-0c52-460f-9e18-e5e765baeff1" providerId="ADAL" clId="{C23C82CD-35AF-42B0-85E2-FEADF38E6F93}" dt="2026-03-13T11:38:17.841" v="59" actId="115"/>
        <pc:sldMkLst>
          <pc:docMk/>
          <pc:sldMk cId="1431341318" sldId="455"/>
        </pc:sldMkLst>
        <pc:spChg chg="mod">
          <ac:chgData name="Bart VAN HYFTE" userId="e81e9500-0c52-460f-9e18-e5e765baeff1" providerId="ADAL" clId="{C23C82CD-35AF-42B0-85E2-FEADF38E6F93}" dt="2026-03-13T11:33:32.930" v="10" actId="20577"/>
          <ac:spMkLst>
            <pc:docMk/>
            <pc:sldMk cId="1431341318" sldId="455"/>
            <ac:spMk id="2" creationId="{9D8D4F48-EFF0-79CF-9AB3-4FAEB73D75F5}"/>
          </ac:spMkLst>
        </pc:spChg>
        <pc:spChg chg="mod">
          <ac:chgData name="Bart VAN HYFTE" userId="e81e9500-0c52-460f-9e18-e5e765baeff1" providerId="ADAL" clId="{C23C82CD-35AF-42B0-85E2-FEADF38E6F93}" dt="2026-03-13T11:38:17.841" v="59" actId="115"/>
          <ac:spMkLst>
            <pc:docMk/>
            <pc:sldMk cId="1431341318" sldId="455"/>
            <ac:spMk id="3" creationId="{98913E70-8C85-F1E9-9241-0E17DFF8BB6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3F30C38-FD1E-37AB-B190-530C25065064}"/>
              </a:ext>
            </a:extLst>
          </p:cNvPr>
          <p:cNvSpPr>
            <a:spLocks noGrp="1"/>
          </p:cNvSpPr>
          <p:nvPr>
            <p:ph type="hdr" sz="quarter"/>
          </p:nvPr>
        </p:nvSpPr>
        <p:spPr>
          <a:xfrm>
            <a:off x="0" y="1"/>
            <a:ext cx="2945659" cy="498055"/>
          </a:xfrm>
          <a:prstGeom prst="rect">
            <a:avLst/>
          </a:prstGeom>
        </p:spPr>
        <p:txBody>
          <a:bodyPr vert="horz" lIns="96661" tIns="48331" rIns="96661" bIns="48331" rtlCol="0"/>
          <a:lstStyle>
            <a:lvl1pPr algn="l">
              <a:defRPr sz="1300"/>
            </a:lvl1pPr>
          </a:lstStyle>
          <a:p>
            <a:endParaRPr lang="fr-BE"/>
          </a:p>
        </p:txBody>
      </p:sp>
      <p:sp>
        <p:nvSpPr>
          <p:cNvPr id="3" name="Espace réservé de la date 2">
            <a:extLst>
              <a:ext uri="{FF2B5EF4-FFF2-40B4-BE49-F238E27FC236}">
                <a16:creationId xmlns:a16="http://schemas.microsoft.com/office/drawing/2014/main" id="{93FAC59E-4DAF-78B8-C436-7ADD56F9174D}"/>
              </a:ext>
            </a:extLst>
          </p:cNvPr>
          <p:cNvSpPr>
            <a:spLocks noGrp="1"/>
          </p:cNvSpPr>
          <p:nvPr>
            <p:ph type="dt" sz="quarter" idx="1"/>
          </p:nvPr>
        </p:nvSpPr>
        <p:spPr>
          <a:xfrm>
            <a:off x="3850443" y="1"/>
            <a:ext cx="2945659" cy="498055"/>
          </a:xfrm>
          <a:prstGeom prst="rect">
            <a:avLst/>
          </a:prstGeom>
        </p:spPr>
        <p:txBody>
          <a:bodyPr vert="horz" lIns="96661" tIns="48331" rIns="96661" bIns="48331" rtlCol="0"/>
          <a:lstStyle>
            <a:lvl1pPr algn="r">
              <a:defRPr sz="1300"/>
            </a:lvl1pPr>
          </a:lstStyle>
          <a:p>
            <a:fld id="{3EDD2436-8F8C-4E40-ACFC-EE03D4133A4C}" type="datetimeFigureOut">
              <a:rPr lang="fr-BE" smtClean="0"/>
              <a:t>13-03-26</a:t>
            </a:fld>
            <a:endParaRPr lang="fr-BE"/>
          </a:p>
        </p:txBody>
      </p:sp>
      <p:sp>
        <p:nvSpPr>
          <p:cNvPr id="4" name="Espace réservé du pied de page 3">
            <a:extLst>
              <a:ext uri="{FF2B5EF4-FFF2-40B4-BE49-F238E27FC236}">
                <a16:creationId xmlns:a16="http://schemas.microsoft.com/office/drawing/2014/main" id="{87D6102F-8999-3EF7-7276-C8EDD81A8DD7}"/>
              </a:ext>
            </a:extLst>
          </p:cNvPr>
          <p:cNvSpPr>
            <a:spLocks noGrp="1"/>
          </p:cNvSpPr>
          <p:nvPr>
            <p:ph type="ftr" sz="quarter" idx="2"/>
          </p:nvPr>
        </p:nvSpPr>
        <p:spPr>
          <a:xfrm>
            <a:off x="0" y="9428584"/>
            <a:ext cx="2945659" cy="498054"/>
          </a:xfrm>
          <a:prstGeom prst="rect">
            <a:avLst/>
          </a:prstGeom>
        </p:spPr>
        <p:txBody>
          <a:bodyPr vert="horz" lIns="96661" tIns="48331" rIns="96661" bIns="48331" rtlCol="0" anchor="b"/>
          <a:lstStyle>
            <a:lvl1pPr algn="l">
              <a:defRPr sz="1300"/>
            </a:lvl1pPr>
          </a:lstStyle>
          <a:p>
            <a:endParaRPr lang="fr-BE"/>
          </a:p>
        </p:txBody>
      </p:sp>
      <p:sp>
        <p:nvSpPr>
          <p:cNvPr id="5" name="Espace réservé du numéro de diapositive 4">
            <a:extLst>
              <a:ext uri="{FF2B5EF4-FFF2-40B4-BE49-F238E27FC236}">
                <a16:creationId xmlns:a16="http://schemas.microsoft.com/office/drawing/2014/main" id="{AE4A2EC6-1FB4-D4A1-AD74-58CFC9706745}"/>
              </a:ext>
            </a:extLst>
          </p:cNvPr>
          <p:cNvSpPr>
            <a:spLocks noGrp="1"/>
          </p:cNvSpPr>
          <p:nvPr>
            <p:ph type="sldNum" sz="quarter" idx="3"/>
          </p:nvPr>
        </p:nvSpPr>
        <p:spPr>
          <a:xfrm>
            <a:off x="3850443" y="9428584"/>
            <a:ext cx="2945659" cy="498054"/>
          </a:xfrm>
          <a:prstGeom prst="rect">
            <a:avLst/>
          </a:prstGeom>
        </p:spPr>
        <p:txBody>
          <a:bodyPr vert="horz" lIns="96661" tIns="48331" rIns="96661" bIns="48331" rtlCol="0" anchor="b"/>
          <a:lstStyle>
            <a:lvl1pPr algn="r">
              <a:defRPr sz="1300"/>
            </a:lvl1pPr>
          </a:lstStyle>
          <a:p>
            <a:fld id="{07E04B5E-330F-4F88-B452-F84C1E4EB959}" type="slidenum">
              <a:rPr lang="fr-BE" smtClean="0"/>
              <a:t>‹nr.›</a:t>
            </a:fld>
            <a:endParaRPr lang="fr-BE"/>
          </a:p>
        </p:txBody>
      </p:sp>
    </p:spTree>
    <p:extLst>
      <p:ext uri="{BB962C8B-B14F-4D97-AF65-F5344CB8AC3E}">
        <p14:creationId xmlns:p14="http://schemas.microsoft.com/office/powerpoint/2010/main" val="3561546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8055"/>
          </a:xfrm>
          <a:prstGeom prst="rect">
            <a:avLst/>
          </a:prstGeom>
        </p:spPr>
        <p:txBody>
          <a:bodyPr vert="horz" lIns="96661" tIns="48331" rIns="96661" bIns="48331" rtlCol="0"/>
          <a:lstStyle>
            <a:lvl1pPr algn="l">
              <a:defRPr sz="1300"/>
            </a:lvl1pPr>
          </a:lstStyle>
          <a:p>
            <a:endParaRPr lang="fr-BE"/>
          </a:p>
        </p:txBody>
      </p:sp>
      <p:sp>
        <p:nvSpPr>
          <p:cNvPr id="3" name="Espace réservé de la date 2"/>
          <p:cNvSpPr>
            <a:spLocks noGrp="1"/>
          </p:cNvSpPr>
          <p:nvPr>
            <p:ph type="dt" idx="1"/>
          </p:nvPr>
        </p:nvSpPr>
        <p:spPr>
          <a:xfrm>
            <a:off x="3850443" y="1"/>
            <a:ext cx="2945659" cy="498055"/>
          </a:xfrm>
          <a:prstGeom prst="rect">
            <a:avLst/>
          </a:prstGeom>
        </p:spPr>
        <p:txBody>
          <a:bodyPr vert="horz" lIns="96661" tIns="48331" rIns="96661" bIns="48331" rtlCol="0"/>
          <a:lstStyle>
            <a:lvl1pPr algn="r">
              <a:defRPr sz="1300"/>
            </a:lvl1pPr>
          </a:lstStyle>
          <a:p>
            <a:fld id="{E59EFB9D-9F65-4315-90CD-9E9F79C7E56C}" type="datetimeFigureOut">
              <a:rPr lang="fr-BE" smtClean="0"/>
              <a:t>13-03-26</a:t>
            </a:fld>
            <a:endParaRPr lang="fr-BE"/>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6661" tIns="48331" rIns="96661" bIns="48331" rtlCol="0" anchor="ctr"/>
          <a:lstStyle/>
          <a:p>
            <a:endParaRPr lang="fr-BE"/>
          </a:p>
        </p:txBody>
      </p:sp>
      <p:sp>
        <p:nvSpPr>
          <p:cNvPr id="5" name="Espace réservé des notes 4"/>
          <p:cNvSpPr>
            <a:spLocks noGrp="1"/>
          </p:cNvSpPr>
          <p:nvPr>
            <p:ph type="body" sz="quarter" idx="3"/>
          </p:nvPr>
        </p:nvSpPr>
        <p:spPr>
          <a:xfrm>
            <a:off x="679768" y="4777195"/>
            <a:ext cx="5438140" cy="3908614"/>
          </a:xfrm>
          <a:prstGeom prst="rect">
            <a:avLst/>
          </a:prstGeom>
        </p:spPr>
        <p:txBody>
          <a:bodyPr vert="horz" lIns="96661" tIns="48331" rIns="96661" bIns="48331"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28584"/>
            <a:ext cx="2945659" cy="498054"/>
          </a:xfrm>
          <a:prstGeom prst="rect">
            <a:avLst/>
          </a:prstGeom>
        </p:spPr>
        <p:txBody>
          <a:bodyPr vert="horz" lIns="96661" tIns="48331" rIns="96661" bIns="48331" rtlCol="0" anchor="b"/>
          <a:lstStyle>
            <a:lvl1pPr algn="l">
              <a:defRPr sz="1300"/>
            </a:lvl1pPr>
          </a:lstStyle>
          <a:p>
            <a:endParaRPr lang="fr-BE"/>
          </a:p>
        </p:txBody>
      </p:sp>
      <p:sp>
        <p:nvSpPr>
          <p:cNvPr id="7" name="Espace réservé du numéro de diapositive 6"/>
          <p:cNvSpPr>
            <a:spLocks noGrp="1"/>
          </p:cNvSpPr>
          <p:nvPr>
            <p:ph type="sldNum" sz="quarter" idx="5"/>
          </p:nvPr>
        </p:nvSpPr>
        <p:spPr>
          <a:xfrm>
            <a:off x="3850443" y="9428584"/>
            <a:ext cx="2945659" cy="498054"/>
          </a:xfrm>
          <a:prstGeom prst="rect">
            <a:avLst/>
          </a:prstGeom>
        </p:spPr>
        <p:txBody>
          <a:bodyPr vert="horz" lIns="96661" tIns="48331" rIns="96661" bIns="48331" rtlCol="0" anchor="b"/>
          <a:lstStyle>
            <a:lvl1pPr algn="r">
              <a:defRPr sz="1300"/>
            </a:lvl1pPr>
          </a:lstStyle>
          <a:p>
            <a:fld id="{F3D4ADF1-D1F0-4E25-8C5D-B4F00FC95B9D}" type="slidenum">
              <a:rPr lang="fr-BE" smtClean="0"/>
              <a:t>‹nr.›</a:t>
            </a:fld>
            <a:endParaRPr lang="fr-BE"/>
          </a:p>
        </p:txBody>
      </p:sp>
    </p:spTree>
    <p:extLst>
      <p:ext uri="{BB962C8B-B14F-4D97-AF65-F5344CB8AC3E}">
        <p14:creationId xmlns:p14="http://schemas.microsoft.com/office/powerpoint/2010/main" val="2842130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66612"/>
            <a:endParaRPr lang="nl-BE"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3D4ADF1-D1F0-4E25-8C5D-B4F00FC95B9D}" type="slidenum">
              <a:rPr lang="fr-BE" smtClean="0"/>
              <a:t>1</a:t>
            </a:fld>
            <a:endParaRPr lang="fr-BE"/>
          </a:p>
        </p:txBody>
      </p:sp>
    </p:spTree>
    <p:extLst>
      <p:ext uri="{BB962C8B-B14F-4D97-AF65-F5344CB8AC3E}">
        <p14:creationId xmlns:p14="http://schemas.microsoft.com/office/powerpoint/2010/main" val="1618460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FDCF8-CBCE-2ACC-7FB4-059EC0E5FFE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C4F48E3-12B6-E5AF-E811-7EB764697ED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A3FAA40-B552-CF65-2C1C-1BBA48353333}"/>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8A09BE48-6CA1-29C0-C531-679E2EDB2824}"/>
              </a:ext>
            </a:extLst>
          </p:cNvPr>
          <p:cNvSpPr>
            <a:spLocks noGrp="1"/>
          </p:cNvSpPr>
          <p:nvPr>
            <p:ph type="sldNum" sz="quarter" idx="5"/>
          </p:nvPr>
        </p:nvSpPr>
        <p:spPr/>
        <p:txBody>
          <a:bodyPr/>
          <a:lstStyle/>
          <a:p>
            <a:fld id="{F3D4ADF1-D1F0-4E25-8C5D-B4F00FC95B9D}" type="slidenum">
              <a:rPr lang="fr-BE" smtClean="0"/>
              <a:t>11</a:t>
            </a:fld>
            <a:endParaRPr lang="fr-BE"/>
          </a:p>
        </p:txBody>
      </p:sp>
    </p:spTree>
    <p:extLst>
      <p:ext uri="{BB962C8B-B14F-4D97-AF65-F5344CB8AC3E}">
        <p14:creationId xmlns:p14="http://schemas.microsoft.com/office/powerpoint/2010/main" val="927326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E05C8-FC75-96E5-4F86-DA4D0C31DAB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3725DA6-969F-6B91-BCB9-B44D656C609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41653C2-8454-B57E-0F8A-F7FB41C6453A}"/>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AEEB5DB4-E069-EC52-3CB0-08980FD11F14}"/>
              </a:ext>
            </a:extLst>
          </p:cNvPr>
          <p:cNvSpPr>
            <a:spLocks noGrp="1"/>
          </p:cNvSpPr>
          <p:nvPr>
            <p:ph type="sldNum" sz="quarter" idx="5"/>
          </p:nvPr>
        </p:nvSpPr>
        <p:spPr/>
        <p:txBody>
          <a:bodyPr/>
          <a:lstStyle/>
          <a:p>
            <a:fld id="{F3D4ADF1-D1F0-4E25-8C5D-B4F00FC95B9D}" type="slidenum">
              <a:rPr lang="fr-BE" smtClean="0"/>
              <a:t>12</a:t>
            </a:fld>
            <a:endParaRPr lang="fr-BE"/>
          </a:p>
        </p:txBody>
      </p:sp>
    </p:spTree>
    <p:extLst>
      <p:ext uri="{BB962C8B-B14F-4D97-AF65-F5344CB8AC3E}">
        <p14:creationId xmlns:p14="http://schemas.microsoft.com/office/powerpoint/2010/main" val="2968082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8F23E-CAAA-DB56-1EB8-20C297CFB1E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553C9F0-6E2C-AD08-B229-2286105FFB6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8215CB4-F484-E6BD-017D-C3DDA1259B0A}"/>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65278855-B6FD-5BF3-B536-BBAE4D925428}"/>
              </a:ext>
            </a:extLst>
          </p:cNvPr>
          <p:cNvSpPr>
            <a:spLocks noGrp="1"/>
          </p:cNvSpPr>
          <p:nvPr>
            <p:ph type="sldNum" sz="quarter" idx="5"/>
          </p:nvPr>
        </p:nvSpPr>
        <p:spPr/>
        <p:txBody>
          <a:bodyPr/>
          <a:lstStyle/>
          <a:p>
            <a:fld id="{F3D4ADF1-D1F0-4E25-8C5D-B4F00FC95B9D}" type="slidenum">
              <a:rPr lang="fr-BE" smtClean="0"/>
              <a:t>13</a:t>
            </a:fld>
            <a:endParaRPr lang="fr-BE"/>
          </a:p>
        </p:txBody>
      </p:sp>
    </p:spTree>
    <p:extLst>
      <p:ext uri="{BB962C8B-B14F-4D97-AF65-F5344CB8AC3E}">
        <p14:creationId xmlns:p14="http://schemas.microsoft.com/office/powerpoint/2010/main" val="2785452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0BCF9-B098-80EF-E4AF-51D8F37C557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4C11C4B-7233-D6E4-2C32-BE3110323D6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F70C5CD-B98D-8EF0-FBC6-44D1348C31AC}"/>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8D16A02A-C2D3-2266-C8FC-F041E5D28432}"/>
              </a:ext>
            </a:extLst>
          </p:cNvPr>
          <p:cNvSpPr>
            <a:spLocks noGrp="1"/>
          </p:cNvSpPr>
          <p:nvPr>
            <p:ph type="sldNum" sz="quarter" idx="5"/>
          </p:nvPr>
        </p:nvSpPr>
        <p:spPr/>
        <p:txBody>
          <a:bodyPr/>
          <a:lstStyle/>
          <a:p>
            <a:fld id="{F3D4ADF1-D1F0-4E25-8C5D-B4F00FC95B9D}" type="slidenum">
              <a:rPr lang="fr-BE" smtClean="0"/>
              <a:t>14</a:t>
            </a:fld>
            <a:endParaRPr lang="fr-BE"/>
          </a:p>
        </p:txBody>
      </p:sp>
    </p:spTree>
    <p:extLst>
      <p:ext uri="{BB962C8B-B14F-4D97-AF65-F5344CB8AC3E}">
        <p14:creationId xmlns:p14="http://schemas.microsoft.com/office/powerpoint/2010/main" val="1539617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E0F05-4B7F-13C2-FC69-6539CFEBD7D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FA303AE-5F8A-B65E-FC50-AC193E27611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7068CB-22D1-E836-651F-4F0625D8C29F}"/>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012C86E5-ECCF-C3A0-4EA6-EEB13D269B90}"/>
              </a:ext>
            </a:extLst>
          </p:cNvPr>
          <p:cNvSpPr>
            <a:spLocks noGrp="1"/>
          </p:cNvSpPr>
          <p:nvPr>
            <p:ph type="sldNum" sz="quarter" idx="5"/>
          </p:nvPr>
        </p:nvSpPr>
        <p:spPr/>
        <p:txBody>
          <a:bodyPr/>
          <a:lstStyle/>
          <a:p>
            <a:fld id="{F3D4ADF1-D1F0-4E25-8C5D-B4F00FC95B9D}" type="slidenum">
              <a:rPr lang="fr-BE" smtClean="0"/>
              <a:t>15</a:t>
            </a:fld>
            <a:endParaRPr lang="fr-BE"/>
          </a:p>
        </p:txBody>
      </p:sp>
    </p:spTree>
    <p:extLst>
      <p:ext uri="{BB962C8B-B14F-4D97-AF65-F5344CB8AC3E}">
        <p14:creationId xmlns:p14="http://schemas.microsoft.com/office/powerpoint/2010/main" val="2721202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B19E6-37BB-0ED9-BE00-9C365B133ED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A6F6326-1B48-499F-2769-FA68339B85A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1C1E641-9C1E-DA7D-9E57-D2171C9F6FC0}"/>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7056D64A-EAAE-6859-B034-7838181AF83C}"/>
              </a:ext>
            </a:extLst>
          </p:cNvPr>
          <p:cNvSpPr>
            <a:spLocks noGrp="1"/>
          </p:cNvSpPr>
          <p:nvPr>
            <p:ph type="sldNum" sz="quarter" idx="5"/>
          </p:nvPr>
        </p:nvSpPr>
        <p:spPr/>
        <p:txBody>
          <a:bodyPr/>
          <a:lstStyle/>
          <a:p>
            <a:fld id="{F3D4ADF1-D1F0-4E25-8C5D-B4F00FC95B9D}" type="slidenum">
              <a:rPr lang="fr-BE" smtClean="0"/>
              <a:t>17</a:t>
            </a:fld>
            <a:endParaRPr lang="fr-BE"/>
          </a:p>
        </p:txBody>
      </p:sp>
    </p:spTree>
    <p:extLst>
      <p:ext uri="{BB962C8B-B14F-4D97-AF65-F5344CB8AC3E}">
        <p14:creationId xmlns:p14="http://schemas.microsoft.com/office/powerpoint/2010/main" val="2246558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AA378-FF7E-07C0-FE99-4049E5BBDD5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07ECBEB-14E1-E51A-7FBA-B469584E5F4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CA5279E-49B2-0798-3A0C-90FBBBF00838}"/>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B63577F8-D99E-55A3-6759-5D159AFA12F0}"/>
              </a:ext>
            </a:extLst>
          </p:cNvPr>
          <p:cNvSpPr>
            <a:spLocks noGrp="1"/>
          </p:cNvSpPr>
          <p:nvPr>
            <p:ph type="sldNum" sz="quarter" idx="5"/>
          </p:nvPr>
        </p:nvSpPr>
        <p:spPr/>
        <p:txBody>
          <a:bodyPr/>
          <a:lstStyle/>
          <a:p>
            <a:fld id="{F3D4ADF1-D1F0-4E25-8C5D-B4F00FC95B9D}" type="slidenum">
              <a:rPr lang="fr-BE" smtClean="0"/>
              <a:t>18</a:t>
            </a:fld>
            <a:endParaRPr lang="fr-BE"/>
          </a:p>
        </p:txBody>
      </p:sp>
    </p:spTree>
    <p:extLst>
      <p:ext uri="{BB962C8B-B14F-4D97-AF65-F5344CB8AC3E}">
        <p14:creationId xmlns:p14="http://schemas.microsoft.com/office/powerpoint/2010/main" val="919053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68829-EE3A-D3BE-7598-B865551BB2E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7628892-B1F1-FAED-E1E0-0072562F71C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5259A0E-3DAF-E972-20FF-61C724841269}"/>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D8F19537-8B00-A51B-40C7-6E1B514E3129}"/>
              </a:ext>
            </a:extLst>
          </p:cNvPr>
          <p:cNvSpPr>
            <a:spLocks noGrp="1"/>
          </p:cNvSpPr>
          <p:nvPr>
            <p:ph type="sldNum" sz="quarter" idx="5"/>
          </p:nvPr>
        </p:nvSpPr>
        <p:spPr/>
        <p:txBody>
          <a:bodyPr/>
          <a:lstStyle/>
          <a:p>
            <a:fld id="{F3D4ADF1-D1F0-4E25-8C5D-B4F00FC95B9D}" type="slidenum">
              <a:rPr lang="fr-BE" smtClean="0"/>
              <a:t>19</a:t>
            </a:fld>
            <a:endParaRPr lang="fr-BE"/>
          </a:p>
        </p:txBody>
      </p:sp>
    </p:spTree>
    <p:extLst>
      <p:ext uri="{BB962C8B-B14F-4D97-AF65-F5344CB8AC3E}">
        <p14:creationId xmlns:p14="http://schemas.microsoft.com/office/powerpoint/2010/main" val="4155572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A34E8-70F5-5E6B-1B7A-158EB3BE79C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CB10270-A9EB-878C-5457-2C06CC00019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756B9B6-A34B-6CC1-0286-F39A756815BA}"/>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2FBA20C7-9928-50DA-811D-BDDEC6E6D398}"/>
              </a:ext>
            </a:extLst>
          </p:cNvPr>
          <p:cNvSpPr>
            <a:spLocks noGrp="1"/>
          </p:cNvSpPr>
          <p:nvPr>
            <p:ph type="sldNum" sz="quarter" idx="5"/>
          </p:nvPr>
        </p:nvSpPr>
        <p:spPr/>
        <p:txBody>
          <a:bodyPr/>
          <a:lstStyle/>
          <a:p>
            <a:fld id="{F3D4ADF1-D1F0-4E25-8C5D-B4F00FC95B9D}" type="slidenum">
              <a:rPr lang="fr-BE" smtClean="0"/>
              <a:t>21</a:t>
            </a:fld>
            <a:endParaRPr lang="fr-BE"/>
          </a:p>
        </p:txBody>
      </p:sp>
    </p:spTree>
    <p:extLst>
      <p:ext uri="{BB962C8B-B14F-4D97-AF65-F5344CB8AC3E}">
        <p14:creationId xmlns:p14="http://schemas.microsoft.com/office/powerpoint/2010/main" val="2251552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D175E-49D0-9C20-C980-93DC8D6FBE2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12ECCD7-2319-E6B2-6AFF-07D7FF0E09F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E1FC6B5-0836-F17E-D893-028844B27574}"/>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A15B4417-8372-312D-9FD0-43A05835106C}"/>
              </a:ext>
            </a:extLst>
          </p:cNvPr>
          <p:cNvSpPr>
            <a:spLocks noGrp="1"/>
          </p:cNvSpPr>
          <p:nvPr>
            <p:ph type="sldNum" sz="quarter" idx="5"/>
          </p:nvPr>
        </p:nvSpPr>
        <p:spPr/>
        <p:txBody>
          <a:bodyPr/>
          <a:lstStyle/>
          <a:p>
            <a:fld id="{F3D4ADF1-D1F0-4E25-8C5D-B4F00FC95B9D}" type="slidenum">
              <a:rPr lang="fr-BE" smtClean="0"/>
              <a:t>23</a:t>
            </a:fld>
            <a:endParaRPr lang="fr-BE"/>
          </a:p>
        </p:txBody>
      </p:sp>
    </p:spTree>
    <p:extLst>
      <p:ext uri="{BB962C8B-B14F-4D97-AF65-F5344CB8AC3E}">
        <p14:creationId xmlns:p14="http://schemas.microsoft.com/office/powerpoint/2010/main" val="213547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nl-BE"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3D4ADF1-D1F0-4E25-8C5D-B4F00FC95B9D}" type="slidenum">
              <a:rPr lang="fr-BE" smtClean="0"/>
              <a:t>2</a:t>
            </a:fld>
            <a:endParaRPr lang="fr-BE"/>
          </a:p>
        </p:txBody>
      </p:sp>
    </p:spTree>
    <p:extLst>
      <p:ext uri="{BB962C8B-B14F-4D97-AF65-F5344CB8AC3E}">
        <p14:creationId xmlns:p14="http://schemas.microsoft.com/office/powerpoint/2010/main" val="4108726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0423B-77D1-59E1-ECE0-5569CD6BF9A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AB1DA92-DC52-0DA7-5B6A-AD9C92723A8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9E36A12-9D7A-32A5-22A4-685BFB7EFF00}"/>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D06BB932-5FEE-EC27-051B-7BE84D88ABBF}"/>
              </a:ext>
            </a:extLst>
          </p:cNvPr>
          <p:cNvSpPr>
            <a:spLocks noGrp="1"/>
          </p:cNvSpPr>
          <p:nvPr>
            <p:ph type="sldNum" sz="quarter" idx="5"/>
          </p:nvPr>
        </p:nvSpPr>
        <p:spPr/>
        <p:txBody>
          <a:bodyPr/>
          <a:lstStyle/>
          <a:p>
            <a:fld id="{F3D4ADF1-D1F0-4E25-8C5D-B4F00FC95B9D}" type="slidenum">
              <a:rPr lang="fr-BE" smtClean="0"/>
              <a:t>24</a:t>
            </a:fld>
            <a:endParaRPr lang="fr-BE"/>
          </a:p>
        </p:txBody>
      </p:sp>
    </p:spTree>
    <p:extLst>
      <p:ext uri="{BB962C8B-B14F-4D97-AF65-F5344CB8AC3E}">
        <p14:creationId xmlns:p14="http://schemas.microsoft.com/office/powerpoint/2010/main" val="1069976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2CA58-8B99-5D95-4F36-99B978E72A3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FEBF1C7-03EB-F3B8-5CAF-34B767856FB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5D82C2D-B3F6-06CC-3575-275F1B567300}"/>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C42E932E-4BB8-6F28-972B-DBC1AE16FD57}"/>
              </a:ext>
            </a:extLst>
          </p:cNvPr>
          <p:cNvSpPr>
            <a:spLocks noGrp="1"/>
          </p:cNvSpPr>
          <p:nvPr>
            <p:ph type="sldNum" sz="quarter" idx="5"/>
          </p:nvPr>
        </p:nvSpPr>
        <p:spPr/>
        <p:txBody>
          <a:bodyPr/>
          <a:lstStyle/>
          <a:p>
            <a:fld id="{F3D4ADF1-D1F0-4E25-8C5D-B4F00FC95B9D}" type="slidenum">
              <a:rPr lang="fr-BE" smtClean="0"/>
              <a:t>25</a:t>
            </a:fld>
            <a:endParaRPr lang="fr-BE"/>
          </a:p>
        </p:txBody>
      </p:sp>
    </p:spTree>
    <p:extLst>
      <p:ext uri="{BB962C8B-B14F-4D97-AF65-F5344CB8AC3E}">
        <p14:creationId xmlns:p14="http://schemas.microsoft.com/office/powerpoint/2010/main" val="679036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121F7-25CC-62C8-7DCE-4211112F472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6A9BE4D-B9EA-FC0C-4F80-C8C693CD379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F39D734-8C6B-DFC0-1998-590659A83EF8}"/>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53864FC9-0CDE-01B9-E456-90F2453BA047}"/>
              </a:ext>
            </a:extLst>
          </p:cNvPr>
          <p:cNvSpPr>
            <a:spLocks noGrp="1"/>
          </p:cNvSpPr>
          <p:nvPr>
            <p:ph type="sldNum" sz="quarter" idx="5"/>
          </p:nvPr>
        </p:nvSpPr>
        <p:spPr/>
        <p:txBody>
          <a:bodyPr/>
          <a:lstStyle/>
          <a:p>
            <a:fld id="{F3D4ADF1-D1F0-4E25-8C5D-B4F00FC95B9D}" type="slidenum">
              <a:rPr lang="fr-BE" smtClean="0"/>
              <a:t>26</a:t>
            </a:fld>
            <a:endParaRPr lang="fr-BE"/>
          </a:p>
        </p:txBody>
      </p:sp>
    </p:spTree>
    <p:extLst>
      <p:ext uri="{BB962C8B-B14F-4D97-AF65-F5344CB8AC3E}">
        <p14:creationId xmlns:p14="http://schemas.microsoft.com/office/powerpoint/2010/main" val="209518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2C9BE-46B6-F4C2-FC69-596722A2A88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905CC6F-807F-1EC4-101F-0D2974A8E0E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DDB2FB6-012B-3F9E-044B-F251C33BEE97}"/>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151AFAEB-B56E-56A5-3D0B-993279ED1940}"/>
              </a:ext>
            </a:extLst>
          </p:cNvPr>
          <p:cNvSpPr>
            <a:spLocks noGrp="1"/>
          </p:cNvSpPr>
          <p:nvPr>
            <p:ph type="sldNum" sz="quarter" idx="5"/>
          </p:nvPr>
        </p:nvSpPr>
        <p:spPr/>
        <p:txBody>
          <a:bodyPr/>
          <a:lstStyle/>
          <a:p>
            <a:fld id="{F3D4ADF1-D1F0-4E25-8C5D-B4F00FC95B9D}" type="slidenum">
              <a:rPr lang="fr-BE" smtClean="0"/>
              <a:t>27</a:t>
            </a:fld>
            <a:endParaRPr lang="fr-BE"/>
          </a:p>
        </p:txBody>
      </p:sp>
    </p:spTree>
    <p:extLst>
      <p:ext uri="{BB962C8B-B14F-4D97-AF65-F5344CB8AC3E}">
        <p14:creationId xmlns:p14="http://schemas.microsoft.com/office/powerpoint/2010/main" val="3565391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142CA-9699-F9BE-4FC7-7490271BD00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09E6605-5E15-DBEF-ED2A-F4C0474E448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CAAA4DC-B980-E1D5-F35E-E574CA48F999}"/>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54C49F39-57C4-EC73-4167-0A836E03500C}"/>
              </a:ext>
            </a:extLst>
          </p:cNvPr>
          <p:cNvSpPr>
            <a:spLocks noGrp="1"/>
          </p:cNvSpPr>
          <p:nvPr>
            <p:ph type="sldNum" sz="quarter" idx="5"/>
          </p:nvPr>
        </p:nvSpPr>
        <p:spPr/>
        <p:txBody>
          <a:bodyPr/>
          <a:lstStyle/>
          <a:p>
            <a:fld id="{F3D4ADF1-D1F0-4E25-8C5D-B4F00FC95B9D}" type="slidenum">
              <a:rPr lang="fr-BE" smtClean="0"/>
              <a:t>28</a:t>
            </a:fld>
            <a:endParaRPr lang="fr-BE"/>
          </a:p>
        </p:txBody>
      </p:sp>
    </p:spTree>
    <p:extLst>
      <p:ext uri="{BB962C8B-B14F-4D97-AF65-F5344CB8AC3E}">
        <p14:creationId xmlns:p14="http://schemas.microsoft.com/office/powerpoint/2010/main" val="1958297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3E5DD-40E4-1EB5-7CF0-29DFD1A5DE0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DEC3F2A-69BA-CE51-F408-30E022283F4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F244035-03D1-79B1-20B5-44BF8897BDFE}"/>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EDBFC567-BE09-73A4-91C9-24C5FFC0F6B2}"/>
              </a:ext>
            </a:extLst>
          </p:cNvPr>
          <p:cNvSpPr>
            <a:spLocks noGrp="1"/>
          </p:cNvSpPr>
          <p:nvPr>
            <p:ph type="sldNum" sz="quarter" idx="5"/>
          </p:nvPr>
        </p:nvSpPr>
        <p:spPr/>
        <p:txBody>
          <a:bodyPr/>
          <a:lstStyle/>
          <a:p>
            <a:fld id="{F3D4ADF1-D1F0-4E25-8C5D-B4F00FC95B9D}" type="slidenum">
              <a:rPr lang="fr-BE" smtClean="0"/>
              <a:t>34</a:t>
            </a:fld>
            <a:endParaRPr lang="fr-BE"/>
          </a:p>
        </p:txBody>
      </p:sp>
    </p:spTree>
    <p:extLst>
      <p:ext uri="{BB962C8B-B14F-4D97-AF65-F5344CB8AC3E}">
        <p14:creationId xmlns:p14="http://schemas.microsoft.com/office/powerpoint/2010/main" val="3355640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BD116-10A3-4F99-5908-9FFB558C227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A0A3097-86CB-8EDA-66B1-6FAC3812507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8185EA7-711B-ACC0-D2A9-CD00C33063F4}"/>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D92562B6-CD63-FBE8-51BD-F3410C8726B7}"/>
              </a:ext>
            </a:extLst>
          </p:cNvPr>
          <p:cNvSpPr>
            <a:spLocks noGrp="1"/>
          </p:cNvSpPr>
          <p:nvPr>
            <p:ph type="sldNum" sz="quarter" idx="5"/>
          </p:nvPr>
        </p:nvSpPr>
        <p:spPr/>
        <p:txBody>
          <a:bodyPr/>
          <a:lstStyle/>
          <a:p>
            <a:fld id="{F3D4ADF1-D1F0-4E25-8C5D-B4F00FC95B9D}" type="slidenum">
              <a:rPr lang="fr-BE" smtClean="0"/>
              <a:t>35</a:t>
            </a:fld>
            <a:endParaRPr lang="fr-BE"/>
          </a:p>
        </p:txBody>
      </p:sp>
    </p:spTree>
    <p:extLst>
      <p:ext uri="{BB962C8B-B14F-4D97-AF65-F5344CB8AC3E}">
        <p14:creationId xmlns:p14="http://schemas.microsoft.com/office/powerpoint/2010/main" val="995610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DED75-56D0-AEAF-83F1-5AA61CC0939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B8117C9-2B64-298E-1F36-CB130080FEB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D40687A-8422-27E5-69E1-E89D7162A924}"/>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ED0EEABE-39B8-25D9-FC48-35BC4497B9C3}"/>
              </a:ext>
            </a:extLst>
          </p:cNvPr>
          <p:cNvSpPr>
            <a:spLocks noGrp="1"/>
          </p:cNvSpPr>
          <p:nvPr>
            <p:ph type="sldNum" sz="quarter" idx="5"/>
          </p:nvPr>
        </p:nvSpPr>
        <p:spPr/>
        <p:txBody>
          <a:bodyPr/>
          <a:lstStyle/>
          <a:p>
            <a:fld id="{F3D4ADF1-D1F0-4E25-8C5D-B4F00FC95B9D}" type="slidenum">
              <a:rPr lang="fr-BE" smtClean="0"/>
              <a:t>37</a:t>
            </a:fld>
            <a:endParaRPr lang="fr-BE"/>
          </a:p>
        </p:txBody>
      </p:sp>
    </p:spTree>
    <p:extLst>
      <p:ext uri="{BB962C8B-B14F-4D97-AF65-F5344CB8AC3E}">
        <p14:creationId xmlns:p14="http://schemas.microsoft.com/office/powerpoint/2010/main" val="1076057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576F8-9978-6BC9-6977-D93330FCC46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3821BB2-02B7-2F34-F883-D05F1AD4698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8852741-AF74-8617-DBDA-ABADB7494BE6}"/>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3050047D-4536-64D9-FF8E-B673E6B21038}"/>
              </a:ext>
            </a:extLst>
          </p:cNvPr>
          <p:cNvSpPr>
            <a:spLocks noGrp="1"/>
          </p:cNvSpPr>
          <p:nvPr>
            <p:ph type="sldNum" sz="quarter" idx="5"/>
          </p:nvPr>
        </p:nvSpPr>
        <p:spPr/>
        <p:txBody>
          <a:bodyPr/>
          <a:lstStyle/>
          <a:p>
            <a:fld id="{F3D4ADF1-D1F0-4E25-8C5D-B4F00FC95B9D}" type="slidenum">
              <a:rPr lang="fr-BE" smtClean="0"/>
              <a:t>38</a:t>
            </a:fld>
            <a:endParaRPr lang="fr-BE"/>
          </a:p>
        </p:txBody>
      </p:sp>
    </p:spTree>
    <p:extLst>
      <p:ext uri="{BB962C8B-B14F-4D97-AF65-F5344CB8AC3E}">
        <p14:creationId xmlns:p14="http://schemas.microsoft.com/office/powerpoint/2010/main" val="2104900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C02DF-F112-9F08-42F8-66A57C1DC9C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D6C8237-6772-6B2A-A54D-72E6EEEC53D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76F144C-C4A2-2E87-DA1B-3BE9E47C346F}"/>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C1C500F4-9D00-DFDC-BC10-9CB80641F7E5}"/>
              </a:ext>
            </a:extLst>
          </p:cNvPr>
          <p:cNvSpPr>
            <a:spLocks noGrp="1"/>
          </p:cNvSpPr>
          <p:nvPr>
            <p:ph type="sldNum" sz="quarter" idx="5"/>
          </p:nvPr>
        </p:nvSpPr>
        <p:spPr/>
        <p:txBody>
          <a:bodyPr/>
          <a:lstStyle/>
          <a:p>
            <a:fld id="{F3D4ADF1-D1F0-4E25-8C5D-B4F00FC95B9D}" type="slidenum">
              <a:rPr lang="fr-BE" smtClean="0"/>
              <a:t>39</a:t>
            </a:fld>
            <a:endParaRPr lang="fr-BE"/>
          </a:p>
        </p:txBody>
      </p:sp>
    </p:spTree>
    <p:extLst>
      <p:ext uri="{BB962C8B-B14F-4D97-AF65-F5344CB8AC3E}">
        <p14:creationId xmlns:p14="http://schemas.microsoft.com/office/powerpoint/2010/main" val="2686398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9E88F-1F46-9046-BD32-9CFCB848986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6B9D296-4700-FEBF-30DB-CD817DA1B46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DBD48E6-E252-AE75-0DC7-6E3A285BCF44}"/>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E346162E-823C-0293-AFBE-65A5367440DB}"/>
              </a:ext>
            </a:extLst>
          </p:cNvPr>
          <p:cNvSpPr>
            <a:spLocks noGrp="1"/>
          </p:cNvSpPr>
          <p:nvPr>
            <p:ph type="sldNum" sz="quarter" idx="5"/>
          </p:nvPr>
        </p:nvSpPr>
        <p:spPr/>
        <p:txBody>
          <a:bodyPr/>
          <a:lstStyle/>
          <a:p>
            <a:fld id="{F3D4ADF1-D1F0-4E25-8C5D-B4F00FC95B9D}" type="slidenum">
              <a:rPr lang="fr-BE" smtClean="0"/>
              <a:t>4</a:t>
            </a:fld>
            <a:endParaRPr lang="fr-BE"/>
          </a:p>
        </p:txBody>
      </p:sp>
    </p:spTree>
    <p:extLst>
      <p:ext uri="{BB962C8B-B14F-4D97-AF65-F5344CB8AC3E}">
        <p14:creationId xmlns:p14="http://schemas.microsoft.com/office/powerpoint/2010/main" val="1297284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D9517-0542-659E-A5C5-4349636F73F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57996A8-4462-76C5-B54A-A81A84AA921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B53A062-6991-61FF-6F42-19B86A594722}"/>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02D4B913-0208-A310-1A39-DB9DA7A56B00}"/>
              </a:ext>
            </a:extLst>
          </p:cNvPr>
          <p:cNvSpPr>
            <a:spLocks noGrp="1"/>
          </p:cNvSpPr>
          <p:nvPr>
            <p:ph type="sldNum" sz="quarter" idx="5"/>
          </p:nvPr>
        </p:nvSpPr>
        <p:spPr/>
        <p:txBody>
          <a:bodyPr/>
          <a:lstStyle/>
          <a:p>
            <a:fld id="{F3D4ADF1-D1F0-4E25-8C5D-B4F00FC95B9D}" type="slidenum">
              <a:rPr lang="fr-BE" smtClean="0"/>
              <a:t>40</a:t>
            </a:fld>
            <a:endParaRPr lang="fr-BE"/>
          </a:p>
        </p:txBody>
      </p:sp>
    </p:spTree>
    <p:extLst>
      <p:ext uri="{BB962C8B-B14F-4D97-AF65-F5344CB8AC3E}">
        <p14:creationId xmlns:p14="http://schemas.microsoft.com/office/powerpoint/2010/main" val="2420081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D2901-CDF5-B114-3D45-953E902ED02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88F4B78-E5F7-3261-7150-07E25ADBA86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8CC8A5D-55AE-C8E7-CCEC-92288A68B78F}"/>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476878E6-C4CB-F615-9BD5-6A19086337D2}"/>
              </a:ext>
            </a:extLst>
          </p:cNvPr>
          <p:cNvSpPr>
            <a:spLocks noGrp="1"/>
          </p:cNvSpPr>
          <p:nvPr>
            <p:ph type="sldNum" sz="quarter" idx="5"/>
          </p:nvPr>
        </p:nvSpPr>
        <p:spPr/>
        <p:txBody>
          <a:bodyPr/>
          <a:lstStyle/>
          <a:p>
            <a:fld id="{F3D4ADF1-D1F0-4E25-8C5D-B4F00FC95B9D}" type="slidenum">
              <a:rPr lang="fr-BE" smtClean="0"/>
              <a:t>41</a:t>
            </a:fld>
            <a:endParaRPr lang="fr-BE"/>
          </a:p>
        </p:txBody>
      </p:sp>
    </p:spTree>
    <p:extLst>
      <p:ext uri="{BB962C8B-B14F-4D97-AF65-F5344CB8AC3E}">
        <p14:creationId xmlns:p14="http://schemas.microsoft.com/office/powerpoint/2010/main" val="1137545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9224C-6424-339B-BD2B-BD024E91270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02E0F7A-9859-9623-4772-67F80D6AF81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66C02C3-7C1E-6E5F-A9C3-75D9ECDE66CC}"/>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3A8EE5B8-D33F-88E2-8B78-EAF73DAB7F2F}"/>
              </a:ext>
            </a:extLst>
          </p:cNvPr>
          <p:cNvSpPr>
            <a:spLocks noGrp="1"/>
          </p:cNvSpPr>
          <p:nvPr>
            <p:ph type="sldNum" sz="quarter" idx="5"/>
          </p:nvPr>
        </p:nvSpPr>
        <p:spPr/>
        <p:txBody>
          <a:bodyPr/>
          <a:lstStyle/>
          <a:p>
            <a:fld id="{F3D4ADF1-D1F0-4E25-8C5D-B4F00FC95B9D}" type="slidenum">
              <a:rPr lang="fr-BE" smtClean="0"/>
              <a:t>42</a:t>
            </a:fld>
            <a:endParaRPr lang="fr-BE"/>
          </a:p>
        </p:txBody>
      </p:sp>
    </p:spTree>
    <p:extLst>
      <p:ext uri="{BB962C8B-B14F-4D97-AF65-F5344CB8AC3E}">
        <p14:creationId xmlns:p14="http://schemas.microsoft.com/office/powerpoint/2010/main" val="1077300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11394-2F42-37C0-F3EB-010498871C1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8756EAA-F97F-8BDD-1B71-CA008FEF40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B00573A-EEEA-58E9-9AD3-1C5B11FC58A8}"/>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6EDAEC65-CB63-4F4D-3549-31E3D379A0DC}"/>
              </a:ext>
            </a:extLst>
          </p:cNvPr>
          <p:cNvSpPr>
            <a:spLocks noGrp="1"/>
          </p:cNvSpPr>
          <p:nvPr>
            <p:ph type="sldNum" sz="quarter" idx="5"/>
          </p:nvPr>
        </p:nvSpPr>
        <p:spPr/>
        <p:txBody>
          <a:bodyPr/>
          <a:lstStyle/>
          <a:p>
            <a:fld id="{F3D4ADF1-D1F0-4E25-8C5D-B4F00FC95B9D}" type="slidenum">
              <a:rPr lang="fr-BE" smtClean="0"/>
              <a:t>43</a:t>
            </a:fld>
            <a:endParaRPr lang="fr-BE"/>
          </a:p>
        </p:txBody>
      </p:sp>
    </p:spTree>
    <p:extLst>
      <p:ext uri="{BB962C8B-B14F-4D97-AF65-F5344CB8AC3E}">
        <p14:creationId xmlns:p14="http://schemas.microsoft.com/office/powerpoint/2010/main" val="1857016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3BF46-AF0E-D343-2E80-FE901F1EB33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9A1C56A-2F5F-85AA-BD4B-1C2A7CD31F7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D835C9F-4785-22B5-E543-8EA1E3094810}"/>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037B5C47-7E38-DA0F-8290-D559663DB275}"/>
              </a:ext>
            </a:extLst>
          </p:cNvPr>
          <p:cNvSpPr>
            <a:spLocks noGrp="1"/>
          </p:cNvSpPr>
          <p:nvPr>
            <p:ph type="sldNum" sz="quarter" idx="5"/>
          </p:nvPr>
        </p:nvSpPr>
        <p:spPr/>
        <p:txBody>
          <a:bodyPr/>
          <a:lstStyle/>
          <a:p>
            <a:fld id="{F3D4ADF1-D1F0-4E25-8C5D-B4F00FC95B9D}" type="slidenum">
              <a:rPr lang="fr-BE" smtClean="0"/>
              <a:t>44</a:t>
            </a:fld>
            <a:endParaRPr lang="fr-BE"/>
          </a:p>
        </p:txBody>
      </p:sp>
    </p:spTree>
    <p:extLst>
      <p:ext uri="{BB962C8B-B14F-4D97-AF65-F5344CB8AC3E}">
        <p14:creationId xmlns:p14="http://schemas.microsoft.com/office/powerpoint/2010/main" val="3031958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47276-6A25-642F-A474-190667854F2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B6FAD1E-7C0E-ECBF-C021-FD4A008C2E0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CB3CC64-AD9C-BF26-BE86-F84E62EF5145}"/>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17C969CD-60B5-0093-C2D7-3BBB999F7911}"/>
              </a:ext>
            </a:extLst>
          </p:cNvPr>
          <p:cNvSpPr>
            <a:spLocks noGrp="1"/>
          </p:cNvSpPr>
          <p:nvPr>
            <p:ph type="sldNum" sz="quarter" idx="5"/>
          </p:nvPr>
        </p:nvSpPr>
        <p:spPr/>
        <p:txBody>
          <a:bodyPr/>
          <a:lstStyle/>
          <a:p>
            <a:fld id="{F3D4ADF1-D1F0-4E25-8C5D-B4F00FC95B9D}" type="slidenum">
              <a:rPr lang="fr-BE" smtClean="0"/>
              <a:t>45</a:t>
            </a:fld>
            <a:endParaRPr lang="fr-BE"/>
          </a:p>
        </p:txBody>
      </p:sp>
    </p:spTree>
    <p:extLst>
      <p:ext uri="{BB962C8B-B14F-4D97-AF65-F5344CB8AC3E}">
        <p14:creationId xmlns:p14="http://schemas.microsoft.com/office/powerpoint/2010/main" val="35317296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8E1D9-D99C-5068-B4FF-07417594251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ABC51DB-4CCF-2D80-DCC1-31E041EEFAA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0697D5-73B8-FBA5-2618-67ECCD9006F5}"/>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033CDB49-CB07-F709-9E1E-DCF8ECECE46B}"/>
              </a:ext>
            </a:extLst>
          </p:cNvPr>
          <p:cNvSpPr>
            <a:spLocks noGrp="1"/>
          </p:cNvSpPr>
          <p:nvPr>
            <p:ph type="sldNum" sz="quarter" idx="5"/>
          </p:nvPr>
        </p:nvSpPr>
        <p:spPr/>
        <p:txBody>
          <a:bodyPr/>
          <a:lstStyle/>
          <a:p>
            <a:fld id="{F3D4ADF1-D1F0-4E25-8C5D-B4F00FC95B9D}" type="slidenum">
              <a:rPr lang="fr-BE" smtClean="0"/>
              <a:t>46</a:t>
            </a:fld>
            <a:endParaRPr lang="fr-BE"/>
          </a:p>
        </p:txBody>
      </p:sp>
    </p:spTree>
    <p:extLst>
      <p:ext uri="{BB962C8B-B14F-4D97-AF65-F5344CB8AC3E}">
        <p14:creationId xmlns:p14="http://schemas.microsoft.com/office/powerpoint/2010/main" val="16605861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75DA7-EEBD-291C-E9F6-57D7F7C7480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5BE38A1-12C3-8A2B-543A-E403C398451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ED212AC-1C4F-9AB5-16A5-B96280E4714A}"/>
              </a:ext>
            </a:extLst>
          </p:cNvPr>
          <p:cNvSpPr>
            <a:spLocks noGrp="1"/>
          </p:cNvSpPr>
          <p:nvPr>
            <p:ph type="body" idx="1"/>
          </p:nvPr>
        </p:nvSpPr>
        <p:spPr/>
        <p:txBody>
          <a:bodyPr/>
          <a:lstStyle/>
          <a:p>
            <a:pPr defTabSz="966612"/>
            <a:endParaRPr lang="nl-BE"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ABFDA606-D478-9BEC-5850-03CE85FD1196}"/>
              </a:ext>
            </a:extLst>
          </p:cNvPr>
          <p:cNvSpPr>
            <a:spLocks noGrp="1"/>
          </p:cNvSpPr>
          <p:nvPr>
            <p:ph type="sldNum" sz="quarter" idx="5"/>
          </p:nvPr>
        </p:nvSpPr>
        <p:spPr/>
        <p:txBody>
          <a:bodyPr/>
          <a:lstStyle/>
          <a:p>
            <a:fld id="{F3D4ADF1-D1F0-4E25-8C5D-B4F00FC95B9D}" type="slidenum">
              <a:rPr lang="fr-BE" smtClean="0"/>
              <a:t>49</a:t>
            </a:fld>
            <a:endParaRPr lang="fr-BE"/>
          </a:p>
        </p:txBody>
      </p:sp>
    </p:spTree>
    <p:extLst>
      <p:ext uri="{BB962C8B-B14F-4D97-AF65-F5344CB8AC3E}">
        <p14:creationId xmlns:p14="http://schemas.microsoft.com/office/powerpoint/2010/main" val="3579413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3D4ADF1-D1F0-4E25-8C5D-B4F00FC95B9D}" type="slidenum">
              <a:rPr lang="fr-BE" smtClean="0"/>
              <a:t>5</a:t>
            </a:fld>
            <a:endParaRPr lang="fr-BE"/>
          </a:p>
        </p:txBody>
      </p:sp>
    </p:spTree>
    <p:extLst>
      <p:ext uri="{BB962C8B-B14F-4D97-AF65-F5344CB8AC3E}">
        <p14:creationId xmlns:p14="http://schemas.microsoft.com/office/powerpoint/2010/main" val="179354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45F2D-7B58-09BB-B9AF-0673F1D2070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0717075-CE5F-200C-1600-5B56CE0E355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815F41D-77B3-A591-9576-8F8A58D43923}"/>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E884F6C8-F709-4967-BCD3-470BFE99720A}"/>
              </a:ext>
            </a:extLst>
          </p:cNvPr>
          <p:cNvSpPr>
            <a:spLocks noGrp="1"/>
          </p:cNvSpPr>
          <p:nvPr>
            <p:ph type="sldNum" sz="quarter" idx="5"/>
          </p:nvPr>
        </p:nvSpPr>
        <p:spPr/>
        <p:txBody>
          <a:bodyPr/>
          <a:lstStyle/>
          <a:p>
            <a:fld id="{F3D4ADF1-D1F0-4E25-8C5D-B4F00FC95B9D}" type="slidenum">
              <a:rPr lang="fr-BE" smtClean="0"/>
              <a:t>6</a:t>
            </a:fld>
            <a:endParaRPr lang="fr-BE"/>
          </a:p>
        </p:txBody>
      </p:sp>
    </p:spTree>
    <p:extLst>
      <p:ext uri="{BB962C8B-B14F-4D97-AF65-F5344CB8AC3E}">
        <p14:creationId xmlns:p14="http://schemas.microsoft.com/office/powerpoint/2010/main" val="4197015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017BF-8B9F-1B5F-B4A5-B9E1E3C7DCD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91517C2-EF44-F87D-419D-71B91B01A50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3DD5173-DBFE-E24B-3232-3D5E7BB93867}"/>
              </a:ext>
            </a:extLst>
          </p:cNvPr>
          <p:cNvSpPr>
            <a:spLocks noGrp="1"/>
          </p:cNvSpPr>
          <p:nvPr>
            <p:ph type="body" idx="1"/>
          </p:nvPr>
        </p:nvSpPr>
        <p:spPr/>
        <p:txBody>
          <a:bodyPr/>
          <a:lstStyle/>
          <a:p>
            <a:r>
              <a:rPr lang="nl-BE" dirty="0"/>
              <a:t> </a:t>
            </a:r>
          </a:p>
        </p:txBody>
      </p:sp>
      <p:sp>
        <p:nvSpPr>
          <p:cNvPr id="4" name="Tijdelijke aanduiding voor dianummer 3">
            <a:extLst>
              <a:ext uri="{FF2B5EF4-FFF2-40B4-BE49-F238E27FC236}">
                <a16:creationId xmlns:a16="http://schemas.microsoft.com/office/drawing/2014/main" id="{52AD6040-6311-E9D8-F512-8D83D25A8141}"/>
              </a:ext>
            </a:extLst>
          </p:cNvPr>
          <p:cNvSpPr>
            <a:spLocks noGrp="1"/>
          </p:cNvSpPr>
          <p:nvPr>
            <p:ph type="sldNum" sz="quarter" idx="5"/>
          </p:nvPr>
        </p:nvSpPr>
        <p:spPr/>
        <p:txBody>
          <a:bodyPr/>
          <a:lstStyle/>
          <a:p>
            <a:fld id="{F3D4ADF1-D1F0-4E25-8C5D-B4F00FC95B9D}" type="slidenum">
              <a:rPr lang="fr-BE" smtClean="0"/>
              <a:t>7</a:t>
            </a:fld>
            <a:endParaRPr lang="fr-BE"/>
          </a:p>
        </p:txBody>
      </p:sp>
    </p:spTree>
    <p:extLst>
      <p:ext uri="{BB962C8B-B14F-4D97-AF65-F5344CB8AC3E}">
        <p14:creationId xmlns:p14="http://schemas.microsoft.com/office/powerpoint/2010/main" val="1884526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129C9-3824-EC84-65CB-D01A5A41D10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0AE4486-C4B8-7F61-17CA-1940CBA60E7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C6E3F07-6648-EF0B-346C-1B1E47805C4C}"/>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001C34DC-42AE-DE80-AA31-AEB5A423EEF4}"/>
              </a:ext>
            </a:extLst>
          </p:cNvPr>
          <p:cNvSpPr>
            <a:spLocks noGrp="1"/>
          </p:cNvSpPr>
          <p:nvPr>
            <p:ph type="sldNum" sz="quarter" idx="5"/>
          </p:nvPr>
        </p:nvSpPr>
        <p:spPr/>
        <p:txBody>
          <a:bodyPr/>
          <a:lstStyle/>
          <a:p>
            <a:fld id="{F3D4ADF1-D1F0-4E25-8C5D-B4F00FC95B9D}" type="slidenum">
              <a:rPr lang="fr-BE" smtClean="0"/>
              <a:t>8</a:t>
            </a:fld>
            <a:endParaRPr lang="fr-BE"/>
          </a:p>
        </p:txBody>
      </p:sp>
    </p:spTree>
    <p:extLst>
      <p:ext uri="{BB962C8B-B14F-4D97-AF65-F5344CB8AC3E}">
        <p14:creationId xmlns:p14="http://schemas.microsoft.com/office/powerpoint/2010/main" val="759407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3D4ADF1-D1F0-4E25-8C5D-B4F00FC95B9D}" type="slidenum">
              <a:rPr lang="fr-BE" smtClean="0"/>
              <a:t>9</a:t>
            </a:fld>
            <a:endParaRPr lang="fr-BE"/>
          </a:p>
        </p:txBody>
      </p:sp>
    </p:spTree>
    <p:extLst>
      <p:ext uri="{BB962C8B-B14F-4D97-AF65-F5344CB8AC3E}">
        <p14:creationId xmlns:p14="http://schemas.microsoft.com/office/powerpoint/2010/main" val="4155179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E6C87-AD3C-6EBB-0648-CCDCFAE05AC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213DC01-7CC5-8DF9-534C-A82B51B962D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4F8A847-B234-F137-E737-34DA5BF98223}"/>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2C0DCF86-FFA5-36BE-369D-C4F2137BD29F}"/>
              </a:ext>
            </a:extLst>
          </p:cNvPr>
          <p:cNvSpPr>
            <a:spLocks noGrp="1"/>
          </p:cNvSpPr>
          <p:nvPr>
            <p:ph type="sldNum" sz="quarter" idx="5"/>
          </p:nvPr>
        </p:nvSpPr>
        <p:spPr/>
        <p:txBody>
          <a:bodyPr/>
          <a:lstStyle/>
          <a:p>
            <a:fld id="{F3D4ADF1-D1F0-4E25-8C5D-B4F00FC95B9D}" type="slidenum">
              <a:rPr lang="fr-BE" smtClean="0"/>
              <a:t>10</a:t>
            </a:fld>
            <a:endParaRPr lang="fr-BE"/>
          </a:p>
        </p:txBody>
      </p:sp>
    </p:spTree>
    <p:extLst>
      <p:ext uri="{BB962C8B-B14F-4D97-AF65-F5344CB8AC3E}">
        <p14:creationId xmlns:p14="http://schemas.microsoft.com/office/powerpoint/2010/main" val="1119419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ED0A58D-4B63-42D4-A8C5-8651CE85E6F6}" type="datetime1">
              <a:rPr lang="fr-BE" smtClean="0"/>
              <a:t>13-03-26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9A4BCF5-C60D-4E3A-A086-502B23A937C7}" type="slidenum">
              <a:rPr lang="fr-BE" smtClean="0"/>
              <a:t>‹nr.›</a:t>
            </a:fld>
            <a:endParaRPr lang="fr-B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165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AC0FF62-8356-4EEA-B013-9F108FDC1280}" type="datetime1">
              <a:rPr lang="fr-BE" smtClean="0"/>
              <a:t>13-03-26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9A4BCF5-C60D-4E3A-A086-502B23A937C7}" type="slidenum">
              <a:rPr lang="fr-BE" smtClean="0"/>
              <a:t>‹nr.›</a:t>
            </a:fld>
            <a:endParaRPr lang="fr-BE"/>
          </a:p>
        </p:txBody>
      </p:sp>
    </p:spTree>
    <p:extLst>
      <p:ext uri="{BB962C8B-B14F-4D97-AF65-F5344CB8AC3E}">
        <p14:creationId xmlns:p14="http://schemas.microsoft.com/office/powerpoint/2010/main" val="3614923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0B2C148-C5F0-4155-A1BD-304D939EF2B5}" type="datetime1">
              <a:rPr lang="fr-BE" smtClean="0"/>
              <a:t>13-03-26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9A4BCF5-C60D-4E3A-A086-502B23A937C7}" type="slidenum">
              <a:rPr lang="fr-BE" smtClean="0"/>
              <a:t>‹nr.›</a:t>
            </a:fld>
            <a:endParaRPr lang="fr-BE"/>
          </a:p>
        </p:txBody>
      </p:sp>
    </p:spTree>
    <p:extLst>
      <p:ext uri="{BB962C8B-B14F-4D97-AF65-F5344CB8AC3E}">
        <p14:creationId xmlns:p14="http://schemas.microsoft.com/office/powerpoint/2010/main" val="8364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D61A4DD-ABE0-4056-884F-4027A7514955}" type="datetime1">
              <a:rPr lang="fr-BE" smtClean="0"/>
              <a:t>13-03-26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9A4BCF5-C60D-4E3A-A086-502B23A937C7}" type="slidenum">
              <a:rPr lang="fr-BE" smtClean="0"/>
              <a:t>‹nr.›</a:t>
            </a:fld>
            <a:endParaRPr lang="fr-BE"/>
          </a:p>
        </p:txBody>
      </p:sp>
    </p:spTree>
    <p:extLst>
      <p:ext uri="{BB962C8B-B14F-4D97-AF65-F5344CB8AC3E}">
        <p14:creationId xmlns:p14="http://schemas.microsoft.com/office/powerpoint/2010/main" val="319693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F7B4A48-0437-40E9-90C3-6BF6F1B2C821}" type="datetime1">
              <a:rPr lang="fr-BE" smtClean="0"/>
              <a:t>13-03-26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9A4BCF5-C60D-4E3A-A086-502B23A937C7}" type="slidenum">
              <a:rPr lang="fr-BE" smtClean="0"/>
              <a:t>‹nr.›</a:t>
            </a:fld>
            <a:endParaRPr lang="fr-B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048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B1AA561-6C3F-4D82-9142-C88BC53A5A09}" type="datetime1">
              <a:rPr lang="fr-BE" smtClean="0"/>
              <a:t>13-03-26</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9A4BCF5-C60D-4E3A-A086-502B23A937C7}" type="slidenum">
              <a:rPr lang="fr-BE" smtClean="0"/>
              <a:t>‹nr.›</a:t>
            </a:fld>
            <a:endParaRPr lang="fr-BE"/>
          </a:p>
        </p:txBody>
      </p:sp>
    </p:spTree>
    <p:extLst>
      <p:ext uri="{BB962C8B-B14F-4D97-AF65-F5344CB8AC3E}">
        <p14:creationId xmlns:p14="http://schemas.microsoft.com/office/powerpoint/2010/main" val="1737683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BBCC258-32C0-4AF0-BA8D-BAEFF269070A}" type="datetime1">
              <a:rPr lang="fr-BE" smtClean="0"/>
              <a:t>13-03-26</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39A4BCF5-C60D-4E3A-A086-502B23A937C7}" type="slidenum">
              <a:rPr lang="fr-BE" smtClean="0"/>
              <a:t>‹nr.›</a:t>
            </a:fld>
            <a:endParaRPr lang="fr-BE"/>
          </a:p>
        </p:txBody>
      </p:sp>
    </p:spTree>
    <p:extLst>
      <p:ext uri="{BB962C8B-B14F-4D97-AF65-F5344CB8AC3E}">
        <p14:creationId xmlns:p14="http://schemas.microsoft.com/office/powerpoint/2010/main" val="2118806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74F5FC1-8106-4DCD-9AC3-B3619981A487}" type="datetime1">
              <a:rPr lang="fr-BE" smtClean="0"/>
              <a:t>13-03-26</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39A4BCF5-C60D-4E3A-A086-502B23A937C7}" type="slidenum">
              <a:rPr lang="fr-BE" smtClean="0"/>
              <a:t>‹nr.›</a:t>
            </a:fld>
            <a:endParaRPr lang="fr-BE"/>
          </a:p>
        </p:txBody>
      </p:sp>
    </p:spTree>
    <p:extLst>
      <p:ext uri="{BB962C8B-B14F-4D97-AF65-F5344CB8AC3E}">
        <p14:creationId xmlns:p14="http://schemas.microsoft.com/office/powerpoint/2010/main" val="2670561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a:p>
        </p:txBody>
      </p:sp>
      <p:sp>
        <p:nvSpPr>
          <p:cNvPr id="7" name="Date Placeholder 6"/>
          <p:cNvSpPr>
            <a:spLocks noGrp="1"/>
          </p:cNvSpPr>
          <p:nvPr>
            <p:ph type="dt" sz="half" idx="10"/>
          </p:nvPr>
        </p:nvSpPr>
        <p:spPr/>
        <p:txBody>
          <a:bodyPr/>
          <a:lstStyle/>
          <a:p>
            <a:fld id="{207AEB64-AC61-4904-AEAA-14125C24DFF0}" type="datetime1">
              <a:rPr lang="fr-BE" smtClean="0"/>
              <a:t>13-03-26</a:t>
            </a:fld>
            <a:endParaRPr lang="fr-B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BE"/>
          </a:p>
        </p:txBody>
      </p:sp>
      <p:sp>
        <p:nvSpPr>
          <p:cNvPr id="9" name="Slide Number Placeholder 8"/>
          <p:cNvSpPr>
            <a:spLocks noGrp="1"/>
          </p:cNvSpPr>
          <p:nvPr>
            <p:ph type="sldNum" sz="quarter" idx="12"/>
          </p:nvPr>
        </p:nvSpPr>
        <p:spPr/>
        <p:txBody>
          <a:bodyPr/>
          <a:lstStyle/>
          <a:p>
            <a:fld id="{39A4BCF5-C60D-4E3A-A086-502B23A937C7}" type="slidenum">
              <a:rPr lang="fr-BE" smtClean="0"/>
              <a:t>‹nr.›</a:t>
            </a:fld>
            <a:endParaRPr lang="fr-BE"/>
          </a:p>
        </p:txBody>
      </p:sp>
    </p:spTree>
    <p:extLst>
      <p:ext uri="{BB962C8B-B14F-4D97-AF65-F5344CB8AC3E}">
        <p14:creationId xmlns:p14="http://schemas.microsoft.com/office/powerpoint/2010/main" val="2873247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3BE2FC1-F534-4C1E-A31A-98820DCAD570}" type="datetime1">
              <a:rPr lang="fr-BE" smtClean="0"/>
              <a:t>13-03-26</a:t>
            </a:fld>
            <a:endParaRPr lang="fr-B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B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9A4BCF5-C60D-4E3A-A086-502B23A937C7}" type="slidenum">
              <a:rPr lang="fr-BE" smtClean="0"/>
              <a:t>‹nr.›</a:t>
            </a:fld>
            <a:endParaRPr lang="fr-BE"/>
          </a:p>
        </p:txBody>
      </p:sp>
    </p:spTree>
    <p:extLst>
      <p:ext uri="{BB962C8B-B14F-4D97-AF65-F5344CB8AC3E}">
        <p14:creationId xmlns:p14="http://schemas.microsoft.com/office/powerpoint/2010/main" val="2302484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FC6C7AC-0600-45D1-A939-463C718C963C}" type="datetime1">
              <a:rPr lang="fr-BE" smtClean="0"/>
              <a:t>13-03-26</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9A4BCF5-C60D-4E3A-A086-502B23A937C7}" type="slidenum">
              <a:rPr lang="fr-BE" smtClean="0"/>
              <a:t>‹nr.›</a:t>
            </a:fld>
            <a:endParaRPr lang="fr-BE"/>
          </a:p>
        </p:txBody>
      </p:sp>
    </p:spTree>
    <p:extLst>
      <p:ext uri="{BB962C8B-B14F-4D97-AF65-F5344CB8AC3E}">
        <p14:creationId xmlns:p14="http://schemas.microsoft.com/office/powerpoint/2010/main" val="3555161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664FDCB-4E73-41F9-9729-BE18B20DA5D0}" type="datetime1">
              <a:rPr lang="fr-BE" smtClean="0"/>
              <a:t>13-03-26</a:t>
            </a:fld>
            <a:endParaRPr lang="fr-B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B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9A4BCF5-C60D-4E3A-A086-502B23A937C7}" type="slidenum">
              <a:rPr lang="fr-BE" smtClean="0"/>
              <a:t>‹nr.›</a:t>
            </a:fld>
            <a:endParaRPr lang="fr-B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834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mailto:bv@resolved.law"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jura.kluwer.be/secure/DocumentView.aspx?id=dn300168979&amp;bron=do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resolved.la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hyperlink" Target="mailto:bv@resolved.law"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7239214-FC5A-F84D-A058-51D60B31DB71}"/>
              </a:ext>
            </a:extLst>
          </p:cNvPr>
          <p:cNvPicPr>
            <a:picLocks noChangeAspect="1"/>
          </p:cNvPicPr>
          <p:nvPr/>
        </p:nvPicPr>
        <p:blipFill>
          <a:blip r:embed="rId3"/>
          <a:stretch>
            <a:fillRect/>
          </a:stretch>
        </p:blipFill>
        <p:spPr>
          <a:xfrm>
            <a:off x="0" y="0"/>
            <a:ext cx="12192000" cy="6857999"/>
          </a:xfrm>
          <a:prstGeom prst="rect">
            <a:avLst/>
          </a:prstGeom>
        </p:spPr>
      </p:pic>
      <p:pic>
        <p:nvPicPr>
          <p:cNvPr id="3" name="Image 2">
            <a:extLst>
              <a:ext uri="{FF2B5EF4-FFF2-40B4-BE49-F238E27FC236}">
                <a16:creationId xmlns:a16="http://schemas.microsoft.com/office/drawing/2014/main" id="{C4C5AF34-D851-CD45-B7FB-B09F6ED4B49C}"/>
              </a:ext>
            </a:extLst>
          </p:cNvPr>
          <p:cNvPicPr>
            <a:picLocks noChangeAspect="1"/>
          </p:cNvPicPr>
          <p:nvPr/>
        </p:nvPicPr>
        <p:blipFill rotWithShape="1">
          <a:blip r:embed="rId4"/>
          <a:srcRect b="39790"/>
          <a:stretch/>
        </p:blipFill>
        <p:spPr>
          <a:xfrm>
            <a:off x="4197178" y="2335345"/>
            <a:ext cx="3797644" cy="1143287"/>
          </a:xfrm>
          <a:prstGeom prst="rect">
            <a:avLst/>
          </a:prstGeom>
        </p:spPr>
      </p:pic>
      <p:sp>
        <p:nvSpPr>
          <p:cNvPr id="5" name="ZoneTexte 4"/>
          <p:cNvSpPr txBox="1"/>
          <p:nvPr/>
        </p:nvSpPr>
        <p:spPr>
          <a:xfrm>
            <a:off x="4242215" y="3386654"/>
            <a:ext cx="3707570" cy="1138773"/>
          </a:xfrm>
          <a:prstGeom prst="rect">
            <a:avLst/>
          </a:prstGeom>
          <a:noFill/>
        </p:spPr>
        <p:txBody>
          <a:bodyPr wrap="square" rtlCol="0">
            <a:spAutoFit/>
          </a:bodyPr>
          <a:lstStyle/>
          <a:p>
            <a:pPr algn="ctr"/>
            <a:r>
              <a:rPr lang="fr-BE" sz="2000" i="1" dirty="0">
                <a:solidFill>
                  <a:schemeClr val="bg1"/>
                </a:solidFill>
              </a:rPr>
              <a:t>Advocaten – Avocats – Attorneys</a:t>
            </a:r>
          </a:p>
          <a:p>
            <a:endParaRPr lang="fr-BE" sz="2000" i="1" dirty="0">
              <a:solidFill>
                <a:schemeClr val="bg1"/>
              </a:solidFill>
            </a:endParaRPr>
          </a:p>
          <a:p>
            <a:pPr algn="ctr"/>
            <a:r>
              <a:rPr lang="fr-BE" sz="2800" i="1" dirty="0">
                <a:solidFill>
                  <a:schemeClr val="bg1"/>
                </a:solidFill>
              </a:rPr>
              <a:t>	On</a:t>
            </a:r>
            <a:r>
              <a:rPr lang="fr-BE" sz="2800" i="1" baseline="0" dirty="0">
                <a:solidFill>
                  <a:schemeClr val="bg1"/>
                </a:solidFill>
              </a:rPr>
              <a:t> </a:t>
            </a:r>
            <a:r>
              <a:rPr lang="fr-BE" sz="2800" i="1" baseline="0" dirty="0" err="1">
                <a:solidFill>
                  <a:schemeClr val="bg1"/>
                </a:solidFill>
              </a:rPr>
              <a:t>your</a:t>
            </a:r>
            <a:r>
              <a:rPr lang="fr-BE" sz="2800" i="1" baseline="0" dirty="0">
                <a:solidFill>
                  <a:schemeClr val="bg1"/>
                </a:solidFill>
              </a:rPr>
              <a:t> </a:t>
            </a:r>
            <a:r>
              <a:rPr lang="fr-BE" sz="2800" i="1" baseline="0" dirty="0" err="1">
                <a:solidFill>
                  <a:schemeClr val="bg1"/>
                </a:solidFill>
              </a:rPr>
              <a:t>side</a:t>
            </a:r>
            <a:endParaRPr lang="fr-BE" i="1" dirty="0">
              <a:solidFill>
                <a:schemeClr val="bg1"/>
              </a:solidFill>
            </a:endParaRPr>
          </a:p>
        </p:txBody>
      </p:sp>
      <p:sp>
        <p:nvSpPr>
          <p:cNvPr id="4" name="ZoneTexte 3">
            <a:extLst>
              <a:ext uri="{FF2B5EF4-FFF2-40B4-BE49-F238E27FC236}">
                <a16:creationId xmlns:a16="http://schemas.microsoft.com/office/drawing/2014/main" id="{9ADF4279-1866-12C9-A36D-74217DB091E2}"/>
              </a:ext>
            </a:extLst>
          </p:cNvPr>
          <p:cNvSpPr txBox="1"/>
          <p:nvPr/>
        </p:nvSpPr>
        <p:spPr>
          <a:xfrm>
            <a:off x="7904748" y="4879370"/>
            <a:ext cx="3801763" cy="707886"/>
          </a:xfrm>
          <a:prstGeom prst="rect">
            <a:avLst/>
          </a:prstGeom>
          <a:noFill/>
        </p:spPr>
        <p:txBody>
          <a:bodyPr wrap="square" rtlCol="0">
            <a:spAutoFit/>
          </a:bodyPr>
          <a:lstStyle/>
          <a:p>
            <a:r>
              <a:rPr lang="fr-BE" sz="2000" b="1" dirty="0">
                <a:solidFill>
                  <a:schemeClr val="bg1"/>
                </a:solidFill>
                <a:effectLst>
                  <a:outerShdw blurRad="38100" dist="38100" dir="2700000" algn="tl">
                    <a:srgbClr val="000000">
                      <a:alpha val="43137"/>
                    </a:srgbClr>
                  </a:outerShdw>
                </a:effectLst>
              </a:rPr>
              <a:t>Bart VAN HYFTE</a:t>
            </a:r>
          </a:p>
          <a:p>
            <a:r>
              <a:rPr lang="fr-BE" sz="2000" b="1" dirty="0" err="1">
                <a:solidFill>
                  <a:srgbClr val="0070C0"/>
                </a:solidFill>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bv@resolved.law</a:t>
            </a:r>
            <a:r>
              <a:rPr lang="fr-BE" sz="2000" b="1" dirty="0">
                <a:solidFill>
                  <a:srgbClr val="0070C0"/>
                </a:solidFill>
                <a:effectLst>
                  <a:outerShdw blurRad="38100" dist="38100" dir="2700000" algn="tl">
                    <a:srgbClr val="000000">
                      <a:alpha val="43137"/>
                    </a:srgbClr>
                  </a:outerShdw>
                </a:effectLst>
              </a:rPr>
              <a:t> </a:t>
            </a:r>
          </a:p>
        </p:txBody>
      </p:sp>
      <p:sp>
        <p:nvSpPr>
          <p:cNvPr id="7" name="ZoneTexte 6">
            <a:extLst>
              <a:ext uri="{FF2B5EF4-FFF2-40B4-BE49-F238E27FC236}">
                <a16:creationId xmlns:a16="http://schemas.microsoft.com/office/drawing/2014/main" id="{B67FBA74-ADB8-5180-9535-515C4D3E2B9D}"/>
              </a:ext>
            </a:extLst>
          </p:cNvPr>
          <p:cNvSpPr txBox="1"/>
          <p:nvPr/>
        </p:nvSpPr>
        <p:spPr>
          <a:xfrm>
            <a:off x="7904748" y="5813454"/>
            <a:ext cx="4287252" cy="646331"/>
          </a:xfrm>
          <a:prstGeom prst="rect">
            <a:avLst/>
          </a:prstGeom>
          <a:noFill/>
        </p:spPr>
        <p:txBody>
          <a:bodyPr wrap="square" rtlCol="0">
            <a:spAutoFit/>
          </a:bodyPr>
          <a:lstStyle/>
          <a:p>
            <a:r>
              <a:rPr lang="fr-BE" dirty="0">
                <a:solidFill>
                  <a:schemeClr val="bg1"/>
                </a:solidFill>
                <a:effectLst>
                  <a:outerShdw blurRad="38100" dist="38100" dir="2700000" algn="tl">
                    <a:srgbClr val="000000">
                      <a:alpha val="43137"/>
                    </a:srgbClr>
                  </a:outerShdw>
                </a:effectLst>
              </a:rPr>
              <a:t>Herrmann-</a:t>
            </a:r>
            <a:r>
              <a:rPr lang="fr-BE" dirty="0" err="1">
                <a:solidFill>
                  <a:schemeClr val="bg1"/>
                </a:solidFill>
                <a:effectLst>
                  <a:outerShdw blurRad="38100" dist="38100" dir="2700000" algn="tl">
                    <a:srgbClr val="000000">
                      <a:alpha val="43137"/>
                    </a:srgbClr>
                  </a:outerShdw>
                </a:effectLst>
              </a:rPr>
              <a:t>Debrouxlaan</a:t>
            </a:r>
            <a:r>
              <a:rPr lang="fr-BE" dirty="0">
                <a:solidFill>
                  <a:schemeClr val="bg1"/>
                </a:solidFill>
                <a:effectLst>
                  <a:outerShdw blurRad="38100" dist="38100" dir="2700000" algn="tl">
                    <a:srgbClr val="000000">
                      <a:alpha val="43137"/>
                    </a:srgbClr>
                  </a:outerShdw>
                </a:effectLst>
              </a:rPr>
              <a:t>, 40 - 1160 Brussel</a:t>
            </a:r>
          </a:p>
          <a:p>
            <a:r>
              <a:rPr lang="fr-BE" dirty="0">
                <a:solidFill>
                  <a:schemeClr val="bg1"/>
                </a:solidFill>
                <a:effectLst>
                  <a:outerShdw blurRad="38100" dist="38100" dir="2700000" algn="tl">
                    <a:srgbClr val="000000">
                      <a:alpha val="43137"/>
                    </a:srgbClr>
                  </a:outerShdw>
                </a:effectLst>
              </a:rPr>
              <a:t>www.resolved.law</a:t>
            </a:r>
            <a:r>
              <a:rPr lang="fr-BE" sz="1400" dirty="0">
                <a:solidFill>
                  <a:schemeClr val="bg1"/>
                </a:solidFill>
                <a:effectLst>
                  <a:outerShdw blurRad="38100" dist="38100" dir="2700000" algn="tl">
                    <a:srgbClr val="000000">
                      <a:alpha val="43137"/>
                    </a:srgbClr>
                  </a:outerShdw>
                </a:effectLst>
              </a:rPr>
              <a:t>  </a:t>
            </a:r>
            <a:r>
              <a:rPr lang="fr-BE" dirty="0">
                <a:solidFill>
                  <a:schemeClr val="bg1"/>
                </a:solidFill>
                <a:effectLst>
                  <a:outerShdw blurRad="38100" dist="38100" dir="2700000" algn="tl">
                    <a:srgbClr val="000000">
                      <a:alpha val="43137"/>
                    </a:srgbClr>
                  </a:outerShdw>
                </a:effectLst>
              </a:rPr>
              <a:t>            +32 2 315 53 00</a:t>
            </a:r>
            <a:endParaRPr lang="fr-BE" sz="2000" dirty="0">
              <a:solidFill>
                <a:schemeClr val="bg1"/>
              </a:solidFill>
              <a:effectLst>
                <a:outerShdw blurRad="38100" dist="38100" dir="2700000" algn="tl">
                  <a:srgbClr val="000000">
                    <a:alpha val="43137"/>
                  </a:srgbClr>
                </a:outerShdw>
              </a:effectLst>
            </a:endParaRPr>
          </a:p>
        </p:txBody>
      </p:sp>
      <p:sp>
        <p:nvSpPr>
          <p:cNvPr id="6" name="ZoneTexte 5">
            <a:extLst>
              <a:ext uri="{FF2B5EF4-FFF2-40B4-BE49-F238E27FC236}">
                <a16:creationId xmlns:a16="http://schemas.microsoft.com/office/drawing/2014/main" id="{E5F8F17B-FB4D-112C-0EF1-B55088CCEA23}"/>
              </a:ext>
            </a:extLst>
          </p:cNvPr>
          <p:cNvSpPr txBox="1"/>
          <p:nvPr/>
        </p:nvSpPr>
        <p:spPr>
          <a:xfrm>
            <a:off x="123825" y="6354947"/>
            <a:ext cx="3515727" cy="369332"/>
          </a:xfrm>
          <a:prstGeom prst="rect">
            <a:avLst/>
          </a:prstGeom>
          <a:noFill/>
        </p:spPr>
        <p:txBody>
          <a:bodyPr wrap="square" rtlCol="0">
            <a:spAutoFit/>
          </a:bodyPr>
          <a:lstStyle/>
          <a:p>
            <a:r>
              <a:rPr lang="fr-BE" dirty="0">
                <a:solidFill>
                  <a:schemeClr val="bg1"/>
                </a:solidFill>
              </a:rPr>
              <a:t>13 </a:t>
            </a:r>
            <a:r>
              <a:rPr lang="fr-BE" dirty="0" err="1">
                <a:solidFill>
                  <a:schemeClr val="bg1"/>
                </a:solidFill>
              </a:rPr>
              <a:t>maart</a:t>
            </a:r>
            <a:r>
              <a:rPr lang="fr-BE" dirty="0">
                <a:solidFill>
                  <a:schemeClr val="bg1"/>
                </a:solidFill>
              </a:rPr>
              <a:t> 2026</a:t>
            </a:r>
            <a:endParaRPr lang="nl-BE" dirty="0">
              <a:solidFill>
                <a:schemeClr val="bg1"/>
              </a:solidFill>
            </a:endParaRPr>
          </a:p>
        </p:txBody>
      </p:sp>
      <p:sp>
        <p:nvSpPr>
          <p:cNvPr id="8" name="Tijdelijke aanduiding voor dianummer 7">
            <a:extLst>
              <a:ext uri="{FF2B5EF4-FFF2-40B4-BE49-F238E27FC236}">
                <a16:creationId xmlns:a16="http://schemas.microsoft.com/office/drawing/2014/main" id="{683AD948-EFF6-1CC7-01C1-28733FB5A4C8}"/>
              </a:ext>
            </a:extLst>
          </p:cNvPr>
          <p:cNvSpPr>
            <a:spLocks noGrp="1"/>
          </p:cNvSpPr>
          <p:nvPr>
            <p:ph type="sldNum" sz="quarter" idx="12"/>
          </p:nvPr>
        </p:nvSpPr>
        <p:spPr/>
        <p:txBody>
          <a:bodyPr/>
          <a:lstStyle/>
          <a:p>
            <a:fld id="{39A4BCF5-C60D-4E3A-A086-502B23A937C7}" type="slidenum">
              <a:rPr lang="fr-BE" smtClean="0"/>
              <a:t>1</a:t>
            </a:fld>
            <a:endParaRPr lang="fr-BE"/>
          </a:p>
        </p:txBody>
      </p:sp>
    </p:spTree>
    <p:extLst>
      <p:ext uri="{BB962C8B-B14F-4D97-AF65-F5344CB8AC3E}">
        <p14:creationId xmlns:p14="http://schemas.microsoft.com/office/powerpoint/2010/main" val="3795905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D8115-472C-362C-240D-2D72678BF11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8189C37-222C-7ADC-FC08-C203B7CEB8AC}"/>
              </a:ext>
            </a:extLst>
          </p:cNvPr>
          <p:cNvSpPr>
            <a:spLocks noGrp="1"/>
          </p:cNvSpPr>
          <p:nvPr>
            <p:ph type="title"/>
          </p:nvPr>
        </p:nvSpPr>
        <p:spPr>
          <a:xfrm>
            <a:off x="1097279" y="286603"/>
            <a:ext cx="10800431" cy="1450757"/>
          </a:xfrm>
        </p:spPr>
        <p:txBody>
          <a:bodyPr/>
          <a:lstStyle/>
          <a:p>
            <a:r>
              <a:rPr lang="nl-BE" dirty="0"/>
              <a:t>Deontologische regels</a:t>
            </a:r>
          </a:p>
        </p:txBody>
      </p:sp>
      <p:sp>
        <p:nvSpPr>
          <p:cNvPr id="3" name="Tijdelijke aanduiding voor inhoud 2">
            <a:extLst>
              <a:ext uri="{FF2B5EF4-FFF2-40B4-BE49-F238E27FC236}">
                <a16:creationId xmlns:a16="http://schemas.microsoft.com/office/drawing/2014/main" id="{639DBB96-65FA-6250-757E-72FE9ED01E25}"/>
              </a:ext>
            </a:extLst>
          </p:cNvPr>
          <p:cNvSpPr>
            <a:spLocks noGrp="1"/>
          </p:cNvSpPr>
          <p:nvPr>
            <p:ph idx="1"/>
          </p:nvPr>
        </p:nvSpPr>
        <p:spPr>
          <a:xfrm>
            <a:off x="1097280" y="1845733"/>
            <a:ext cx="10800430" cy="4329053"/>
          </a:xfrm>
        </p:spPr>
        <p:txBody>
          <a:bodyPr>
            <a:normAutofit fontScale="92500" lnSpcReduction="20000"/>
          </a:bodyPr>
          <a:lstStyle/>
          <a:p>
            <a:r>
              <a:rPr lang="nl-BE" b="1" dirty="0"/>
              <a:t>Voor welke tuchtrechtelijke instanties zal de architect-makelaar zich moeten verantwoorden voor een eventuele schending van de beroepscode?</a:t>
            </a:r>
          </a:p>
          <a:p>
            <a:r>
              <a:rPr lang="nl-BE" b="1" dirty="0">
                <a:sym typeface="Wingdings" panose="05000000000000000000" pitchFamily="2" charset="2"/>
              </a:rPr>
              <a:t> </a:t>
            </a:r>
            <a:r>
              <a:rPr lang="nl-BE" dirty="0"/>
              <a:t>Antwoord hangt af van de inschrijving bij de bevoegde beroepsinstanties</a:t>
            </a:r>
          </a:p>
          <a:p>
            <a:endParaRPr lang="nl-BE" dirty="0"/>
          </a:p>
          <a:p>
            <a:r>
              <a:rPr lang="nl-BE" b="1" dirty="0"/>
              <a:t>Situatie 1: </a:t>
            </a:r>
            <a:r>
              <a:rPr lang="nl-BE" dirty="0"/>
              <a:t>dubbele inschrijving</a:t>
            </a:r>
          </a:p>
          <a:p>
            <a:r>
              <a:rPr lang="nl-BE" b="1" dirty="0"/>
              <a:t>Ingeschreven bij:</a:t>
            </a:r>
            <a:endParaRPr lang="nl-BE" dirty="0"/>
          </a:p>
          <a:p>
            <a:pPr>
              <a:buFont typeface="Arial" panose="020B0604020202020204" pitchFamily="34" charset="0"/>
              <a:buChar char="•"/>
            </a:pPr>
            <a:r>
              <a:rPr lang="nl-BE" dirty="0"/>
              <a:t> Orde van Architecten</a:t>
            </a:r>
          </a:p>
          <a:p>
            <a:pPr>
              <a:buFont typeface="Arial" panose="020B0604020202020204" pitchFamily="34" charset="0"/>
              <a:buChar char="•"/>
            </a:pPr>
            <a:r>
              <a:rPr lang="nl-BE" dirty="0"/>
              <a:t> Beroepsinstituut van Vastgoedmakelaars (BIV)</a:t>
            </a:r>
          </a:p>
          <a:p>
            <a:r>
              <a:rPr lang="nl-BE" b="1" dirty="0"/>
              <a:t>Gevolg:</a:t>
            </a:r>
            <a:endParaRPr lang="nl-BE" dirty="0"/>
          </a:p>
          <a:p>
            <a:pPr>
              <a:buFont typeface="Arial" panose="020B0604020202020204" pitchFamily="34" charset="0"/>
              <a:buChar char="•"/>
            </a:pPr>
            <a:r>
              <a:rPr lang="nl-BE" dirty="0"/>
              <a:t> Uitsluitend onderworpen aan de disciplinaire bevoegdheid van het BIV voor wat betreft vastgoedmakelaarschap</a:t>
            </a:r>
          </a:p>
          <a:p>
            <a:pPr>
              <a:buFont typeface="Arial" panose="020B0604020202020204" pitchFamily="34" charset="0"/>
              <a:buChar char="•"/>
            </a:pPr>
            <a:r>
              <a:rPr lang="nl-BE" dirty="0"/>
              <a:t> Toepassing van de deontologische regels van het vastgoedmakelaarsberoep - BIV</a:t>
            </a:r>
          </a:p>
          <a:p>
            <a:endParaRPr lang="nl-BE" b="1" dirty="0"/>
          </a:p>
        </p:txBody>
      </p:sp>
      <p:sp>
        <p:nvSpPr>
          <p:cNvPr id="4" name="Tijdelijke aanduiding voor dianummer 3">
            <a:extLst>
              <a:ext uri="{FF2B5EF4-FFF2-40B4-BE49-F238E27FC236}">
                <a16:creationId xmlns:a16="http://schemas.microsoft.com/office/drawing/2014/main" id="{304D9C4F-7C6C-2FE7-4CF1-68FF9FCE0190}"/>
              </a:ext>
            </a:extLst>
          </p:cNvPr>
          <p:cNvSpPr>
            <a:spLocks noGrp="1"/>
          </p:cNvSpPr>
          <p:nvPr>
            <p:ph type="sldNum" sz="quarter" idx="12"/>
          </p:nvPr>
        </p:nvSpPr>
        <p:spPr/>
        <p:txBody>
          <a:bodyPr/>
          <a:lstStyle/>
          <a:p>
            <a:fld id="{39A4BCF5-C60D-4E3A-A086-502B23A937C7}" type="slidenum">
              <a:rPr lang="fr-BE" smtClean="0"/>
              <a:t>10</a:t>
            </a:fld>
            <a:endParaRPr lang="fr-BE"/>
          </a:p>
        </p:txBody>
      </p:sp>
      <p:pic>
        <p:nvPicPr>
          <p:cNvPr id="5" name="Image 10">
            <a:extLst>
              <a:ext uri="{FF2B5EF4-FFF2-40B4-BE49-F238E27FC236}">
                <a16:creationId xmlns:a16="http://schemas.microsoft.com/office/drawing/2014/main" id="{F7958C90-5FC1-AB3E-6B70-AE0DADFCC6CB}"/>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2615793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96296-9A2A-6068-8A30-EBC3780C83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A42FB5D-87E7-BBFD-C020-93CD6623C822}"/>
              </a:ext>
            </a:extLst>
          </p:cNvPr>
          <p:cNvSpPr>
            <a:spLocks noGrp="1"/>
          </p:cNvSpPr>
          <p:nvPr>
            <p:ph type="title"/>
          </p:nvPr>
        </p:nvSpPr>
        <p:spPr>
          <a:xfrm>
            <a:off x="1097279" y="286603"/>
            <a:ext cx="10800431" cy="1450757"/>
          </a:xfrm>
        </p:spPr>
        <p:txBody>
          <a:bodyPr/>
          <a:lstStyle/>
          <a:p>
            <a:r>
              <a:rPr lang="nl-BE" dirty="0"/>
              <a:t>Deontologische regels</a:t>
            </a:r>
          </a:p>
        </p:txBody>
      </p:sp>
      <p:sp>
        <p:nvSpPr>
          <p:cNvPr id="3" name="Tijdelijke aanduiding voor inhoud 2">
            <a:extLst>
              <a:ext uri="{FF2B5EF4-FFF2-40B4-BE49-F238E27FC236}">
                <a16:creationId xmlns:a16="http://schemas.microsoft.com/office/drawing/2014/main" id="{45651321-3936-1D41-5CD2-E634EB88C00E}"/>
              </a:ext>
            </a:extLst>
          </p:cNvPr>
          <p:cNvSpPr>
            <a:spLocks noGrp="1"/>
          </p:cNvSpPr>
          <p:nvPr>
            <p:ph idx="1"/>
          </p:nvPr>
        </p:nvSpPr>
        <p:spPr>
          <a:xfrm>
            <a:off x="1097280" y="1845733"/>
            <a:ext cx="10800430" cy="4329053"/>
          </a:xfrm>
        </p:spPr>
        <p:txBody>
          <a:bodyPr>
            <a:normAutofit/>
          </a:bodyPr>
          <a:lstStyle/>
          <a:p>
            <a:r>
              <a:rPr lang="nl-BE" b="1" dirty="0"/>
              <a:t>Situatie 2: enkel ingeschreven bij de Orde van Architecten</a:t>
            </a:r>
          </a:p>
          <a:p>
            <a:r>
              <a:rPr lang="nl-BE" b="1" dirty="0"/>
              <a:t>Ingeschreven bij:</a:t>
            </a:r>
            <a:endParaRPr lang="nl-BE" dirty="0"/>
          </a:p>
          <a:p>
            <a:pPr>
              <a:buFont typeface="Arial" panose="020B0604020202020204" pitchFamily="34" charset="0"/>
              <a:buChar char="•"/>
            </a:pPr>
            <a:r>
              <a:rPr lang="nl-BE" dirty="0"/>
              <a:t> Alleen de Orde van Architecten</a:t>
            </a:r>
          </a:p>
          <a:p>
            <a:r>
              <a:rPr lang="nl-BE" b="1" dirty="0"/>
              <a:t>Gevolg:</a:t>
            </a:r>
            <a:endParaRPr lang="nl-BE" dirty="0"/>
          </a:p>
          <a:p>
            <a:pPr>
              <a:buFont typeface="Arial" panose="020B0604020202020204" pitchFamily="34" charset="0"/>
              <a:buChar char="•"/>
            </a:pPr>
            <a:r>
              <a:rPr lang="nl-BE" dirty="0"/>
              <a:t> Uitsluitend onderworpen aan het tuchtrecht van de Orde van Architecten</a:t>
            </a:r>
          </a:p>
          <a:p>
            <a:pPr>
              <a:buFont typeface="Arial" panose="020B0604020202020204" pitchFamily="34" charset="0"/>
              <a:buChar char="•"/>
            </a:pPr>
            <a:r>
              <a:rPr lang="nl-BE" dirty="0"/>
              <a:t> Toepassing van de architectendeontologie ook voor activiteit van vastgoedmakelaar</a:t>
            </a:r>
          </a:p>
          <a:p>
            <a:endParaRPr lang="nl-BE" b="1" dirty="0"/>
          </a:p>
        </p:txBody>
      </p:sp>
      <p:sp>
        <p:nvSpPr>
          <p:cNvPr id="4" name="Tijdelijke aanduiding voor dianummer 3">
            <a:extLst>
              <a:ext uri="{FF2B5EF4-FFF2-40B4-BE49-F238E27FC236}">
                <a16:creationId xmlns:a16="http://schemas.microsoft.com/office/drawing/2014/main" id="{D35F0612-048A-96DA-BB08-9444F5E10767}"/>
              </a:ext>
            </a:extLst>
          </p:cNvPr>
          <p:cNvSpPr>
            <a:spLocks noGrp="1"/>
          </p:cNvSpPr>
          <p:nvPr>
            <p:ph type="sldNum" sz="quarter" idx="12"/>
          </p:nvPr>
        </p:nvSpPr>
        <p:spPr/>
        <p:txBody>
          <a:bodyPr/>
          <a:lstStyle/>
          <a:p>
            <a:fld id="{39A4BCF5-C60D-4E3A-A086-502B23A937C7}" type="slidenum">
              <a:rPr lang="fr-BE" smtClean="0"/>
              <a:t>11</a:t>
            </a:fld>
            <a:endParaRPr lang="fr-BE"/>
          </a:p>
        </p:txBody>
      </p:sp>
      <p:pic>
        <p:nvPicPr>
          <p:cNvPr id="5" name="Image 10">
            <a:extLst>
              <a:ext uri="{FF2B5EF4-FFF2-40B4-BE49-F238E27FC236}">
                <a16:creationId xmlns:a16="http://schemas.microsoft.com/office/drawing/2014/main" id="{406DCDEE-3073-C505-7721-EF4AF42AE6FA}"/>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692550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BCF18-D34B-5E04-15B4-EB2FB76B3E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30F39C7-822E-E1D8-0887-EF8C221314E2}"/>
              </a:ext>
            </a:extLst>
          </p:cNvPr>
          <p:cNvSpPr>
            <a:spLocks noGrp="1"/>
          </p:cNvSpPr>
          <p:nvPr>
            <p:ph type="title"/>
          </p:nvPr>
        </p:nvSpPr>
        <p:spPr>
          <a:xfrm>
            <a:off x="1097279" y="286603"/>
            <a:ext cx="10800431" cy="1450757"/>
          </a:xfrm>
        </p:spPr>
        <p:txBody>
          <a:bodyPr/>
          <a:lstStyle/>
          <a:p>
            <a:r>
              <a:rPr lang="nl-BE" dirty="0"/>
              <a:t>Deontologische regels</a:t>
            </a:r>
          </a:p>
        </p:txBody>
      </p:sp>
      <p:sp>
        <p:nvSpPr>
          <p:cNvPr id="3" name="Tijdelijke aanduiding voor inhoud 2">
            <a:extLst>
              <a:ext uri="{FF2B5EF4-FFF2-40B4-BE49-F238E27FC236}">
                <a16:creationId xmlns:a16="http://schemas.microsoft.com/office/drawing/2014/main" id="{C754E8F1-C3D7-5571-DD82-61165546904B}"/>
              </a:ext>
            </a:extLst>
          </p:cNvPr>
          <p:cNvSpPr>
            <a:spLocks noGrp="1"/>
          </p:cNvSpPr>
          <p:nvPr>
            <p:ph idx="1"/>
          </p:nvPr>
        </p:nvSpPr>
        <p:spPr>
          <a:xfrm>
            <a:off x="1097280" y="1845733"/>
            <a:ext cx="10800430" cy="4329053"/>
          </a:xfrm>
        </p:spPr>
        <p:txBody>
          <a:bodyPr>
            <a:normAutofit/>
          </a:bodyPr>
          <a:lstStyle/>
          <a:p>
            <a:r>
              <a:rPr lang="nl-BE" b="1" dirty="0"/>
              <a:t>Overbruggingen tussen Orde en BIV</a:t>
            </a:r>
          </a:p>
          <a:p>
            <a:pPr marL="0" indent="0">
              <a:buNone/>
            </a:pPr>
            <a:endParaRPr lang="nl-BE" b="1" dirty="0"/>
          </a:p>
          <a:p>
            <a:r>
              <a:rPr lang="nl-BE" dirty="0"/>
              <a:t>De Orde van Architecten:</a:t>
            </a:r>
          </a:p>
          <a:p>
            <a:pPr lvl="1"/>
            <a:r>
              <a:rPr lang="nl-BE" dirty="0"/>
              <a:t>brengt het BIV op de hoogte van elke schorsing of schrapping wegens fouten begaan als vastgoedmakelaar</a:t>
            </a:r>
          </a:p>
          <a:p>
            <a:pPr marL="201168" lvl="1" indent="0">
              <a:buNone/>
            </a:pPr>
            <a:endParaRPr lang="nl-BE" dirty="0"/>
          </a:p>
          <a:p>
            <a:r>
              <a:rPr lang="nl-BE" dirty="0"/>
              <a:t>Het BIV:</a:t>
            </a:r>
          </a:p>
          <a:p>
            <a:pPr lvl="1"/>
            <a:r>
              <a:rPr lang="nl-BE" dirty="0"/>
              <a:t>Brengt OA op de hoogte van schorsing of schrapping wegens tekortkomingen als vastgoedmakelaar</a:t>
            </a:r>
          </a:p>
          <a:p>
            <a:endParaRPr lang="nl-BE" b="1" dirty="0"/>
          </a:p>
        </p:txBody>
      </p:sp>
      <p:sp>
        <p:nvSpPr>
          <p:cNvPr id="4" name="Tijdelijke aanduiding voor dianummer 3">
            <a:extLst>
              <a:ext uri="{FF2B5EF4-FFF2-40B4-BE49-F238E27FC236}">
                <a16:creationId xmlns:a16="http://schemas.microsoft.com/office/drawing/2014/main" id="{6B4A77F4-325B-725A-D541-B9974B6FC43E}"/>
              </a:ext>
            </a:extLst>
          </p:cNvPr>
          <p:cNvSpPr>
            <a:spLocks noGrp="1"/>
          </p:cNvSpPr>
          <p:nvPr>
            <p:ph type="sldNum" sz="quarter" idx="12"/>
          </p:nvPr>
        </p:nvSpPr>
        <p:spPr/>
        <p:txBody>
          <a:bodyPr/>
          <a:lstStyle/>
          <a:p>
            <a:fld id="{39A4BCF5-C60D-4E3A-A086-502B23A937C7}" type="slidenum">
              <a:rPr lang="fr-BE" smtClean="0"/>
              <a:t>12</a:t>
            </a:fld>
            <a:endParaRPr lang="fr-BE"/>
          </a:p>
        </p:txBody>
      </p:sp>
      <p:pic>
        <p:nvPicPr>
          <p:cNvPr id="5" name="Image 10">
            <a:extLst>
              <a:ext uri="{FF2B5EF4-FFF2-40B4-BE49-F238E27FC236}">
                <a16:creationId xmlns:a16="http://schemas.microsoft.com/office/drawing/2014/main" id="{872A8D9B-C497-F453-D619-EDEA7485F61E}"/>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1063995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01F3F-12D7-5B6D-3D10-BEFA40AB7B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FD3272B-D1BD-A089-2EAB-5B3F73C60332}"/>
              </a:ext>
            </a:extLst>
          </p:cNvPr>
          <p:cNvSpPr>
            <a:spLocks noGrp="1"/>
          </p:cNvSpPr>
          <p:nvPr>
            <p:ph type="title"/>
          </p:nvPr>
        </p:nvSpPr>
        <p:spPr>
          <a:xfrm>
            <a:off x="1097279" y="286603"/>
            <a:ext cx="10800431" cy="1450757"/>
          </a:xfrm>
        </p:spPr>
        <p:txBody>
          <a:bodyPr/>
          <a:lstStyle/>
          <a:p>
            <a:r>
              <a:rPr lang="nl-BE" dirty="0"/>
              <a:t>Deontologische regels</a:t>
            </a:r>
          </a:p>
        </p:txBody>
      </p:sp>
      <p:sp>
        <p:nvSpPr>
          <p:cNvPr id="3" name="Tijdelijke aanduiding voor inhoud 2">
            <a:extLst>
              <a:ext uri="{FF2B5EF4-FFF2-40B4-BE49-F238E27FC236}">
                <a16:creationId xmlns:a16="http://schemas.microsoft.com/office/drawing/2014/main" id="{39D40554-C30D-108D-045F-474AE83CF21A}"/>
              </a:ext>
            </a:extLst>
          </p:cNvPr>
          <p:cNvSpPr>
            <a:spLocks noGrp="1"/>
          </p:cNvSpPr>
          <p:nvPr>
            <p:ph idx="1"/>
          </p:nvPr>
        </p:nvSpPr>
        <p:spPr>
          <a:xfrm>
            <a:off x="1097280" y="1845733"/>
            <a:ext cx="10800430" cy="4329053"/>
          </a:xfrm>
        </p:spPr>
        <p:txBody>
          <a:bodyPr>
            <a:normAutofit lnSpcReduction="10000"/>
          </a:bodyPr>
          <a:lstStyle/>
          <a:p>
            <a:r>
              <a:rPr lang="nl-BE" b="1" dirty="0"/>
              <a:t>Permanente opleiding</a:t>
            </a:r>
          </a:p>
          <a:p>
            <a:pPr>
              <a:buFont typeface="Arial" panose="020B0604020202020204" pitchFamily="34" charset="0"/>
              <a:buChar char="•"/>
            </a:pPr>
            <a:r>
              <a:rPr lang="nl-BE" dirty="0"/>
              <a:t> De architect-vastgoedmakelaar moet de permanente opleiding volgen opgelegd door het Beroepsinstituut van Vastgoedmakelaars (BIV), los van de opleiding als architect</a:t>
            </a:r>
          </a:p>
          <a:p>
            <a:pPr marL="0" indent="0">
              <a:buNone/>
            </a:pPr>
            <a:endParaRPr lang="nl-BE" dirty="0"/>
          </a:p>
          <a:p>
            <a:pPr>
              <a:buFont typeface="Arial" panose="020B0604020202020204" pitchFamily="34" charset="0"/>
              <a:buChar char="•"/>
            </a:pPr>
            <a:r>
              <a:rPr lang="nl-BE" dirty="0"/>
              <a:t> Naleving wordt gecontroleerd door de Orde van Architecten</a:t>
            </a:r>
          </a:p>
          <a:p>
            <a:pPr marL="0" indent="0">
              <a:buNone/>
            </a:pPr>
            <a:endParaRPr lang="nl-BE" dirty="0"/>
          </a:p>
          <a:p>
            <a:pPr>
              <a:buFont typeface="Arial" panose="020B0604020202020204" pitchFamily="34" charset="0"/>
              <a:buChar char="•"/>
            </a:pPr>
            <a:r>
              <a:rPr lang="nl-BE" dirty="0"/>
              <a:t> Opleidingsvereisten:</a:t>
            </a:r>
          </a:p>
          <a:p>
            <a:pPr lvl="1"/>
            <a:r>
              <a:rPr lang="nl-BE" dirty="0"/>
              <a:t>10 uur/jaar enkel bemiddelaar</a:t>
            </a:r>
          </a:p>
          <a:p>
            <a:pPr lvl="1"/>
            <a:r>
              <a:rPr lang="nl-BE" dirty="0"/>
              <a:t>20 uur/jaar bij dubbele inschrijving bemiddelaar/syndicus</a:t>
            </a:r>
          </a:p>
          <a:p>
            <a:pPr marL="201168" lvl="1" indent="0">
              <a:buNone/>
            </a:pPr>
            <a:endParaRPr lang="nl-BE" dirty="0"/>
          </a:p>
          <a:p>
            <a:pPr>
              <a:buFont typeface="Arial" panose="020B0604020202020204" pitchFamily="34" charset="0"/>
              <a:buChar char="•"/>
            </a:pPr>
            <a:r>
              <a:rPr lang="nl-BE" dirty="0"/>
              <a:t> Opleiding moet verband houden met de beroepsactiviteit en de juridische of technische actualiteit</a:t>
            </a:r>
          </a:p>
          <a:p>
            <a:endParaRPr lang="nl-BE" b="1" dirty="0"/>
          </a:p>
        </p:txBody>
      </p:sp>
      <p:sp>
        <p:nvSpPr>
          <p:cNvPr id="4" name="Tijdelijke aanduiding voor dianummer 3">
            <a:extLst>
              <a:ext uri="{FF2B5EF4-FFF2-40B4-BE49-F238E27FC236}">
                <a16:creationId xmlns:a16="http://schemas.microsoft.com/office/drawing/2014/main" id="{34204D07-F86F-724A-5B81-1832D809DCB8}"/>
              </a:ext>
            </a:extLst>
          </p:cNvPr>
          <p:cNvSpPr>
            <a:spLocks noGrp="1"/>
          </p:cNvSpPr>
          <p:nvPr>
            <p:ph type="sldNum" sz="quarter" idx="12"/>
          </p:nvPr>
        </p:nvSpPr>
        <p:spPr/>
        <p:txBody>
          <a:bodyPr/>
          <a:lstStyle/>
          <a:p>
            <a:fld id="{39A4BCF5-C60D-4E3A-A086-502B23A937C7}" type="slidenum">
              <a:rPr lang="fr-BE" smtClean="0"/>
              <a:t>13</a:t>
            </a:fld>
            <a:endParaRPr lang="fr-BE"/>
          </a:p>
        </p:txBody>
      </p:sp>
      <p:pic>
        <p:nvPicPr>
          <p:cNvPr id="5" name="Image 10">
            <a:extLst>
              <a:ext uri="{FF2B5EF4-FFF2-40B4-BE49-F238E27FC236}">
                <a16:creationId xmlns:a16="http://schemas.microsoft.com/office/drawing/2014/main" id="{75F83982-FED2-6440-8B58-7CC846F54918}"/>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866099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4C32A-1500-162E-8BF0-0EA8709FE45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D8D4F48-EFF0-79CF-9AB3-4FAEB73D75F5}"/>
              </a:ext>
            </a:extLst>
          </p:cNvPr>
          <p:cNvSpPr>
            <a:spLocks noGrp="1"/>
          </p:cNvSpPr>
          <p:nvPr>
            <p:ph type="title"/>
          </p:nvPr>
        </p:nvSpPr>
        <p:spPr>
          <a:xfrm>
            <a:off x="1097279" y="286603"/>
            <a:ext cx="10800431" cy="1450757"/>
          </a:xfrm>
        </p:spPr>
        <p:txBody>
          <a:bodyPr/>
          <a:lstStyle/>
          <a:p>
            <a:r>
              <a:rPr lang="nl-BE" dirty="0"/>
              <a:t>Aansprakelijkheid en aandachtspunten</a:t>
            </a:r>
            <a:br>
              <a:rPr lang="nl-BE" dirty="0"/>
            </a:br>
            <a:endParaRPr lang="nl-BE" dirty="0"/>
          </a:p>
        </p:txBody>
      </p:sp>
      <p:sp>
        <p:nvSpPr>
          <p:cNvPr id="3" name="Tijdelijke aanduiding voor inhoud 2">
            <a:extLst>
              <a:ext uri="{FF2B5EF4-FFF2-40B4-BE49-F238E27FC236}">
                <a16:creationId xmlns:a16="http://schemas.microsoft.com/office/drawing/2014/main" id="{98913E70-8C85-F1E9-9241-0E17DFF8BB68}"/>
              </a:ext>
            </a:extLst>
          </p:cNvPr>
          <p:cNvSpPr>
            <a:spLocks noGrp="1"/>
          </p:cNvSpPr>
          <p:nvPr>
            <p:ph idx="1"/>
          </p:nvPr>
        </p:nvSpPr>
        <p:spPr>
          <a:xfrm>
            <a:off x="1097280" y="1845734"/>
            <a:ext cx="10800430" cy="4023360"/>
          </a:xfrm>
        </p:spPr>
        <p:txBody>
          <a:bodyPr>
            <a:normAutofit fontScale="85000" lnSpcReduction="20000"/>
          </a:bodyPr>
          <a:lstStyle/>
          <a:p>
            <a:pPr marL="0" indent="0">
              <a:buNone/>
            </a:pPr>
            <a:r>
              <a:rPr lang="nl-BE" b="1" dirty="0"/>
              <a:t>Definitie aansprakelijkheid</a:t>
            </a:r>
            <a:endParaRPr lang="nl-BE" dirty="0"/>
          </a:p>
          <a:p>
            <a:r>
              <a:rPr lang="nl-BE" dirty="0"/>
              <a:t>= verplichting tot vergoeding van schade ingevolge fout of verzuim</a:t>
            </a:r>
          </a:p>
          <a:p>
            <a:pPr marL="0" indent="0">
              <a:buNone/>
            </a:pPr>
            <a:r>
              <a:rPr lang="nl-BE" dirty="0"/>
              <a:t> Bij vastgoedmakelaars spreekt men van </a:t>
            </a:r>
            <a:r>
              <a:rPr lang="nl-BE" u="sng" dirty="0"/>
              <a:t>beroepsaansprakelijkheid</a:t>
            </a:r>
            <a:r>
              <a:rPr lang="nl-BE" dirty="0"/>
              <a:t> = fout begaan in uitoefening van    professionele activiteit</a:t>
            </a:r>
          </a:p>
          <a:p>
            <a:pPr marL="0" indent="0">
              <a:buNone/>
            </a:pPr>
            <a:r>
              <a:rPr lang="nl-BE" b="1" dirty="0"/>
              <a:t>Evolutie in de praktijk</a:t>
            </a:r>
            <a:endParaRPr lang="nl-BE" dirty="0"/>
          </a:p>
          <a:p>
            <a:r>
              <a:rPr lang="nl-BE" dirty="0"/>
              <a:t>Toenemende aansprakelijkheidsvorderingen / “claimcultuur”</a:t>
            </a:r>
          </a:p>
          <a:p>
            <a:r>
              <a:rPr lang="nl-BE" dirty="0"/>
              <a:t>Verlaging drempel om vastgoedmakelaars aansprakelijk te stellen </a:t>
            </a:r>
          </a:p>
          <a:p>
            <a:pPr marL="0" indent="0">
              <a:buNone/>
            </a:pPr>
            <a:r>
              <a:rPr lang="nl-BE" b="1" dirty="0"/>
              <a:t>Professionele aansprakelijkheid is geen aparte categorie</a:t>
            </a:r>
            <a:endParaRPr lang="nl-BE" dirty="0"/>
          </a:p>
          <a:p>
            <a:r>
              <a:rPr lang="nl-BE" dirty="0"/>
              <a:t>Geen onderscheid tussen “professionele” en klassieke aansprakelijkheid</a:t>
            </a:r>
          </a:p>
          <a:p>
            <a:pPr lvl="1"/>
            <a:r>
              <a:rPr lang="nl-BE" dirty="0"/>
              <a:t>Enige bijzondere bij beroepsaansprakelijkheid: wordt steeds vanuit het perspectief van de gepresumeerde doch niet-gerespecteerde en vervulde deskundigheid bekeken</a:t>
            </a:r>
          </a:p>
          <a:p>
            <a:pPr lvl="1"/>
            <a:endParaRPr lang="nl-BE" dirty="0"/>
          </a:p>
          <a:p>
            <a:pPr marL="201168" lvl="1" indent="0">
              <a:buNone/>
            </a:pPr>
            <a:r>
              <a:rPr lang="nl-BE" sz="1400" dirty="0">
                <a:solidFill>
                  <a:schemeClr val="tx1"/>
                </a:solidFill>
              </a:rPr>
              <a:t>Bron: </a:t>
            </a:r>
            <a:r>
              <a:rPr lang="nl-BE" sz="1400" i="1" dirty="0">
                <a:solidFill>
                  <a:schemeClr val="tx1"/>
                </a:solidFill>
              </a:rPr>
              <a:t>Timmermans, R. Aansprakelijkheid van de vastgoedmakelaar, in Timmermans R., in </a:t>
            </a:r>
            <a:r>
              <a:rPr lang="nl-BE" sz="1400" i="1" dirty="0">
                <a:solidFill>
                  <a:schemeClr val="tx1"/>
                </a:solidFill>
                <a:hlinkClick r:id="rId3">
                  <a:extLst>
                    <a:ext uri="{A12FA001-AC4F-418D-AE19-62706E023703}">
                      <ahyp:hlinkClr xmlns:ahyp="http://schemas.microsoft.com/office/drawing/2018/hyperlinkcolor" val="tx"/>
                    </a:ext>
                  </a:extLst>
                </a:hlinkClick>
              </a:rPr>
              <a:t>Koop en verkoop van onroerend goed met inschakeling van een vastgoedmakelaar,  XVI.P-263 – XVI.P-352 (90 p.) </a:t>
            </a:r>
            <a:endParaRPr lang="nl-BE" sz="1400" dirty="0">
              <a:solidFill>
                <a:schemeClr val="tx1"/>
              </a:solidFill>
            </a:endParaRPr>
          </a:p>
        </p:txBody>
      </p:sp>
      <p:sp>
        <p:nvSpPr>
          <p:cNvPr id="4" name="Tijdelijke aanduiding voor dianummer 3">
            <a:extLst>
              <a:ext uri="{FF2B5EF4-FFF2-40B4-BE49-F238E27FC236}">
                <a16:creationId xmlns:a16="http://schemas.microsoft.com/office/drawing/2014/main" id="{CA73EF38-98F7-6B0C-74FA-2D995A4AD61F}"/>
              </a:ext>
            </a:extLst>
          </p:cNvPr>
          <p:cNvSpPr>
            <a:spLocks noGrp="1"/>
          </p:cNvSpPr>
          <p:nvPr>
            <p:ph type="sldNum" sz="quarter" idx="12"/>
          </p:nvPr>
        </p:nvSpPr>
        <p:spPr/>
        <p:txBody>
          <a:bodyPr/>
          <a:lstStyle/>
          <a:p>
            <a:fld id="{39A4BCF5-C60D-4E3A-A086-502B23A937C7}" type="slidenum">
              <a:rPr lang="fr-BE" smtClean="0"/>
              <a:t>14</a:t>
            </a:fld>
            <a:endParaRPr lang="fr-BE"/>
          </a:p>
        </p:txBody>
      </p:sp>
      <p:pic>
        <p:nvPicPr>
          <p:cNvPr id="5" name="Image 10">
            <a:extLst>
              <a:ext uri="{FF2B5EF4-FFF2-40B4-BE49-F238E27FC236}">
                <a16:creationId xmlns:a16="http://schemas.microsoft.com/office/drawing/2014/main" id="{BED29B5E-F8D1-C3CB-D4FF-47C47F12E9DF}"/>
              </a:ext>
            </a:extLst>
          </p:cNvPr>
          <p:cNvPicPr>
            <a:picLocks noChangeAspect="1"/>
          </p:cNvPicPr>
          <p:nvPr/>
        </p:nvPicPr>
        <p:blipFill rotWithShape="1">
          <a:blip r:embed="rId4"/>
          <a:srcRect b="39790"/>
          <a:stretch/>
        </p:blipFill>
        <p:spPr>
          <a:xfrm>
            <a:off x="8591342" y="6283516"/>
            <a:ext cx="2159508" cy="650123"/>
          </a:xfrm>
          <a:prstGeom prst="rect">
            <a:avLst/>
          </a:prstGeom>
        </p:spPr>
      </p:pic>
    </p:spTree>
    <p:extLst>
      <p:ext uri="{BB962C8B-B14F-4D97-AF65-F5344CB8AC3E}">
        <p14:creationId xmlns:p14="http://schemas.microsoft.com/office/powerpoint/2010/main" val="1431341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914C4-EFD2-82C2-BECC-7653A0AB93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BE8E49-5CBB-FB7C-658F-1916ACB92D67}"/>
              </a:ext>
            </a:extLst>
          </p:cNvPr>
          <p:cNvSpPr>
            <a:spLocks noGrp="1"/>
          </p:cNvSpPr>
          <p:nvPr>
            <p:ph type="title"/>
          </p:nvPr>
        </p:nvSpPr>
        <p:spPr>
          <a:xfrm>
            <a:off x="1097279" y="286603"/>
            <a:ext cx="10800431" cy="1450757"/>
          </a:xfrm>
        </p:spPr>
        <p:txBody>
          <a:bodyPr/>
          <a:lstStyle/>
          <a:p>
            <a:r>
              <a:rPr lang="nl-BE" dirty="0"/>
              <a:t>Aansprakelijkheid en aandachtspunten</a:t>
            </a:r>
          </a:p>
        </p:txBody>
      </p:sp>
      <p:sp>
        <p:nvSpPr>
          <p:cNvPr id="3" name="Tijdelijke aanduiding voor inhoud 2">
            <a:extLst>
              <a:ext uri="{FF2B5EF4-FFF2-40B4-BE49-F238E27FC236}">
                <a16:creationId xmlns:a16="http://schemas.microsoft.com/office/drawing/2014/main" id="{DE50F90A-BE3C-A0AD-E5F8-98D482CCF6BE}"/>
              </a:ext>
            </a:extLst>
          </p:cNvPr>
          <p:cNvSpPr>
            <a:spLocks noGrp="1"/>
          </p:cNvSpPr>
          <p:nvPr>
            <p:ph idx="1"/>
          </p:nvPr>
        </p:nvSpPr>
        <p:spPr>
          <a:xfrm>
            <a:off x="1097280" y="1845733"/>
            <a:ext cx="10800430" cy="4437783"/>
          </a:xfrm>
        </p:spPr>
        <p:txBody>
          <a:bodyPr>
            <a:normAutofit fontScale="85000" lnSpcReduction="20000"/>
          </a:bodyPr>
          <a:lstStyle/>
          <a:p>
            <a:pPr>
              <a:buFont typeface="Arial" panose="020B0604020202020204" pitchFamily="34" charset="0"/>
              <a:buChar char="•"/>
            </a:pPr>
            <a:r>
              <a:rPr lang="nl-BE" b="1" dirty="0"/>
              <a:t> Elke beroepsuitoefenaar gereglementeerd beroep is onderworpen aan 3 soorten aansprakelijkheidsregels:</a:t>
            </a:r>
            <a:endParaRPr lang="nl-BE" dirty="0"/>
          </a:p>
          <a:p>
            <a:r>
              <a:rPr lang="nl-BE" dirty="0"/>
              <a:t>Tuchtrechtelijk, strafrechtelijk en civielrechtelijk</a:t>
            </a:r>
          </a:p>
          <a:p>
            <a:pPr>
              <a:buFont typeface="Arial" panose="020B0604020202020204" pitchFamily="34" charset="0"/>
              <a:buChar char="•"/>
            </a:pPr>
            <a:r>
              <a:rPr lang="nl-BE" b="1" dirty="0"/>
              <a:t> Samenloop mogelijk</a:t>
            </a:r>
            <a:endParaRPr lang="nl-BE" dirty="0"/>
          </a:p>
          <a:p>
            <a:r>
              <a:rPr lang="nl-BE" dirty="0"/>
              <a:t>Eén feit kan leiden tot meerdere procedures/aansprakelijkheden </a:t>
            </a:r>
          </a:p>
          <a:p>
            <a:pPr>
              <a:buFont typeface="Arial" panose="020B0604020202020204" pitchFamily="34" charset="0"/>
              <a:buChar char="•"/>
            </a:pPr>
            <a:r>
              <a:rPr lang="nl-BE" b="1" dirty="0"/>
              <a:t> Belangrijk verschil</a:t>
            </a:r>
            <a:endParaRPr lang="nl-BE" dirty="0"/>
          </a:p>
          <a:p>
            <a:r>
              <a:rPr lang="nl-BE" dirty="0"/>
              <a:t>Tuchtrecht sanctioneert de schending van beroepsnormen</a:t>
            </a:r>
          </a:p>
          <a:p>
            <a:r>
              <a:rPr lang="nl-BE" dirty="0"/>
              <a:t>Strafrecht sanctioneert de strijdigheid met het algemeen/openbaar belang</a:t>
            </a:r>
          </a:p>
          <a:p>
            <a:r>
              <a:rPr lang="nl-BE" dirty="0"/>
              <a:t>Burgerlijke aansprakelijkheid vergoedt schade slachtoffer</a:t>
            </a:r>
          </a:p>
          <a:p>
            <a:pPr>
              <a:buFont typeface="Arial" panose="020B0604020202020204" pitchFamily="34" charset="0"/>
              <a:buChar char="•"/>
            </a:pPr>
            <a:r>
              <a:rPr lang="nl-BE" b="1" dirty="0"/>
              <a:t> Geen automatisch verband</a:t>
            </a:r>
            <a:endParaRPr lang="nl-BE" dirty="0"/>
          </a:p>
          <a:p>
            <a:r>
              <a:rPr lang="nl-BE" dirty="0"/>
              <a:t>Tuchtrechtelijke veroordeling leidt niet automatisch tot burgerlijke aansprakelijkheid</a:t>
            </a:r>
          </a:p>
          <a:p>
            <a:r>
              <a:rPr lang="nl-BE" dirty="0"/>
              <a:t>Omgekeerd geldt hetzelfde: burgerlijke aansprakelijkheid leidt niet automatisch tot tuchtrechtelijke veroordeling</a:t>
            </a:r>
          </a:p>
          <a:p>
            <a:r>
              <a:rPr lang="nl-BE" b="1" dirty="0">
                <a:sym typeface="Wingdings" panose="05000000000000000000" pitchFamily="2" charset="2"/>
              </a:rPr>
              <a:t> </a:t>
            </a:r>
            <a:r>
              <a:rPr lang="nl-BE" dirty="0"/>
              <a:t>Eénzelfde feit kan dus aanleiding geven tot verschillende procedures</a:t>
            </a:r>
            <a:endParaRPr lang="nl-BE" b="1" dirty="0"/>
          </a:p>
        </p:txBody>
      </p:sp>
      <p:sp>
        <p:nvSpPr>
          <p:cNvPr id="4" name="Tijdelijke aanduiding voor dianummer 3">
            <a:extLst>
              <a:ext uri="{FF2B5EF4-FFF2-40B4-BE49-F238E27FC236}">
                <a16:creationId xmlns:a16="http://schemas.microsoft.com/office/drawing/2014/main" id="{312BA8C9-F637-C3B3-6A5C-29874092A1E6}"/>
              </a:ext>
            </a:extLst>
          </p:cNvPr>
          <p:cNvSpPr>
            <a:spLocks noGrp="1"/>
          </p:cNvSpPr>
          <p:nvPr>
            <p:ph type="sldNum" sz="quarter" idx="12"/>
          </p:nvPr>
        </p:nvSpPr>
        <p:spPr/>
        <p:txBody>
          <a:bodyPr/>
          <a:lstStyle/>
          <a:p>
            <a:fld id="{39A4BCF5-C60D-4E3A-A086-502B23A937C7}" type="slidenum">
              <a:rPr lang="fr-BE" smtClean="0"/>
              <a:t>15</a:t>
            </a:fld>
            <a:endParaRPr lang="fr-BE"/>
          </a:p>
        </p:txBody>
      </p:sp>
      <p:pic>
        <p:nvPicPr>
          <p:cNvPr id="5" name="Image 10">
            <a:extLst>
              <a:ext uri="{FF2B5EF4-FFF2-40B4-BE49-F238E27FC236}">
                <a16:creationId xmlns:a16="http://schemas.microsoft.com/office/drawing/2014/main" id="{B9C8EE0E-F903-9C85-B883-370921AC741C}"/>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1855016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538771-18F5-2459-8435-A225CAD01384}"/>
              </a:ext>
            </a:extLst>
          </p:cNvPr>
          <p:cNvSpPr>
            <a:spLocks noGrp="1"/>
          </p:cNvSpPr>
          <p:nvPr>
            <p:ph type="title"/>
          </p:nvPr>
        </p:nvSpPr>
        <p:spPr/>
        <p:txBody>
          <a:bodyPr/>
          <a:lstStyle/>
          <a:p>
            <a:r>
              <a:rPr lang="nl-BE" dirty="0"/>
              <a:t>Aansprakelijkheid en aandachtspunten</a:t>
            </a:r>
            <a:endParaRPr lang="fr-BE" dirty="0"/>
          </a:p>
        </p:txBody>
      </p:sp>
      <p:sp>
        <p:nvSpPr>
          <p:cNvPr id="3" name="Tijdelijke aanduiding voor inhoud 2">
            <a:extLst>
              <a:ext uri="{FF2B5EF4-FFF2-40B4-BE49-F238E27FC236}">
                <a16:creationId xmlns:a16="http://schemas.microsoft.com/office/drawing/2014/main" id="{9BC6D65A-8D8A-3500-03E7-3A4EE7DD7BB0}"/>
              </a:ext>
            </a:extLst>
          </p:cNvPr>
          <p:cNvSpPr>
            <a:spLocks noGrp="1"/>
          </p:cNvSpPr>
          <p:nvPr>
            <p:ph idx="1"/>
          </p:nvPr>
        </p:nvSpPr>
        <p:spPr>
          <a:xfrm>
            <a:off x="1097280" y="1877265"/>
            <a:ext cx="10674306" cy="4023360"/>
          </a:xfrm>
        </p:spPr>
        <p:txBody>
          <a:bodyPr/>
          <a:lstStyle/>
          <a:p>
            <a:endParaRPr lang="nl-BE" dirty="0"/>
          </a:p>
          <a:p>
            <a:pPr>
              <a:buFont typeface="Arial" panose="020B0604020202020204" pitchFamily="34" charset="0"/>
              <a:buChar char="•"/>
            </a:pPr>
            <a:r>
              <a:rPr lang="fr-BE" b="1" dirty="0"/>
              <a:t> </a:t>
            </a:r>
            <a:r>
              <a:rPr lang="fr-BE" b="1" dirty="0" err="1"/>
              <a:t>Tuchtrechtelijke</a:t>
            </a:r>
            <a:r>
              <a:rPr lang="fr-BE" b="1" dirty="0"/>
              <a:t> </a:t>
            </a:r>
            <a:r>
              <a:rPr lang="fr-BE" b="1" dirty="0" err="1"/>
              <a:t>aansprakelijkheid</a:t>
            </a:r>
            <a:r>
              <a:rPr lang="fr-BE" dirty="0"/>
              <a:t>: </a:t>
            </a:r>
            <a:r>
              <a:rPr lang="fr-BE" dirty="0" err="1"/>
              <a:t>zie</a:t>
            </a:r>
            <a:r>
              <a:rPr lang="fr-BE" dirty="0"/>
              <a:t> OA of BIV</a:t>
            </a:r>
          </a:p>
          <a:p>
            <a:endParaRPr lang="fr-BE" dirty="0"/>
          </a:p>
          <a:p>
            <a:pPr>
              <a:buFont typeface="Arial" panose="020B0604020202020204" pitchFamily="34" charset="0"/>
              <a:buChar char="•"/>
            </a:pPr>
            <a:r>
              <a:rPr lang="fr-BE" b="1" dirty="0"/>
              <a:t> </a:t>
            </a:r>
            <a:r>
              <a:rPr lang="fr-BE" b="1" dirty="0" err="1"/>
              <a:t>Strafrechtelijke</a:t>
            </a:r>
            <a:r>
              <a:rPr lang="fr-BE" b="1" dirty="0"/>
              <a:t> </a:t>
            </a:r>
            <a:r>
              <a:rPr lang="fr-BE" b="1" dirty="0" err="1"/>
              <a:t>aansprakelijkheid</a:t>
            </a:r>
            <a:r>
              <a:rPr lang="fr-BE" dirty="0"/>
              <a:t>: </a:t>
            </a:r>
          </a:p>
          <a:p>
            <a:pPr lvl="4"/>
            <a:r>
              <a:rPr lang="fr-BE" sz="2000" dirty="0" err="1"/>
              <a:t>Inbreuken</a:t>
            </a:r>
            <a:r>
              <a:rPr lang="fr-BE" sz="2000" dirty="0"/>
              <a:t> op de </a:t>
            </a:r>
            <a:r>
              <a:rPr lang="fr-BE" sz="2000" dirty="0" err="1"/>
              <a:t>strafwetten</a:t>
            </a:r>
            <a:endParaRPr lang="fr-BE" sz="2000" dirty="0"/>
          </a:p>
          <a:p>
            <a:pPr lvl="4"/>
            <a:r>
              <a:rPr lang="fr-BE" sz="2000" dirty="0" err="1"/>
              <a:t>Vervolging</a:t>
            </a:r>
            <a:r>
              <a:rPr lang="fr-BE" sz="2000" dirty="0"/>
              <a:t> </a:t>
            </a:r>
            <a:r>
              <a:rPr lang="fr-BE" sz="2000" dirty="0" err="1"/>
              <a:t>door</a:t>
            </a:r>
            <a:r>
              <a:rPr lang="fr-BE" sz="2000" dirty="0"/>
              <a:t> </a:t>
            </a:r>
            <a:r>
              <a:rPr lang="fr-BE" sz="2000" dirty="0" err="1"/>
              <a:t>openbaar</a:t>
            </a:r>
            <a:r>
              <a:rPr lang="fr-BE" sz="2000" dirty="0"/>
              <a:t> </a:t>
            </a:r>
            <a:r>
              <a:rPr lang="fr-BE" sz="2000" dirty="0" err="1"/>
              <a:t>ministerie</a:t>
            </a:r>
            <a:endParaRPr lang="fr-BE" sz="2000" dirty="0"/>
          </a:p>
          <a:p>
            <a:pPr lvl="4"/>
            <a:r>
              <a:rPr lang="fr-BE" sz="2000" dirty="0" err="1"/>
              <a:t>Ook</a:t>
            </a:r>
            <a:r>
              <a:rPr lang="fr-BE" sz="2000" dirty="0"/>
              <a:t> onder </a:t>
            </a:r>
            <a:r>
              <a:rPr lang="fr-BE" sz="2000" dirty="0" err="1"/>
              <a:t>meer</a:t>
            </a:r>
            <a:r>
              <a:rPr lang="fr-BE" sz="2000" dirty="0"/>
              <a:t>: </a:t>
            </a:r>
            <a:r>
              <a:rPr lang="fr-BE" sz="2000" dirty="0" err="1"/>
              <a:t>stedenbouwkundige</a:t>
            </a:r>
            <a:r>
              <a:rPr lang="fr-BE" sz="2000" dirty="0"/>
              <a:t> </a:t>
            </a:r>
            <a:r>
              <a:rPr lang="fr-BE" sz="2000" dirty="0" err="1"/>
              <a:t>inbreuken</a:t>
            </a:r>
            <a:r>
              <a:rPr lang="fr-BE" sz="2000" dirty="0"/>
              <a:t>, </a:t>
            </a:r>
            <a:r>
              <a:rPr lang="fr-BE" sz="2000" dirty="0" err="1"/>
              <a:t>milieuinbreuken</a:t>
            </a:r>
            <a:r>
              <a:rPr lang="fr-BE" sz="2000" dirty="0"/>
              <a:t>, anti-</a:t>
            </a:r>
            <a:r>
              <a:rPr lang="fr-BE" sz="2000" dirty="0" err="1"/>
              <a:t>witwaswetgeving</a:t>
            </a:r>
            <a:endParaRPr lang="fr-BE" sz="2000" dirty="0"/>
          </a:p>
          <a:p>
            <a:pPr>
              <a:buFont typeface="Arial" panose="020B0604020202020204" pitchFamily="34" charset="0"/>
              <a:buChar char="•"/>
            </a:pPr>
            <a:r>
              <a:rPr lang="fr-BE" b="1" dirty="0"/>
              <a:t> </a:t>
            </a:r>
            <a:r>
              <a:rPr lang="fr-BE" b="1" dirty="0" err="1"/>
              <a:t>Burgerlijke</a:t>
            </a:r>
            <a:r>
              <a:rPr lang="fr-BE" b="1" dirty="0"/>
              <a:t> </a:t>
            </a:r>
            <a:r>
              <a:rPr lang="fr-BE" b="1" dirty="0" err="1"/>
              <a:t>aansprakelijkheid</a:t>
            </a:r>
            <a:r>
              <a:rPr lang="fr-BE" dirty="0"/>
              <a:t>:</a:t>
            </a:r>
          </a:p>
          <a:p>
            <a:pPr lvl="4"/>
            <a:r>
              <a:rPr lang="fr-BE" sz="2000" dirty="0" err="1"/>
              <a:t>Contractuele</a:t>
            </a:r>
            <a:r>
              <a:rPr lang="fr-BE" sz="2000" dirty="0"/>
              <a:t> of </a:t>
            </a:r>
            <a:r>
              <a:rPr lang="fr-BE" sz="2000" dirty="0" err="1"/>
              <a:t>buitencontractuele</a:t>
            </a:r>
            <a:r>
              <a:rPr lang="fr-BE" sz="2000" dirty="0"/>
              <a:t> </a:t>
            </a:r>
            <a:r>
              <a:rPr lang="fr-BE" sz="2000" dirty="0" err="1"/>
              <a:t>aansprakelijkheid</a:t>
            </a:r>
            <a:endParaRPr lang="fr-BE" sz="2000" dirty="0"/>
          </a:p>
        </p:txBody>
      </p:sp>
      <p:sp>
        <p:nvSpPr>
          <p:cNvPr id="4" name="Tijdelijke aanduiding voor dianummer 3">
            <a:extLst>
              <a:ext uri="{FF2B5EF4-FFF2-40B4-BE49-F238E27FC236}">
                <a16:creationId xmlns:a16="http://schemas.microsoft.com/office/drawing/2014/main" id="{233CD87B-4A5A-5E3B-A366-77576539B8B1}"/>
              </a:ext>
            </a:extLst>
          </p:cNvPr>
          <p:cNvSpPr>
            <a:spLocks noGrp="1"/>
          </p:cNvSpPr>
          <p:nvPr>
            <p:ph type="sldNum" sz="quarter" idx="12"/>
          </p:nvPr>
        </p:nvSpPr>
        <p:spPr/>
        <p:txBody>
          <a:bodyPr/>
          <a:lstStyle/>
          <a:p>
            <a:fld id="{39A4BCF5-C60D-4E3A-A086-502B23A937C7}" type="slidenum">
              <a:rPr lang="fr-BE" smtClean="0"/>
              <a:t>16</a:t>
            </a:fld>
            <a:endParaRPr lang="fr-BE"/>
          </a:p>
        </p:txBody>
      </p:sp>
      <p:pic>
        <p:nvPicPr>
          <p:cNvPr id="5" name="Image 10">
            <a:extLst>
              <a:ext uri="{FF2B5EF4-FFF2-40B4-BE49-F238E27FC236}">
                <a16:creationId xmlns:a16="http://schemas.microsoft.com/office/drawing/2014/main" id="{78752476-7D56-A51C-9E3F-40179B1957B2}"/>
              </a:ext>
            </a:extLst>
          </p:cNvPr>
          <p:cNvPicPr>
            <a:picLocks noChangeAspect="1"/>
          </p:cNvPicPr>
          <p:nvPr/>
        </p:nvPicPr>
        <p:blipFill rotWithShape="1">
          <a:blip r:embed="rId2"/>
          <a:srcRect b="39790"/>
          <a:stretch/>
        </p:blipFill>
        <p:spPr>
          <a:xfrm>
            <a:off x="8591342" y="6283516"/>
            <a:ext cx="2159508" cy="650123"/>
          </a:xfrm>
          <a:prstGeom prst="rect">
            <a:avLst/>
          </a:prstGeom>
        </p:spPr>
      </p:pic>
    </p:spTree>
    <p:extLst>
      <p:ext uri="{BB962C8B-B14F-4D97-AF65-F5344CB8AC3E}">
        <p14:creationId xmlns:p14="http://schemas.microsoft.com/office/powerpoint/2010/main" val="2279002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AE120-6FC0-970D-6FD3-86D524DB838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8639C0E-8CB4-BA79-8BCF-85759CB52302}"/>
              </a:ext>
            </a:extLst>
          </p:cNvPr>
          <p:cNvSpPr>
            <a:spLocks noGrp="1"/>
          </p:cNvSpPr>
          <p:nvPr>
            <p:ph type="title"/>
          </p:nvPr>
        </p:nvSpPr>
        <p:spPr>
          <a:xfrm>
            <a:off x="1097279" y="286603"/>
            <a:ext cx="10800431" cy="1450757"/>
          </a:xfrm>
        </p:spPr>
        <p:txBody>
          <a:bodyPr/>
          <a:lstStyle/>
          <a:p>
            <a:r>
              <a:rPr lang="nl-BE" dirty="0"/>
              <a:t>Aansprakelijkheid en aandachtspunten</a:t>
            </a:r>
          </a:p>
        </p:txBody>
      </p:sp>
      <p:sp>
        <p:nvSpPr>
          <p:cNvPr id="3" name="Tijdelijke aanduiding voor inhoud 2">
            <a:extLst>
              <a:ext uri="{FF2B5EF4-FFF2-40B4-BE49-F238E27FC236}">
                <a16:creationId xmlns:a16="http://schemas.microsoft.com/office/drawing/2014/main" id="{4C9CAB53-7AB4-40DA-B2E4-03A3944B7CFE}"/>
              </a:ext>
            </a:extLst>
          </p:cNvPr>
          <p:cNvSpPr>
            <a:spLocks noGrp="1"/>
          </p:cNvSpPr>
          <p:nvPr>
            <p:ph idx="1"/>
          </p:nvPr>
        </p:nvSpPr>
        <p:spPr>
          <a:xfrm>
            <a:off x="1097280" y="1845733"/>
            <a:ext cx="10800430" cy="4437783"/>
          </a:xfrm>
        </p:spPr>
        <p:txBody>
          <a:bodyPr>
            <a:normAutofit/>
          </a:bodyPr>
          <a:lstStyle/>
          <a:p>
            <a:pPr>
              <a:buFont typeface="Arial" panose="020B0604020202020204" pitchFamily="34" charset="0"/>
              <a:buChar char="•"/>
            </a:pPr>
            <a:r>
              <a:rPr lang="nl-BE" b="1" dirty="0"/>
              <a:t> Contractuele aansprakelijkheid </a:t>
            </a:r>
          </a:p>
          <a:p>
            <a:r>
              <a:rPr lang="nl-BE" dirty="0"/>
              <a:t>Ontstaat bij tekortkoming in de uitvoering van een overeenkomst, niet-nakoming van een contractuele verbintenis</a:t>
            </a:r>
          </a:p>
          <a:p>
            <a:pPr marL="0" indent="0">
              <a:buNone/>
            </a:pPr>
            <a:endParaRPr lang="nl-BE" dirty="0"/>
          </a:p>
          <a:p>
            <a:pPr>
              <a:buFont typeface="Arial" panose="020B0604020202020204" pitchFamily="34" charset="0"/>
              <a:buChar char="•"/>
            </a:pPr>
            <a:r>
              <a:rPr lang="nl-BE" b="1" dirty="0"/>
              <a:t> Buitencontractuele aansprakelijkheid of </a:t>
            </a:r>
            <a:r>
              <a:rPr lang="nl-BE" b="1" dirty="0" err="1"/>
              <a:t>aquiliaanse</a:t>
            </a:r>
            <a:r>
              <a:rPr lang="nl-BE" b="1" dirty="0"/>
              <a:t> aansprakelijkheid (lex </a:t>
            </a:r>
            <a:r>
              <a:rPr lang="nl-BE" b="1" dirty="0" err="1"/>
              <a:t>aquilia</a:t>
            </a:r>
            <a:r>
              <a:rPr lang="nl-BE" b="1" dirty="0"/>
              <a:t>)</a:t>
            </a:r>
          </a:p>
          <a:p>
            <a:pPr marL="0" indent="0">
              <a:buNone/>
            </a:pPr>
            <a:r>
              <a:rPr lang="nl-BE" dirty="0"/>
              <a:t> Gebaseerd op schending van de algemene zorgvuldigheidsnorm, fout staat los van een contractuele verbintenis, jegens derden, andere dan contractspartij</a:t>
            </a:r>
          </a:p>
          <a:p>
            <a:pPr marL="0" indent="0">
              <a:buNone/>
            </a:pPr>
            <a:endParaRPr lang="nl-BE" dirty="0"/>
          </a:p>
          <a:p>
            <a:pPr>
              <a:buFont typeface="Arial" panose="020B0604020202020204" pitchFamily="34" charset="0"/>
              <a:buChar char="•"/>
            </a:pPr>
            <a:r>
              <a:rPr lang="nl-BE" b="1" dirty="0"/>
              <a:t> Voor beide wordt één zorgvuldigheidsnorm toegepast</a:t>
            </a:r>
          </a:p>
          <a:p>
            <a:r>
              <a:rPr lang="nl-BE" dirty="0"/>
              <a:t>Nagegaan of schadeverwekker (makelaar) heeft gehandeld overeenkomstig de professionele standaard van een deskundig vastgoedmakelaar</a:t>
            </a:r>
          </a:p>
        </p:txBody>
      </p:sp>
      <p:sp>
        <p:nvSpPr>
          <p:cNvPr id="4" name="Tijdelijke aanduiding voor dianummer 3">
            <a:extLst>
              <a:ext uri="{FF2B5EF4-FFF2-40B4-BE49-F238E27FC236}">
                <a16:creationId xmlns:a16="http://schemas.microsoft.com/office/drawing/2014/main" id="{80910229-F79A-6547-EC23-C5554D33A2D9}"/>
              </a:ext>
            </a:extLst>
          </p:cNvPr>
          <p:cNvSpPr>
            <a:spLocks noGrp="1"/>
          </p:cNvSpPr>
          <p:nvPr>
            <p:ph type="sldNum" sz="quarter" idx="12"/>
          </p:nvPr>
        </p:nvSpPr>
        <p:spPr/>
        <p:txBody>
          <a:bodyPr/>
          <a:lstStyle/>
          <a:p>
            <a:fld id="{39A4BCF5-C60D-4E3A-A086-502B23A937C7}" type="slidenum">
              <a:rPr lang="fr-BE" smtClean="0"/>
              <a:t>17</a:t>
            </a:fld>
            <a:endParaRPr lang="fr-BE"/>
          </a:p>
        </p:txBody>
      </p:sp>
      <p:pic>
        <p:nvPicPr>
          <p:cNvPr id="5" name="Image 10">
            <a:extLst>
              <a:ext uri="{FF2B5EF4-FFF2-40B4-BE49-F238E27FC236}">
                <a16:creationId xmlns:a16="http://schemas.microsoft.com/office/drawing/2014/main" id="{5B26D14E-7498-8C59-9F09-960A6CD78EE7}"/>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3648867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D2589-DFFB-0235-2140-061C8C99712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70CD0E7-3150-9EE7-D831-41FF812C4435}"/>
              </a:ext>
            </a:extLst>
          </p:cNvPr>
          <p:cNvSpPr>
            <a:spLocks noGrp="1"/>
          </p:cNvSpPr>
          <p:nvPr>
            <p:ph type="title"/>
          </p:nvPr>
        </p:nvSpPr>
        <p:spPr>
          <a:xfrm>
            <a:off x="1097279" y="286603"/>
            <a:ext cx="10800431" cy="1450757"/>
          </a:xfrm>
        </p:spPr>
        <p:txBody>
          <a:bodyPr/>
          <a:lstStyle/>
          <a:p>
            <a:r>
              <a:rPr lang="nl-BE" dirty="0"/>
              <a:t>Aansprakelijkheid en aandachtspunten</a:t>
            </a:r>
          </a:p>
        </p:txBody>
      </p:sp>
      <p:sp>
        <p:nvSpPr>
          <p:cNvPr id="3" name="Tijdelijke aanduiding voor inhoud 2">
            <a:extLst>
              <a:ext uri="{FF2B5EF4-FFF2-40B4-BE49-F238E27FC236}">
                <a16:creationId xmlns:a16="http://schemas.microsoft.com/office/drawing/2014/main" id="{E14F94E2-A20C-3FED-030B-54078EFB3D1C}"/>
              </a:ext>
            </a:extLst>
          </p:cNvPr>
          <p:cNvSpPr>
            <a:spLocks noGrp="1"/>
          </p:cNvSpPr>
          <p:nvPr>
            <p:ph idx="1"/>
          </p:nvPr>
        </p:nvSpPr>
        <p:spPr>
          <a:xfrm>
            <a:off x="1097280" y="1845733"/>
            <a:ext cx="10800430" cy="4437783"/>
          </a:xfrm>
        </p:spPr>
        <p:txBody>
          <a:bodyPr>
            <a:normAutofit/>
          </a:bodyPr>
          <a:lstStyle/>
          <a:p>
            <a:r>
              <a:rPr lang="nl-BE" b="1" dirty="0"/>
              <a:t>In de vastgoedpraktijk </a:t>
            </a:r>
          </a:p>
          <a:p>
            <a:endParaRPr lang="nl-BE" b="1" dirty="0"/>
          </a:p>
          <a:p>
            <a:pPr>
              <a:buFont typeface="Arial" panose="020B0604020202020204" pitchFamily="34" charset="0"/>
              <a:buChar char="•"/>
            </a:pPr>
            <a:r>
              <a:rPr lang="nl-BE" b="1" dirty="0"/>
              <a:t> </a:t>
            </a:r>
            <a:r>
              <a:rPr lang="nl-BE" dirty="0"/>
              <a:t>Tegenover de opdrachtgever: meestal contractueel</a:t>
            </a:r>
          </a:p>
          <a:p>
            <a:pPr marL="0" indent="0">
              <a:buNone/>
            </a:pPr>
            <a:endParaRPr lang="nl-BE" dirty="0"/>
          </a:p>
          <a:p>
            <a:pPr>
              <a:buFont typeface="Arial" panose="020B0604020202020204" pitchFamily="34" charset="0"/>
              <a:buChar char="•"/>
            </a:pPr>
            <a:r>
              <a:rPr lang="nl-BE" dirty="0"/>
              <a:t> Tegenover derden: buitencontractueel</a:t>
            </a:r>
          </a:p>
          <a:p>
            <a:pPr marL="0" indent="0">
              <a:buNone/>
            </a:pPr>
            <a:endParaRPr lang="nl-BE" dirty="0"/>
          </a:p>
          <a:p>
            <a:pPr>
              <a:buFont typeface="Arial" panose="020B0604020202020204" pitchFamily="34" charset="0"/>
              <a:buChar char="•"/>
            </a:pPr>
            <a:r>
              <a:rPr lang="nl-BE" dirty="0"/>
              <a:t> Samenloop van beide regimes is mogelijk</a:t>
            </a:r>
          </a:p>
        </p:txBody>
      </p:sp>
      <p:sp>
        <p:nvSpPr>
          <p:cNvPr id="4" name="Tijdelijke aanduiding voor dianummer 3">
            <a:extLst>
              <a:ext uri="{FF2B5EF4-FFF2-40B4-BE49-F238E27FC236}">
                <a16:creationId xmlns:a16="http://schemas.microsoft.com/office/drawing/2014/main" id="{B856D6C6-2D90-6C21-D1FD-FB77982F1658}"/>
              </a:ext>
            </a:extLst>
          </p:cNvPr>
          <p:cNvSpPr>
            <a:spLocks noGrp="1"/>
          </p:cNvSpPr>
          <p:nvPr>
            <p:ph type="sldNum" sz="quarter" idx="12"/>
          </p:nvPr>
        </p:nvSpPr>
        <p:spPr/>
        <p:txBody>
          <a:bodyPr/>
          <a:lstStyle/>
          <a:p>
            <a:fld id="{39A4BCF5-C60D-4E3A-A086-502B23A937C7}" type="slidenum">
              <a:rPr lang="fr-BE" smtClean="0"/>
              <a:t>18</a:t>
            </a:fld>
            <a:endParaRPr lang="fr-BE"/>
          </a:p>
        </p:txBody>
      </p:sp>
      <p:pic>
        <p:nvPicPr>
          <p:cNvPr id="5" name="Image 10">
            <a:extLst>
              <a:ext uri="{FF2B5EF4-FFF2-40B4-BE49-F238E27FC236}">
                <a16:creationId xmlns:a16="http://schemas.microsoft.com/office/drawing/2014/main" id="{4A9CAF2F-95A3-DDFB-6660-72524B0D0B18}"/>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338611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C3E48-61A0-DD48-C2E7-E0371B63CEE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16F1095-751F-2C69-381D-7ADD33FEA88D}"/>
              </a:ext>
            </a:extLst>
          </p:cNvPr>
          <p:cNvSpPr>
            <a:spLocks noGrp="1"/>
          </p:cNvSpPr>
          <p:nvPr>
            <p:ph type="title"/>
          </p:nvPr>
        </p:nvSpPr>
        <p:spPr>
          <a:xfrm>
            <a:off x="1097279" y="286603"/>
            <a:ext cx="10800431" cy="1450757"/>
          </a:xfrm>
        </p:spPr>
        <p:txBody>
          <a:bodyPr/>
          <a:lstStyle/>
          <a:p>
            <a:r>
              <a:rPr lang="nl-BE" dirty="0"/>
              <a:t>Aansprakelijkheid en aandachtspunten</a:t>
            </a:r>
          </a:p>
        </p:txBody>
      </p:sp>
      <p:sp>
        <p:nvSpPr>
          <p:cNvPr id="3" name="Tijdelijke aanduiding voor inhoud 2">
            <a:extLst>
              <a:ext uri="{FF2B5EF4-FFF2-40B4-BE49-F238E27FC236}">
                <a16:creationId xmlns:a16="http://schemas.microsoft.com/office/drawing/2014/main" id="{0F223E8B-D530-2BA6-B5BB-AF3003A9F8CC}"/>
              </a:ext>
            </a:extLst>
          </p:cNvPr>
          <p:cNvSpPr>
            <a:spLocks noGrp="1"/>
          </p:cNvSpPr>
          <p:nvPr>
            <p:ph idx="1"/>
          </p:nvPr>
        </p:nvSpPr>
        <p:spPr>
          <a:xfrm>
            <a:off x="1097280" y="1845733"/>
            <a:ext cx="10800430" cy="4437783"/>
          </a:xfrm>
        </p:spPr>
        <p:txBody>
          <a:bodyPr>
            <a:normAutofit fontScale="92500" lnSpcReduction="20000"/>
          </a:bodyPr>
          <a:lstStyle/>
          <a:p>
            <a:pPr marL="0" indent="0">
              <a:buNone/>
            </a:pPr>
            <a:r>
              <a:rPr lang="nl-BE" b="1" dirty="0"/>
              <a:t>Foutcriterium: “culpa levis”</a:t>
            </a:r>
          </a:p>
          <a:p>
            <a:pPr>
              <a:buFont typeface="Arial" panose="020B0604020202020204" pitchFamily="34" charset="0"/>
              <a:buChar char="•"/>
            </a:pPr>
            <a:r>
              <a:rPr lang="nl-BE" b="1" dirty="0"/>
              <a:t> Geen zware fout vereist </a:t>
            </a:r>
          </a:p>
          <a:p>
            <a:r>
              <a:rPr lang="nl-BE" dirty="0"/>
              <a:t>Ook een </a:t>
            </a:r>
            <a:r>
              <a:rPr lang="nl-BE" b="1" dirty="0"/>
              <a:t>lichte fout (culpa levis)</a:t>
            </a:r>
            <a:r>
              <a:rPr lang="nl-BE" dirty="0"/>
              <a:t> kan volstaan</a:t>
            </a:r>
          </a:p>
          <a:p>
            <a:r>
              <a:rPr lang="nl-BE" dirty="0"/>
              <a:t>Geen bewijs van zware fout of bedrog nodig</a:t>
            </a:r>
          </a:p>
          <a:p>
            <a:endParaRPr lang="nl-BE" dirty="0"/>
          </a:p>
          <a:p>
            <a:pPr>
              <a:buFont typeface="Arial" panose="020B0604020202020204" pitchFamily="34" charset="0"/>
              <a:buChar char="•"/>
            </a:pPr>
            <a:r>
              <a:rPr lang="nl-BE" b="1" dirty="0"/>
              <a:t> Objectieve maatstaf </a:t>
            </a:r>
          </a:p>
          <a:p>
            <a:r>
              <a:rPr lang="nl-BE" dirty="0"/>
              <a:t>Beoordeling gebeurt aan de hand vergelijking met een “redelijk zorgvuldig beroepsbeoefenaar van dezelfde categorie geplaatst in dezelfde omstandigheden”: de gemiddelde vastgoedmakelaar in gelijkaardige omstandigheden</a:t>
            </a:r>
          </a:p>
          <a:p>
            <a:pPr marL="0" indent="0">
              <a:buNone/>
            </a:pPr>
            <a:r>
              <a:rPr lang="nl-BE" i="1" dirty="0"/>
              <a:t>= culpa levis in abstracto</a:t>
            </a:r>
          </a:p>
          <a:p>
            <a:endParaRPr lang="nl-BE" dirty="0"/>
          </a:p>
          <a:p>
            <a:r>
              <a:rPr lang="nl-BE" dirty="0">
                <a:sym typeface="Wingdings" panose="05000000000000000000" pitchFamily="2" charset="2"/>
              </a:rPr>
              <a:t> bij beoordeling aansprakelijkheid mag gebrek aan ervaring, leeftijd, achtergrond, kennis geen rol spelen</a:t>
            </a:r>
            <a:endParaRPr lang="nl-BE" dirty="0"/>
          </a:p>
          <a:p>
            <a:pPr marL="0" indent="0">
              <a:buNone/>
            </a:pPr>
            <a:endParaRPr lang="nl-BE" i="1" dirty="0"/>
          </a:p>
        </p:txBody>
      </p:sp>
      <p:sp>
        <p:nvSpPr>
          <p:cNvPr id="4" name="Tijdelijke aanduiding voor dianummer 3">
            <a:extLst>
              <a:ext uri="{FF2B5EF4-FFF2-40B4-BE49-F238E27FC236}">
                <a16:creationId xmlns:a16="http://schemas.microsoft.com/office/drawing/2014/main" id="{3D11E465-1241-3F44-7B43-9AC894FEC9F9}"/>
              </a:ext>
            </a:extLst>
          </p:cNvPr>
          <p:cNvSpPr>
            <a:spLocks noGrp="1"/>
          </p:cNvSpPr>
          <p:nvPr>
            <p:ph type="sldNum" sz="quarter" idx="12"/>
          </p:nvPr>
        </p:nvSpPr>
        <p:spPr/>
        <p:txBody>
          <a:bodyPr/>
          <a:lstStyle/>
          <a:p>
            <a:fld id="{39A4BCF5-C60D-4E3A-A086-502B23A937C7}" type="slidenum">
              <a:rPr lang="fr-BE" smtClean="0"/>
              <a:t>19</a:t>
            </a:fld>
            <a:endParaRPr lang="fr-BE"/>
          </a:p>
        </p:txBody>
      </p:sp>
      <p:pic>
        <p:nvPicPr>
          <p:cNvPr id="5" name="Image 10">
            <a:extLst>
              <a:ext uri="{FF2B5EF4-FFF2-40B4-BE49-F238E27FC236}">
                <a16:creationId xmlns:a16="http://schemas.microsoft.com/office/drawing/2014/main" id="{C3472453-80BF-23B9-2BED-B7DA3A1DC2BB}"/>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3052742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F1D122-9CD1-484F-B866-9E21DAD62B39}"/>
              </a:ext>
            </a:extLst>
          </p:cNvPr>
          <p:cNvSpPr>
            <a:spLocks noGrp="1"/>
          </p:cNvSpPr>
          <p:nvPr>
            <p:ph type="ctrTitle"/>
          </p:nvPr>
        </p:nvSpPr>
        <p:spPr>
          <a:xfrm>
            <a:off x="497830" y="4938801"/>
            <a:ext cx="11196319" cy="598032"/>
          </a:xfrm>
        </p:spPr>
        <p:txBody>
          <a:bodyPr anchor="ctr">
            <a:noAutofit/>
          </a:bodyPr>
          <a:lstStyle/>
          <a:p>
            <a:pPr algn="ctr"/>
            <a:r>
              <a:rPr lang="nl-BE" sz="4400" b="1" dirty="0">
                <a:solidFill>
                  <a:schemeClr val="accent2"/>
                </a:solidFill>
                <a:latin typeface="Calibri" panose="020F0502020204030204" pitchFamily="34" charset="0"/>
                <a:ea typeface="Calibri" panose="020F0502020204030204" pitchFamily="34" charset="0"/>
                <a:cs typeface="Calibri" panose="020F0502020204030204" pitchFamily="34" charset="0"/>
              </a:rPr>
              <a:t>Aansprakelijkheid van architecten – vastgoedmakelaars</a:t>
            </a:r>
          </a:p>
        </p:txBody>
      </p:sp>
      <p:pic>
        <p:nvPicPr>
          <p:cNvPr id="4" name="Image 3" descr="Une image contenant brouillard, Photographie aérienne, Vue plongeante, ciel&#10;&#10;Description générée automatiquement">
            <a:extLst>
              <a:ext uri="{FF2B5EF4-FFF2-40B4-BE49-F238E27FC236}">
                <a16:creationId xmlns:a16="http://schemas.microsoft.com/office/drawing/2014/main" id="{BC452785-DF26-1789-3CCA-F250E70FA5CE}"/>
              </a:ext>
            </a:extLst>
          </p:cNvPr>
          <p:cNvPicPr>
            <a:picLocks noChangeAspect="1"/>
          </p:cNvPicPr>
          <p:nvPr/>
        </p:nvPicPr>
        <p:blipFill rotWithShape="1">
          <a:blip r:embed="rId3"/>
          <a:srcRect t="20147" b="18186"/>
          <a:stretch/>
        </p:blipFill>
        <p:spPr>
          <a:xfrm>
            <a:off x="0" y="0"/>
            <a:ext cx="12191980" cy="4015850"/>
          </a:xfrm>
          <a:prstGeom prst="rect">
            <a:avLst/>
          </a:prstGeom>
        </p:spPr>
      </p:pic>
      <p:pic>
        <p:nvPicPr>
          <p:cNvPr id="5" name="Image 4">
            <a:extLst>
              <a:ext uri="{FF2B5EF4-FFF2-40B4-BE49-F238E27FC236}">
                <a16:creationId xmlns:a16="http://schemas.microsoft.com/office/drawing/2014/main" id="{C4E82C9E-1B5C-256B-1150-B98DCCD3EA82}"/>
              </a:ext>
            </a:extLst>
          </p:cNvPr>
          <p:cNvPicPr>
            <a:picLocks noChangeAspect="1"/>
          </p:cNvPicPr>
          <p:nvPr/>
        </p:nvPicPr>
        <p:blipFill rotWithShape="1">
          <a:blip r:embed="rId4"/>
          <a:srcRect b="39790"/>
          <a:stretch/>
        </p:blipFill>
        <p:spPr>
          <a:xfrm>
            <a:off x="3857451" y="1334009"/>
            <a:ext cx="4477075" cy="1347831"/>
          </a:xfrm>
          <a:prstGeom prst="rect">
            <a:avLst/>
          </a:prstGeom>
        </p:spPr>
      </p:pic>
      <p:sp>
        <p:nvSpPr>
          <p:cNvPr id="8" name="Espace réservé du numéro de diapositive 7">
            <a:extLst>
              <a:ext uri="{FF2B5EF4-FFF2-40B4-BE49-F238E27FC236}">
                <a16:creationId xmlns:a16="http://schemas.microsoft.com/office/drawing/2014/main" id="{B4A2C72D-CEED-0314-6A04-AA68500DEFBA}"/>
              </a:ext>
            </a:extLst>
          </p:cNvPr>
          <p:cNvSpPr>
            <a:spLocks noGrp="1"/>
          </p:cNvSpPr>
          <p:nvPr>
            <p:ph type="sldNum" sz="quarter" idx="12"/>
          </p:nvPr>
        </p:nvSpPr>
        <p:spPr/>
        <p:txBody>
          <a:bodyPr/>
          <a:lstStyle/>
          <a:p>
            <a:fld id="{39A4BCF5-C60D-4E3A-A086-502B23A937C7}" type="slidenum">
              <a:rPr lang="fr-BE" smtClean="0"/>
              <a:t>2</a:t>
            </a:fld>
            <a:endParaRPr lang="fr-BE"/>
          </a:p>
        </p:txBody>
      </p:sp>
    </p:spTree>
    <p:extLst>
      <p:ext uri="{BB962C8B-B14F-4D97-AF65-F5344CB8AC3E}">
        <p14:creationId xmlns:p14="http://schemas.microsoft.com/office/powerpoint/2010/main" val="3700178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4A62C-2CED-B43D-E990-6353C386B3A0}"/>
              </a:ext>
            </a:extLst>
          </p:cNvPr>
          <p:cNvSpPr>
            <a:spLocks noGrp="1"/>
          </p:cNvSpPr>
          <p:nvPr>
            <p:ph type="title"/>
          </p:nvPr>
        </p:nvSpPr>
        <p:spPr/>
        <p:txBody>
          <a:bodyPr/>
          <a:lstStyle/>
          <a:p>
            <a:r>
              <a:rPr lang="nl-BE" dirty="0"/>
              <a:t>Aansprakelijkheid ten opzichte van de cliënt</a:t>
            </a:r>
            <a:endParaRPr lang="fr-BE" dirty="0"/>
          </a:p>
        </p:txBody>
      </p:sp>
      <p:sp>
        <p:nvSpPr>
          <p:cNvPr id="3" name="Tijdelijke aanduiding voor inhoud 2">
            <a:extLst>
              <a:ext uri="{FF2B5EF4-FFF2-40B4-BE49-F238E27FC236}">
                <a16:creationId xmlns:a16="http://schemas.microsoft.com/office/drawing/2014/main" id="{59E3B0BB-2368-D1C5-B54A-0F568A11B7D3}"/>
              </a:ext>
            </a:extLst>
          </p:cNvPr>
          <p:cNvSpPr>
            <a:spLocks noGrp="1"/>
          </p:cNvSpPr>
          <p:nvPr>
            <p:ph idx="1"/>
          </p:nvPr>
        </p:nvSpPr>
        <p:spPr/>
        <p:txBody>
          <a:bodyPr/>
          <a:lstStyle/>
          <a:p>
            <a:r>
              <a:rPr lang="nl-BE" sz="1800" b="1" dirty="0"/>
              <a:t>Aansprakelijkheid:</a:t>
            </a:r>
          </a:p>
          <a:p>
            <a:endParaRPr lang="nl-BE" sz="1800" b="1" dirty="0"/>
          </a:p>
          <a:p>
            <a:pPr lvl="4"/>
            <a:r>
              <a:rPr lang="nl-BE" sz="1800" b="1" dirty="0"/>
              <a:t>Bij het sluiten van de bemiddelingsovereenkomst</a:t>
            </a:r>
          </a:p>
          <a:p>
            <a:pPr lvl="8"/>
            <a:r>
              <a:rPr lang="nl-BE" sz="1800" b="1" dirty="0"/>
              <a:t>Informatieverzuim</a:t>
            </a:r>
          </a:p>
          <a:p>
            <a:pPr lvl="8"/>
            <a:r>
              <a:rPr lang="nl-BE" sz="1800" b="1" dirty="0"/>
              <a:t>Derde-medeplichtigheid contractbreuk</a:t>
            </a:r>
          </a:p>
          <a:p>
            <a:pPr lvl="4"/>
            <a:endParaRPr lang="nl-BE" sz="1800" b="1" dirty="0"/>
          </a:p>
          <a:p>
            <a:pPr lvl="4"/>
            <a:r>
              <a:rPr lang="nl-BE" sz="1800" b="1" dirty="0"/>
              <a:t>Bij de uitvoering van de bemiddelingsovereenkomst</a:t>
            </a:r>
            <a:endParaRPr lang="fr-BE" sz="1800" b="1" dirty="0"/>
          </a:p>
          <a:p>
            <a:endParaRPr lang="fr-BE" dirty="0"/>
          </a:p>
        </p:txBody>
      </p:sp>
      <p:sp>
        <p:nvSpPr>
          <p:cNvPr id="4" name="Tijdelijke aanduiding voor dianummer 3">
            <a:extLst>
              <a:ext uri="{FF2B5EF4-FFF2-40B4-BE49-F238E27FC236}">
                <a16:creationId xmlns:a16="http://schemas.microsoft.com/office/drawing/2014/main" id="{18B5E688-B8DA-E080-4819-1E5C5A357B39}"/>
              </a:ext>
            </a:extLst>
          </p:cNvPr>
          <p:cNvSpPr>
            <a:spLocks noGrp="1"/>
          </p:cNvSpPr>
          <p:nvPr>
            <p:ph type="sldNum" sz="quarter" idx="12"/>
          </p:nvPr>
        </p:nvSpPr>
        <p:spPr/>
        <p:txBody>
          <a:bodyPr/>
          <a:lstStyle/>
          <a:p>
            <a:fld id="{39A4BCF5-C60D-4E3A-A086-502B23A937C7}" type="slidenum">
              <a:rPr lang="fr-BE" smtClean="0"/>
              <a:t>20</a:t>
            </a:fld>
            <a:endParaRPr lang="fr-BE"/>
          </a:p>
        </p:txBody>
      </p:sp>
    </p:spTree>
    <p:extLst>
      <p:ext uri="{BB962C8B-B14F-4D97-AF65-F5344CB8AC3E}">
        <p14:creationId xmlns:p14="http://schemas.microsoft.com/office/powerpoint/2010/main" val="3829510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0ACC8-4A74-BC6F-E36D-1E8BC1B6F66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95F7A0C-5623-0B71-4783-EEFD65896213}"/>
              </a:ext>
            </a:extLst>
          </p:cNvPr>
          <p:cNvSpPr>
            <a:spLocks noGrp="1"/>
          </p:cNvSpPr>
          <p:nvPr>
            <p:ph type="title"/>
          </p:nvPr>
        </p:nvSpPr>
        <p:spPr>
          <a:xfrm>
            <a:off x="1097279" y="286603"/>
            <a:ext cx="10800431" cy="1450757"/>
          </a:xfrm>
        </p:spPr>
        <p:txBody>
          <a:bodyPr/>
          <a:lstStyle/>
          <a:p>
            <a:r>
              <a:rPr lang="nl-BE" dirty="0"/>
              <a:t>Aansprakelijkheid ten opzichte van de cliënt</a:t>
            </a:r>
          </a:p>
        </p:txBody>
      </p:sp>
      <p:sp>
        <p:nvSpPr>
          <p:cNvPr id="3" name="Tijdelijke aanduiding voor inhoud 2">
            <a:extLst>
              <a:ext uri="{FF2B5EF4-FFF2-40B4-BE49-F238E27FC236}">
                <a16:creationId xmlns:a16="http://schemas.microsoft.com/office/drawing/2014/main" id="{C58DEA9B-6D5D-0C62-8C87-40E12A5F72DF}"/>
              </a:ext>
            </a:extLst>
          </p:cNvPr>
          <p:cNvSpPr>
            <a:spLocks noGrp="1"/>
          </p:cNvSpPr>
          <p:nvPr>
            <p:ph idx="1"/>
          </p:nvPr>
        </p:nvSpPr>
        <p:spPr>
          <a:xfrm>
            <a:off x="1097280" y="1845733"/>
            <a:ext cx="10800430" cy="4437783"/>
          </a:xfrm>
        </p:spPr>
        <p:txBody>
          <a:bodyPr>
            <a:normAutofit lnSpcReduction="10000"/>
          </a:bodyPr>
          <a:lstStyle/>
          <a:p>
            <a:pPr marL="0" indent="0">
              <a:buNone/>
            </a:pPr>
            <a:r>
              <a:rPr lang="nl-BE" b="1" dirty="0"/>
              <a:t>Informatieverzuim bij het sluiten van de bemiddelingsovereenkomst</a:t>
            </a:r>
          </a:p>
          <a:p>
            <a:endParaRPr lang="nl-BE" dirty="0"/>
          </a:p>
          <a:p>
            <a:pPr>
              <a:buFont typeface="Arial" panose="020B0604020202020204" pitchFamily="34" charset="0"/>
              <a:buChar char="•"/>
            </a:pPr>
            <a:r>
              <a:rPr lang="nl-BE" b="1" dirty="0"/>
              <a:t> Precontractuele fase is cruciaal</a:t>
            </a:r>
          </a:p>
          <a:p>
            <a:r>
              <a:rPr lang="nl-BE" dirty="0"/>
              <a:t>De makelaar moet de opdrachtgever correct informeren vóór het sluiten van de overeenkomst.</a:t>
            </a:r>
          </a:p>
          <a:p>
            <a:endParaRPr lang="nl-BE" dirty="0"/>
          </a:p>
          <a:p>
            <a:pPr>
              <a:buFont typeface="Arial" panose="020B0604020202020204" pitchFamily="34" charset="0"/>
              <a:buChar char="•"/>
            </a:pPr>
            <a:r>
              <a:rPr lang="nl-BE" b="1" dirty="0"/>
              <a:t> Wat moet worden meegedeeld?</a:t>
            </a:r>
          </a:p>
          <a:p>
            <a:r>
              <a:rPr lang="nl-BE" dirty="0"/>
              <a:t>Essentiële kenmerken van de overeenkomst.</a:t>
            </a:r>
          </a:p>
          <a:p>
            <a:r>
              <a:rPr lang="nl-BE" dirty="0"/>
              <a:t>Transparantie over de dienstverlening.</a:t>
            </a:r>
          </a:p>
          <a:p>
            <a:endParaRPr lang="nl-BE" dirty="0"/>
          </a:p>
          <a:p>
            <a:pPr marL="0" indent="0">
              <a:buNone/>
            </a:pPr>
            <a:r>
              <a:rPr lang="nl-BE" dirty="0">
                <a:sym typeface="Wingdings" panose="05000000000000000000" pitchFamily="2" charset="2"/>
              </a:rPr>
              <a:t></a:t>
            </a:r>
            <a:r>
              <a:rPr lang="nl-BE" dirty="0"/>
              <a:t> Onvolledige of foutieve informatie kan contractuele aansprakelijkheid met zich meebrengen.</a:t>
            </a:r>
          </a:p>
          <a:p>
            <a:pPr marL="0" indent="0">
              <a:buNone/>
            </a:pPr>
            <a:endParaRPr lang="nl-BE" dirty="0"/>
          </a:p>
        </p:txBody>
      </p:sp>
      <p:sp>
        <p:nvSpPr>
          <p:cNvPr id="4" name="Tijdelijke aanduiding voor dianummer 3">
            <a:extLst>
              <a:ext uri="{FF2B5EF4-FFF2-40B4-BE49-F238E27FC236}">
                <a16:creationId xmlns:a16="http://schemas.microsoft.com/office/drawing/2014/main" id="{AD09EAB0-FCBD-07A5-96D2-F7D4DE7160B7}"/>
              </a:ext>
            </a:extLst>
          </p:cNvPr>
          <p:cNvSpPr>
            <a:spLocks noGrp="1"/>
          </p:cNvSpPr>
          <p:nvPr>
            <p:ph type="sldNum" sz="quarter" idx="12"/>
          </p:nvPr>
        </p:nvSpPr>
        <p:spPr/>
        <p:txBody>
          <a:bodyPr/>
          <a:lstStyle/>
          <a:p>
            <a:fld id="{39A4BCF5-C60D-4E3A-A086-502B23A937C7}" type="slidenum">
              <a:rPr lang="fr-BE" smtClean="0"/>
              <a:t>21</a:t>
            </a:fld>
            <a:endParaRPr lang="fr-BE"/>
          </a:p>
        </p:txBody>
      </p:sp>
      <p:pic>
        <p:nvPicPr>
          <p:cNvPr id="5" name="Image 10">
            <a:extLst>
              <a:ext uri="{FF2B5EF4-FFF2-40B4-BE49-F238E27FC236}">
                <a16:creationId xmlns:a16="http://schemas.microsoft.com/office/drawing/2014/main" id="{F7C6401F-0B47-DC86-7130-D9667C919603}"/>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100578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D2AAAB-0628-7FCA-D3D7-12C0B590A93D}"/>
              </a:ext>
            </a:extLst>
          </p:cNvPr>
          <p:cNvSpPr>
            <a:spLocks noGrp="1"/>
          </p:cNvSpPr>
          <p:nvPr>
            <p:ph type="title"/>
          </p:nvPr>
        </p:nvSpPr>
        <p:spPr>
          <a:xfrm>
            <a:off x="1097279" y="286603"/>
            <a:ext cx="10684817" cy="1450757"/>
          </a:xfrm>
        </p:spPr>
        <p:txBody>
          <a:bodyPr>
            <a:normAutofit/>
          </a:bodyPr>
          <a:lstStyle/>
          <a:p>
            <a:r>
              <a:rPr lang="nl-BE" dirty="0"/>
              <a:t>Aansprakelijkheid ten opzichte van de cliënt</a:t>
            </a:r>
            <a:endParaRPr lang="fr-BE" dirty="0"/>
          </a:p>
        </p:txBody>
      </p:sp>
      <p:sp>
        <p:nvSpPr>
          <p:cNvPr id="3" name="Tijdelijke aanduiding voor inhoud 2">
            <a:extLst>
              <a:ext uri="{FF2B5EF4-FFF2-40B4-BE49-F238E27FC236}">
                <a16:creationId xmlns:a16="http://schemas.microsoft.com/office/drawing/2014/main" id="{6EC28DC2-6D31-8D1D-D62D-CC8E29D6B02C}"/>
              </a:ext>
            </a:extLst>
          </p:cNvPr>
          <p:cNvSpPr>
            <a:spLocks noGrp="1"/>
          </p:cNvSpPr>
          <p:nvPr>
            <p:ph idx="1"/>
          </p:nvPr>
        </p:nvSpPr>
        <p:spPr>
          <a:xfrm>
            <a:off x="834520" y="1845733"/>
            <a:ext cx="11357480" cy="4344859"/>
          </a:xfrm>
        </p:spPr>
        <p:txBody>
          <a:bodyPr>
            <a:normAutofit fontScale="77500" lnSpcReduction="20000"/>
          </a:bodyPr>
          <a:lstStyle/>
          <a:p>
            <a:r>
              <a:rPr lang="nl-BE" b="1" dirty="0"/>
              <a:t>Informatieverzuim bij het sluiten van de bemiddelingsovereenkomst:</a:t>
            </a:r>
          </a:p>
          <a:p>
            <a:r>
              <a:rPr lang="fr-BE" dirty="0" err="1"/>
              <a:t>Deontologische</a:t>
            </a:r>
            <a:r>
              <a:rPr lang="fr-BE" dirty="0"/>
              <a:t> </a:t>
            </a:r>
            <a:r>
              <a:rPr lang="fr-BE" dirty="0" err="1"/>
              <a:t>verplichting</a:t>
            </a:r>
            <a:r>
              <a:rPr lang="fr-BE" dirty="0"/>
              <a:t>: BIV-</a:t>
            </a:r>
            <a:r>
              <a:rPr lang="fr-BE" dirty="0" err="1"/>
              <a:t>plichtenleer</a:t>
            </a:r>
            <a:endParaRPr lang="fr-BE" dirty="0"/>
          </a:p>
          <a:p>
            <a:r>
              <a:rPr lang="nl-NL" b="1" dirty="0"/>
              <a:t>Koninklijk besluit van 28 september 2023 </a:t>
            </a:r>
            <a:r>
              <a:rPr lang="nl-NL" dirty="0"/>
              <a:t>betreffende het gebruik van bepaalde bedingen in de vastgoedbemiddelingsovereenkomsten gesloten tussen ondernemingen en consumenten</a:t>
            </a:r>
          </a:p>
          <a:p>
            <a:r>
              <a:rPr lang="fr-BE" dirty="0"/>
              <a:t>- </a:t>
            </a:r>
            <a:r>
              <a:rPr lang="fr-BE" dirty="0" err="1"/>
              <a:t>verplichte</a:t>
            </a:r>
            <a:r>
              <a:rPr lang="fr-BE" dirty="0"/>
              <a:t> </a:t>
            </a:r>
            <a:r>
              <a:rPr lang="fr-BE" dirty="0" err="1"/>
              <a:t>bedingen</a:t>
            </a:r>
            <a:r>
              <a:rPr lang="fr-BE" dirty="0"/>
              <a:t> in </a:t>
            </a:r>
            <a:r>
              <a:rPr lang="fr-BE" dirty="0" err="1"/>
              <a:t>vastgoedbemiddelingsovereenkomsten</a:t>
            </a:r>
            <a:r>
              <a:rPr lang="fr-BE" dirty="0"/>
              <a:t>, </a:t>
            </a:r>
            <a:r>
              <a:rPr lang="fr-BE" dirty="0" err="1"/>
              <a:t>zoniet</a:t>
            </a:r>
            <a:r>
              <a:rPr lang="fr-BE" dirty="0"/>
              <a:t> </a:t>
            </a:r>
            <a:r>
              <a:rPr lang="fr-BE" dirty="0" err="1"/>
              <a:t>nietig</a:t>
            </a:r>
            <a:endParaRPr lang="fr-BE" dirty="0"/>
          </a:p>
          <a:p>
            <a:r>
              <a:rPr lang="fr-BE" dirty="0"/>
              <a:t>- met </a:t>
            </a:r>
            <a:r>
              <a:rPr lang="fr-BE" dirty="0" err="1"/>
              <a:t>consumenten</a:t>
            </a:r>
            <a:endParaRPr lang="fr-BE" dirty="0"/>
          </a:p>
          <a:p>
            <a:r>
              <a:rPr lang="fr-BE" dirty="0"/>
              <a:t>- onder </a:t>
            </a:r>
            <a:r>
              <a:rPr lang="fr-BE" dirty="0" err="1"/>
              <a:t>meer</a:t>
            </a:r>
            <a:r>
              <a:rPr lang="fr-BE" dirty="0"/>
              <a:t>:</a:t>
            </a:r>
          </a:p>
          <a:p>
            <a:pPr lvl="3"/>
            <a:r>
              <a:rPr lang="fr-BE" sz="1900" dirty="0" err="1"/>
              <a:t>Herroepingsbeding</a:t>
            </a:r>
            <a:r>
              <a:rPr lang="fr-BE" sz="1900" dirty="0"/>
              <a:t> 14 </a:t>
            </a:r>
            <a:r>
              <a:rPr lang="fr-BE" sz="1900" dirty="0" err="1"/>
              <a:t>dagen</a:t>
            </a:r>
            <a:endParaRPr lang="fr-BE" sz="1900" dirty="0"/>
          </a:p>
          <a:p>
            <a:pPr lvl="3"/>
            <a:r>
              <a:rPr lang="fr-BE" sz="1900" dirty="0" err="1"/>
              <a:t>Opdracht</a:t>
            </a:r>
            <a:r>
              <a:rPr lang="fr-BE" sz="1900" dirty="0"/>
              <a:t> en </a:t>
            </a:r>
            <a:r>
              <a:rPr lang="fr-BE" sz="1900" dirty="0" err="1"/>
              <a:t>omvang</a:t>
            </a:r>
            <a:r>
              <a:rPr lang="fr-BE" sz="1900" dirty="0"/>
              <a:t> (</a:t>
            </a:r>
            <a:r>
              <a:rPr lang="fr-BE" sz="1900" dirty="0" err="1"/>
              <a:t>lastgeving</a:t>
            </a:r>
            <a:r>
              <a:rPr lang="fr-BE" sz="1900" dirty="0"/>
              <a:t> of niet)</a:t>
            </a:r>
          </a:p>
          <a:p>
            <a:pPr lvl="3"/>
            <a:r>
              <a:rPr lang="fr-BE" sz="1900" dirty="0" err="1"/>
              <a:t>Publiciteitskanalen</a:t>
            </a:r>
            <a:endParaRPr lang="fr-BE" sz="1900" dirty="0"/>
          </a:p>
          <a:p>
            <a:pPr lvl="3"/>
            <a:r>
              <a:rPr lang="fr-BE" sz="1900" dirty="0" err="1"/>
              <a:t>Onderhandelingsmarge</a:t>
            </a:r>
            <a:endParaRPr lang="fr-BE" sz="1900" dirty="0"/>
          </a:p>
          <a:p>
            <a:pPr lvl="3"/>
            <a:r>
              <a:rPr lang="fr-BE" sz="1900" dirty="0" err="1"/>
              <a:t>Lijst</a:t>
            </a:r>
            <a:r>
              <a:rPr lang="fr-BE" sz="1900" dirty="0"/>
              <a:t> van </a:t>
            </a:r>
            <a:r>
              <a:rPr lang="fr-BE" sz="1900" dirty="0" err="1"/>
              <a:t>vereiste</a:t>
            </a:r>
            <a:r>
              <a:rPr lang="fr-BE" sz="1900" dirty="0"/>
              <a:t> </a:t>
            </a:r>
            <a:r>
              <a:rPr lang="fr-BE" sz="1900" dirty="0" err="1"/>
              <a:t>attesten</a:t>
            </a:r>
            <a:endParaRPr lang="fr-BE" sz="1900" dirty="0"/>
          </a:p>
          <a:p>
            <a:pPr lvl="3"/>
            <a:r>
              <a:rPr lang="fr-BE" sz="1900" dirty="0" err="1"/>
              <a:t>Tarief</a:t>
            </a:r>
            <a:endParaRPr lang="fr-BE" sz="1900" dirty="0"/>
          </a:p>
          <a:p>
            <a:pPr lvl="3"/>
            <a:r>
              <a:rPr lang="fr-BE" sz="1900" dirty="0" err="1"/>
              <a:t>Exclusiviteit</a:t>
            </a:r>
            <a:endParaRPr lang="fr-BE" sz="1900" dirty="0"/>
          </a:p>
          <a:p>
            <a:pPr lvl="3"/>
            <a:r>
              <a:rPr lang="fr-BE" sz="1900" dirty="0" err="1"/>
              <a:t>Inlichten</a:t>
            </a:r>
            <a:r>
              <a:rPr lang="fr-BE" sz="1900" dirty="0"/>
              <a:t>- </a:t>
            </a:r>
            <a:r>
              <a:rPr lang="fr-BE" sz="1900" dirty="0" err="1"/>
              <a:t>minstens</a:t>
            </a:r>
            <a:r>
              <a:rPr lang="fr-BE" sz="1900" dirty="0"/>
              <a:t> </a:t>
            </a:r>
            <a:r>
              <a:rPr lang="fr-BE" sz="1900" dirty="0" err="1"/>
              <a:t>eenmaal</a:t>
            </a:r>
            <a:r>
              <a:rPr lang="fr-BE" sz="1900" dirty="0"/>
              <a:t> per </a:t>
            </a:r>
            <a:r>
              <a:rPr lang="fr-BE" sz="1900" dirty="0" err="1"/>
              <a:t>maand</a:t>
            </a:r>
            <a:r>
              <a:rPr lang="fr-BE" sz="1900" dirty="0"/>
              <a:t> op </a:t>
            </a:r>
            <a:r>
              <a:rPr lang="fr-BE" sz="1900" dirty="0" err="1"/>
              <a:t>duurzame</a:t>
            </a:r>
            <a:r>
              <a:rPr lang="fr-BE" sz="1900" dirty="0"/>
              <a:t> </a:t>
            </a:r>
            <a:r>
              <a:rPr lang="fr-BE" sz="1900" dirty="0" err="1"/>
              <a:t>drager</a:t>
            </a:r>
            <a:endParaRPr lang="fr-BE" sz="1900" dirty="0"/>
          </a:p>
          <a:p>
            <a:pPr lvl="3"/>
            <a:r>
              <a:rPr lang="fr-BE" sz="1900" dirty="0" err="1"/>
              <a:t>Duur</a:t>
            </a:r>
            <a:r>
              <a:rPr lang="fr-BE" sz="1900" dirty="0"/>
              <a:t> – </a:t>
            </a:r>
            <a:r>
              <a:rPr lang="fr-BE" sz="1900" dirty="0" err="1"/>
              <a:t>verlenging</a:t>
            </a:r>
            <a:endParaRPr lang="fr-BE" sz="1900" dirty="0"/>
          </a:p>
          <a:p>
            <a:pPr lvl="3"/>
            <a:endParaRPr lang="fr-BE" dirty="0"/>
          </a:p>
        </p:txBody>
      </p:sp>
      <p:sp>
        <p:nvSpPr>
          <p:cNvPr id="4" name="Tijdelijke aanduiding voor dianummer 3">
            <a:extLst>
              <a:ext uri="{FF2B5EF4-FFF2-40B4-BE49-F238E27FC236}">
                <a16:creationId xmlns:a16="http://schemas.microsoft.com/office/drawing/2014/main" id="{F42E53D2-9962-7E3D-1086-5F80C6E83BE7}"/>
              </a:ext>
            </a:extLst>
          </p:cNvPr>
          <p:cNvSpPr>
            <a:spLocks noGrp="1"/>
          </p:cNvSpPr>
          <p:nvPr>
            <p:ph type="sldNum" sz="quarter" idx="12"/>
          </p:nvPr>
        </p:nvSpPr>
        <p:spPr/>
        <p:txBody>
          <a:bodyPr/>
          <a:lstStyle/>
          <a:p>
            <a:fld id="{39A4BCF5-C60D-4E3A-A086-502B23A937C7}" type="slidenum">
              <a:rPr lang="fr-BE" smtClean="0"/>
              <a:t>22</a:t>
            </a:fld>
            <a:endParaRPr lang="fr-BE"/>
          </a:p>
        </p:txBody>
      </p:sp>
      <p:pic>
        <p:nvPicPr>
          <p:cNvPr id="5" name="Image 10">
            <a:extLst>
              <a:ext uri="{FF2B5EF4-FFF2-40B4-BE49-F238E27FC236}">
                <a16:creationId xmlns:a16="http://schemas.microsoft.com/office/drawing/2014/main" id="{920116CB-87EA-9CFD-81CD-E7FF2EF01060}"/>
              </a:ext>
            </a:extLst>
          </p:cNvPr>
          <p:cNvPicPr>
            <a:picLocks noChangeAspect="1"/>
          </p:cNvPicPr>
          <p:nvPr/>
        </p:nvPicPr>
        <p:blipFill rotWithShape="1">
          <a:blip r:embed="rId2"/>
          <a:srcRect b="39790"/>
          <a:stretch/>
        </p:blipFill>
        <p:spPr>
          <a:xfrm>
            <a:off x="8591342" y="6283516"/>
            <a:ext cx="2159508" cy="650123"/>
          </a:xfrm>
          <a:prstGeom prst="rect">
            <a:avLst/>
          </a:prstGeom>
        </p:spPr>
      </p:pic>
    </p:spTree>
    <p:extLst>
      <p:ext uri="{BB962C8B-B14F-4D97-AF65-F5344CB8AC3E}">
        <p14:creationId xmlns:p14="http://schemas.microsoft.com/office/powerpoint/2010/main" val="2020723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13D14-AF11-11CC-5768-87D11AFFEFE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D263CE8-C8C4-00F1-7D05-AAEB4133F2B0}"/>
              </a:ext>
            </a:extLst>
          </p:cNvPr>
          <p:cNvSpPr>
            <a:spLocks noGrp="1"/>
          </p:cNvSpPr>
          <p:nvPr>
            <p:ph type="title"/>
          </p:nvPr>
        </p:nvSpPr>
        <p:spPr>
          <a:xfrm>
            <a:off x="1097279" y="286603"/>
            <a:ext cx="10800431" cy="1450757"/>
          </a:xfrm>
        </p:spPr>
        <p:txBody>
          <a:bodyPr/>
          <a:lstStyle/>
          <a:p>
            <a:r>
              <a:rPr lang="nl-BE" dirty="0"/>
              <a:t>Aansprakelijkheid ten opzichte van de cliënt</a:t>
            </a:r>
          </a:p>
        </p:txBody>
      </p:sp>
      <p:sp>
        <p:nvSpPr>
          <p:cNvPr id="3" name="Tijdelijke aanduiding voor inhoud 2">
            <a:extLst>
              <a:ext uri="{FF2B5EF4-FFF2-40B4-BE49-F238E27FC236}">
                <a16:creationId xmlns:a16="http://schemas.microsoft.com/office/drawing/2014/main" id="{C0FAC2DF-D2FE-7837-D047-6B16AA332E9B}"/>
              </a:ext>
            </a:extLst>
          </p:cNvPr>
          <p:cNvSpPr>
            <a:spLocks noGrp="1"/>
          </p:cNvSpPr>
          <p:nvPr>
            <p:ph idx="1"/>
          </p:nvPr>
        </p:nvSpPr>
        <p:spPr>
          <a:xfrm>
            <a:off x="1097280" y="1845733"/>
            <a:ext cx="10800430" cy="4437783"/>
          </a:xfrm>
        </p:spPr>
        <p:txBody>
          <a:bodyPr>
            <a:normAutofit/>
          </a:bodyPr>
          <a:lstStyle/>
          <a:p>
            <a:pPr marL="0" indent="0">
              <a:buNone/>
            </a:pPr>
            <a:r>
              <a:rPr lang="nl-BE" b="1" dirty="0"/>
              <a:t>Informatieverzuim bij het sluiten van de bemiddelingsovereenkomst</a:t>
            </a:r>
          </a:p>
          <a:p>
            <a:pPr marL="0" indent="0">
              <a:buNone/>
            </a:pPr>
            <a:endParaRPr lang="nl-BE" b="1" dirty="0"/>
          </a:p>
          <a:p>
            <a:pPr marL="0" indent="0">
              <a:buNone/>
            </a:pPr>
            <a:r>
              <a:rPr lang="nl-BE" sz="1800" b="1" dirty="0"/>
              <a:t>Verplichte bekendmaking van de professionele hoedanigheid (dienstinformatieverplichting)</a:t>
            </a:r>
          </a:p>
          <a:p>
            <a:endParaRPr lang="nl-BE" sz="1800" b="1" dirty="0"/>
          </a:p>
          <a:p>
            <a:pPr>
              <a:buFont typeface="Arial" panose="020B0604020202020204" pitchFamily="34" charset="0"/>
              <a:buChar char="•"/>
            </a:pPr>
            <a:r>
              <a:rPr lang="nl-BE" sz="1800" b="1" dirty="0"/>
              <a:t> Transparantie tegenover de cliënt</a:t>
            </a:r>
          </a:p>
          <a:p>
            <a:r>
              <a:rPr lang="nl-BE" sz="1800" dirty="0"/>
              <a:t>De makelaar moet duidelijk optreden als professioneel vastgoedmakelaar.</a:t>
            </a:r>
          </a:p>
          <a:p>
            <a:r>
              <a:rPr lang="nl-BE" sz="1800" dirty="0"/>
              <a:t>Dit voorkomt misleiding van de consument.</a:t>
            </a:r>
          </a:p>
          <a:p>
            <a:endParaRPr lang="nl-BE" sz="1800" dirty="0"/>
          </a:p>
          <a:p>
            <a:pPr>
              <a:buFont typeface="Arial" panose="020B0604020202020204" pitchFamily="34" charset="0"/>
              <a:buChar char="•"/>
            </a:pPr>
            <a:r>
              <a:rPr lang="nl-BE" sz="1800" b="1" dirty="0"/>
              <a:t> Schending kan leiden tot aansprakelijkheid</a:t>
            </a:r>
          </a:p>
          <a:p>
            <a:pPr marL="0" indent="0">
              <a:buNone/>
            </a:pPr>
            <a:r>
              <a:rPr lang="nl-BE" sz="1800" dirty="0"/>
              <a:t>Wegens </a:t>
            </a:r>
            <a:r>
              <a:rPr lang="nl-BE" sz="1800" i="1" dirty="0"/>
              <a:t>culpa in </a:t>
            </a:r>
            <a:r>
              <a:rPr lang="nl-BE" sz="1800" i="1" dirty="0" err="1"/>
              <a:t>contrahendo</a:t>
            </a:r>
            <a:r>
              <a:rPr lang="nl-BE" sz="1800" i="1" dirty="0"/>
              <a:t> </a:t>
            </a:r>
            <a:r>
              <a:rPr lang="nl-BE" sz="1800" dirty="0"/>
              <a:t>of bedrog</a:t>
            </a:r>
          </a:p>
        </p:txBody>
      </p:sp>
      <p:sp>
        <p:nvSpPr>
          <p:cNvPr id="4" name="Tijdelijke aanduiding voor dianummer 3">
            <a:extLst>
              <a:ext uri="{FF2B5EF4-FFF2-40B4-BE49-F238E27FC236}">
                <a16:creationId xmlns:a16="http://schemas.microsoft.com/office/drawing/2014/main" id="{7B41671C-2B35-302E-41CD-9724300813B1}"/>
              </a:ext>
            </a:extLst>
          </p:cNvPr>
          <p:cNvSpPr>
            <a:spLocks noGrp="1"/>
          </p:cNvSpPr>
          <p:nvPr>
            <p:ph type="sldNum" sz="quarter" idx="12"/>
          </p:nvPr>
        </p:nvSpPr>
        <p:spPr/>
        <p:txBody>
          <a:bodyPr/>
          <a:lstStyle/>
          <a:p>
            <a:fld id="{39A4BCF5-C60D-4E3A-A086-502B23A937C7}" type="slidenum">
              <a:rPr lang="fr-BE" smtClean="0"/>
              <a:t>23</a:t>
            </a:fld>
            <a:endParaRPr lang="fr-BE"/>
          </a:p>
        </p:txBody>
      </p:sp>
      <p:pic>
        <p:nvPicPr>
          <p:cNvPr id="5" name="Image 10">
            <a:extLst>
              <a:ext uri="{FF2B5EF4-FFF2-40B4-BE49-F238E27FC236}">
                <a16:creationId xmlns:a16="http://schemas.microsoft.com/office/drawing/2014/main" id="{344D5711-3CF3-F371-C9A9-8F5EB939490A}"/>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1771679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2C569-E7E6-B7D4-9672-76C0A4536F3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D107AE9-026F-9721-D976-DA66C116985D}"/>
              </a:ext>
            </a:extLst>
          </p:cNvPr>
          <p:cNvSpPr>
            <a:spLocks noGrp="1"/>
          </p:cNvSpPr>
          <p:nvPr>
            <p:ph type="title"/>
          </p:nvPr>
        </p:nvSpPr>
        <p:spPr>
          <a:xfrm>
            <a:off x="1097279" y="286603"/>
            <a:ext cx="10800431" cy="1450757"/>
          </a:xfrm>
        </p:spPr>
        <p:txBody>
          <a:bodyPr/>
          <a:lstStyle/>
          <a:p>
            <a:r>
              <a:rPr lang="nl-BE" dirty="0"/>
              <a:t>Aansprakelijkheid ten opzichte van de cliënt</a:t>
            </a:r>
          </a:p>
        </p:txBody>
      </p:sp>
      <p:sp>
        <p:nvSpPr>
          <p:cNvPr id="3" name="Tijdelijke aanduiding voor inhoud 2">
            <a:extLst>
              <a:ext uri="{FF2B5EF4-FFF2-40B4-BE49-F238E27FC236}">
                <a16:creationId xmlns:a16="http://schemas.microsoft.com/office/drawing/2014/main" id="{099BEDAF-4E88-B58F-B890-A30637BFC778}"/>
              </a:ext>
            </a:extLst>
          </p:cNvPr>
          <p:cNvSpPr>
            <a:spLocks noGrp="1"/>
          </p:cNvSpPr>
          <p:nvPr>
            <p:ph idx="1"/>
          </p:nvPr>
        </p:nvSpPr>
        <p:spPr>
          <a:xfrm>
            <a:off x="1097280" y="1845733"/>
            <a:ext cx="10800430" cy="4437783"/>
          </a:xfrm>
        </p:spPr>
        <p:txBody>
          <a:bodyPr>
            <a:normAutofit/>
          </a:bodyPr>
          <a:lstStyle/>
          <a:p>
            <a:pPr>
              <a:buFont typeface="Arial" panose="020B0604020202020204" pitchFamily="34" charset="0"/>
              <a:buChar char="•"/>
            </a:pPr>
            <a:r>
              <a:rPr lang="nl-BE" b="1" dirty="0"/>
              <a:t> Verbod op </a:t>
            </a:r>
            <a:r>
              <a:rPr lang="nl-BE" b="1" dirty="0" err="1"/>
              <a:t>derdemedeplichtigheid</a:t>
            </a:r>
            <a:r>
              <a:rPr lang="nl-BE" b="1" dirty="0"/>
              <a:t> aan contractbreuk</a:t>
            </a:r>
          </a:p>
          <a:p>
            <a:r>
              <a:rPr lang="nl-BE" sz="1800" dirty="0"/>
              <a:t>Een makelaar mag niet bewust meewerken aan contractbreuk tussen zijn cliënt en derden.</a:t>
            </a:r>
          </a:p>
          <a:p>
            <a:endParaRPr lang="nl-BE" sz="1800" dirty="0"/>
          </a:p>
          <a:p>
            <a:pPr>
              <a:buFont typeface="Arial" panose="020B0604020202020204" pitchFamily="34" charset="0"/>
              <a:buChar char="•"/>
            </a:pPr>
            <a:r>
              <a:rPr lang="nl-BE" sz="1800" b="1" dirty="0"/>
              <a:t> Voorwaarden (cumulatief)</a:t>
            </a:r>
          </a:p>
          <a:p>
            <a:r>
              <a:rPr lang="nl-BE" sz="1800" dirty="0"/>
              <a:t>- Bestaande overeenkomst</a:t>
            </a:r>
          </a:p>
          <a:p>
            <a:r>
              <a:rPr lang="nl-BE" sz="1800" dirty="0"/>
              <a:t>- Contractbreuk</a:t>
            </a:r>
          </a:p>
          <a:p>
            <a:r>
              <a:rPr lang="nl-BE" sz="1800" dirty="0"/>
              <a:t>- Kennis (of moeten kennen) van die overeenkomst</a:t>
            </a:r>
          </a:p>
          <a:p>
            <a:r>
              <a:rPr lang="nl-BE" sz="1800" dirty="0"/>
              <a:t>- Medewerking aan de </a:t>
            </a:r>
            <a:r>
              <a:rPr lang="nl-BE" sz="1800" dirty="0" err="1"/>
              <a:t>contractsbreuk</a:t>
            </a:r>
            <a:endParaRPr lang="nl-BE" sz="1800" dirty="0"/>
          </a:p>
          <a:p>
            <a:r>
              <a:rPr lang="nl-BE" sz="1800" u="sng" dirty="0"/>
              <a:t>Bijvoorbeeld</a:t>
            </a:r>
            <a:r>
              <a:rPr lang="nl-BE" sz="1800" dirty="0"/>
              <a:t>: wanneer door de cliënt reeds aan een collega-vastgoedmakelaar een exclusieve opdracht werd toevertrouwd, en de makelaar benadert hem toch teneinde de opdracht in de wacht te slepen</a:t>
            </a:r>
          </a:p>
        </p:txBody>
      </p:sp>
      <p:sp>
        <p:nvSpPr>
          <p:cNvPr id="4" name="Tijdelijke aanduiding voor dianummer 3">
            <a:extLst>
              <a:ext uri="{FF2B5EF4-FFF2-40B4-BE49-F238E27FC236}">
                <a16:creationId xmlns:a16="http://schemas.microsoft.com/office/drawing/2014/main" id="{376213C3-C253-AD96-9122-B7EE4B3CA768}"/>
              </a:ext>
            </a:extLst>
          </p:cNvPr>
          <p:cNvSpPr>
            <a:spLocks noGrp="1"/>
          </p:cNvSpPr>
          <p:nvPr>
            <p:ph type="sldNum" sz="quarter" idx="12"/>
          </p:nvPr>
        </p:nvSpPr>
        <p:spPr/>
        <p:txBody>
          <a:bodyPr/>
          <a:lstStyle/>
          <a:p>
            <a:fld id="{39A4BCF5-C60D-4E3A-A086-502B23A937C7}" type="slidenum">
              <a:rPr lang="fr-BE" smtClean="0"/>
              <a:t>24</a:t>
            </a:fld>
            <a:endParaRPr lang="fr-BE"/>
          </a:p>
        </p:txBody>
      </p:sp>
      <p:pic>
        <p:nvPicPr>
          <p:cNvPr id="5" name="Image 10">
            <a:extLst>
              <a:ext uri="{FF2B5EF4-FFF2-40B4-BE49-F238E27FC236}">
                <a16:creationId xmlns:a16="http://schemas.microsoft.com/office/drawing/2014/main" id="{8661A770-2050-DE23-4E90-E39AB8C1499F}"/>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3149127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F3BF9-79E1-CF98-64AF-DF24CAF144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30E9411-5768-0447-BF04-DD3F235D2A04}"/>
              </a:ext>
            </a:extLst>
          </p:cNvPr>
          <p:cNvSpPr>
            <a:spLocks noGrp="1"/>
          </p:cNvSpPr>
          <p:nvPr>
            <p:ph type="title"/>
          </p:nvPr>
        </p:nvSpPr>
        <p:spPr>
          <a:xfrm>
            <a:off x="1097279" y="286603"/>
            <a:ext cx="10800431" cy="1450757"/>
          </a:xfrm>
        </p:spPr>
        <p:txBody>
          <a:bodyPr/>
          <a:lstStyle/>
          <a:p>
            <a:r>
              <a:rPr lang="nl-BE" dirty="0"/>
              <a:t>Aansprakelijkheid ten opzichte van de cliënt</a:t>
            </a:r>
          </a:p>
        </p:txBody>
      </p:sp>
      <p:sp>
        <p:nvSpPr>
          <p:cNvPr id="3" name="Tijdelijke aanduiding voor inhoud 2">
            <a:extLst>
              <a:ext uri="{FF2B5EF4-FFF2-40B4-BE49-F238E27FC236}">
                <a16:creationId xmlns:a16="http://schemas.microsoft.com/office/drawing/2014/main" id="{4BD7D284-D45B-F345-AF71-DB5644D0F4BD}"/>
              </a:ext>
            </a:extLst>
          </p:cNvPr>
          <p:cNvSpPr>
            <a:spLocks noGrp="1"/>
          </p:cNvSpPr>
          <p:nvPr>
            <p:ph idx="1"/>
          </p:nvPr>
        </p:nvSpPr>
        <p:spPr>
          <a:xfrm>
            <a:off x="1097280" y="1845733"/>
            <a:ext cx="10800430" cy="4505323"/>
          </a:xfrm>
        </p:spPr>
        <p:txBody>
          <a:bodyPr>
            <a:normAutofit fontScale="92500" lnSpcReduction="10000"/>
          </a:bodyPr>
          <a:lstStyle/>
          <a:p>
            <a:r>
              <a:rPr lang="nl-BE" b="1" dirty="0"/>
              <a:t>Verzuim bij de uitvoering van de bemiddelingsovereenkomst</a:t>
            </a:r>
          </a:p>
          <a:p>
            <a:pPr>
              <a:buFont typeface="Arial" panose="020B0604020202020204" pitchFamily="34" charset="0"/>
              <a:buChar char="•"/>
            </a:pPr>
            <a:r>
              <a:rPr lang="nl-BE" b="1" dirty="0"/>
              <a:t> Uitvoering volgens afspraak</a:t>
            </a:r>
          </a:p>
          <a:p>
            <a:r>
              <a:rPr lang="nl-BE" dirty="0"/>
              <a:t>De makelaar moet zijn opdracht uitvoeren zoals overeengekomen.</a:t>
            </a:r>
          </a:p>
          <a:p>
            <a:r>
              <a:rPr lang="nl-BE" dirty="0"/>
              <a:t>Makelaar moet opdrachtgever voorlichten over mogelijkheden van en waarschuwen voor moeilijkheden, hinderpalen en gevaren opdracht.</a:t>
            </a:r>
          </a:p>
          <a:p>
            <a:r>
              <a:rPr lang="nl-BE" dirty="0">
                <a:sym typeface="Wingdings" panose="05000000000000000000" pitchFamily="2" charset="2"/>
              </a:rPr>
              <a:t>   deel van verbintenissen bepaald in KB 28 september 2023</a:t>
            </a:r>
            <a:endParaRPr lang="nl-BE" dirty="0"/>
          </a:p>
          <a:p>
            <a:pPr marL="0" indent="0">
              <a:buNone/>
            </a:pPr>
            <a:r>
              <a:rPr lang="nl-BE" b="1" dirty="0">
                <a:sym typeface="Wingdings" panose="05000000000000000000" pitchFamily="2" charset="2"/>
              </a:rPr>
              <a:t>    </a:t>
            </a:r>
            <a:r>
              <a:rPr lang="nl-BE" dirty="0">
                <a:sym typeface="Wingdings" panose="05000000000000000000" pitchFamily="2" charset="2"/>
              </a:rPr>
              <a:t>Partijen kunnen meer afspreken dan in KB bepaald</a:t>
            </a:r>
          </a:p>
          <a:p>
            <a:pPr marL="0" indent="0">
              <a:buNone/>
            </a:pPr>
            <a:r>
              <a:rPr lang="nl-BE" dirty="0">
                <a:sym typeface="Wingdings" panose="05000000000000000000" pitchFamily="2" charset="2"/>
              </a:rPr>
              <a:t>    Er zijn ook ‘impliciete nevenverplichtingen’</a:t>
            </a:r>
          </a:p>
          <a:p>
            <a:pPr marL="0" indent="0">
              <a:buNone/>
            </a:pPr>
            <a:r>
              <a:rPr lang="nl-BE" dirty="0">
                <a:sym typeface="Wingdings" panose="05000000000000000000" pitchFamily="2" charset="2"/>
              </a:rPr>
              <a:t>	Bv: dwingende precontractuele onderzoeks- en mededelingsverplichtingen inzake 	bodemverontreiniging, milieu, ruimtelijke ordening, …</a:t>
            </a:r>
          </a:p>
          <a:p>
            <a:pPr>
              <a:buFont typeface="Wingdings" panose="05000000000000000000" pitchFamily="2" charset="2"/>
              <a:buChar char="è"/>
            </a:pPr>
            <a:r>
              <a:rPr lang="nl-BE" dirty="0">
                <a:sym typeface="Wingdings" panose="05000000000000000000" pitchFamily="2" charset="2"/>
              </a:rPr>
              <a:t> Gedragingen makelaar zullen worden getoetst </a:t>
            </a:r>
            <a:r>
              <a:rPr lang="nl-BE" dirty="0" err="1">
                <a:sym typeface="Wingdings" panose="05000000000000000000" pitchFamily="2" charset="2"/>
              </a:rPr>
              <a:t>obv</a:t>
            </a:r>
            <a:r>
              <a:rPr lang="nl-BE" dirty="0">
                <a:sym typeface="Wingdings" panose="05000000000000000000" pitchFamily="2" charset="2"/>
              </a:rPr>
              <a:t> </a:t>
            </a:r>
            <a:r>
              <a:rPr lang="nl-BE" u="sng" dirty="0">
                <a:sym typeface="Wingdings" panose="05000000000000000000" pitchFamily="2" charset="2"/>
              </a:rPr>
              <a:t>algemene zorgvuldigheidsnorm</a:t>
            </a:r>
          </a:p>
          <a:p>
            <a:pPr marL="0" indent="0">
              <a:buNone/>
            </a:pPr>
            <a:r>
              <a:rPr lang="nl-BE" dirty="0">
                <a:sym typeface="Wingdings" panose="05000000000000000000" pitchFamily="2" charset="2"/>
              </a:rPr>
              <a:t>= professioneel gedrag redelijk handelend beroepsbeoefenaar, geplaatst in dezelfde omstandigheden</a:t>
            </a:r>
            <a:endParaRPr lang="nl-BE" dirty="0"/>
          </a:p>
        </p:txBody>
      </p:sp>
      <p:sp>
        <p:nvSpPr>
          <p:cNvPr id="4" name="Tijdelijke aanduiding voor dianummer 3">
            <a:extLst>
              <a:ext uri="{FF2B5EF4-FFF2-40B4-BE49-F238E27FC236}">
                <a16:creationId xmlns:a16="http://schemas.microsoft.com/office/drawing/2014/main" id="{6CA5D443-99FA-37C3-E2F4-B2C1C1780625}"/>
              </a:ext>
            </a:extLst>
          </p:cNvPr>
          <p:cNvSpPr>
            <a:spLocks noGrp="1"/>
          </p:cNvSpPr>
          <p:nvPr>
            <p:ph type="sldNum" sz="quarter" idx="12"/>
          </p:nvPr>
        </p:nvSpPr>
        <p:spPr/>
        <p:txBody>
          <a:bodyPr/>
          <a:lstStyle/>
          <a:p>
            <a:fld id="{39A4BCF5-C60D-4E3A-A086-502B23A937C7}" type="slidenum">
              <a:rPr lang="fr-BE" smtClean="0"/>
              <a:t>25</a:t>
            </a:fld>
            <a:endParaRPr lang="fr-BE"/>
          </a:p>
        </p:txBody>
      </p:sp>
      <p:pic>
        <p:nvPicPr>
          <p:cNvPr id="5" name="Image 10">
            <a:extLst>
              <a:ext uri="{FF2B5EF4-FFF2-40B4-BE49-F238E27FC236}">
                <a16:creationId xmlns:a16="http://schemas.microsoft.com/office/drawing/2014/main" id="{2D8A346D-CE8E-2DC2-C446-E9BE4676E326}"/>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318461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73103-32B9-EDB1-9611-B375D2CFEE1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91D2FA6-817F-C9E3-B37B-24CBA2E854F1}"/>
              </a:ext>
            </a:extLst>
          </p:cNvPr>
          <p:cNvSpPr>
            <a:spLocks noGrp="1"/>
          </p:cNvSpPr>
          <p:nvPr>
            <p:ph type="title"/>
          </p:nvPr>
        </p:nvSpPr>
        <p:spPr>
          <a:xfrm>
            <a:off x="1097279" y="286603"/>
            <a:ext cx="10800431" cy="1450757"/>
          </a:xfrm>
        </p:spPr>
        <p:txBody>
          <a:bodyPr/>
          <a:lstStyle/>
          <a:p>
            <a:r>
              <a:rPr lang="nl-BE" dirty="0"/>
              <a:t>Aansprakelijkheid ten opzichte van de cliënt</a:t>
            </a:r>
          </a:p>
        </p:txBody>
      </p:sp>
      <p:sp>
        <p:nvSpPr>
          <p:cNvPr id="3" name="Tijdelijke aanduiding voor inhoud 2">
            <a:extLst>
              <a:ext uri="{FF2B5EF4-FFF2-40B4-BE49-F238E27FC236}">
                <a16:creationId xmlns:a16="http://schemas.microsoft.com/office/drawing/2014/main" id="{8B3C6358-BFB4-868C-CFF9-A615FE6B84B7}"/>
              </a:ext>
            </a:extLst>
          </p:cNvPr>
          <p:cNvSpPr>
            <a:spLocks noGrp="1"/>
          </p:cNvSpPr>
          <p:nvPr>
            <p:ph idx="1"/>
          </p:nvPr>
        </p:nvSpPr>
        <p:spPr>
          <a:xfrm>
            <a:off x="1097280" y="1845733"/>
            <a:ext cx="10800430" cy="4437783"/>
          </a:xfrm>
        </p:spPr>
        <p:txBody>
          <a:bodyPr>
            <a:normAutofit fontScale="92500" lnSpcReduction="20000"/>
          </a:bodyPr>
          <a:lstStyle/>
          <a:p>
            <a:r>
              <a:rPr lang="nl-BE" b="1" dirty="0"/>
              <a:t>Verzuim bij de uitvoering van de bemiddelingsovereenkomst</a:t>
            </a:r>
          </a:p>
          <a:p>
            <a:pPr>
              <a:buFont typeface="Arial" panose="020B0604020202020204" pitchFamily="34" charset="0"/>
              <a:buChar char="•"/>
            </a:pPr>
            <a:r>
              <a:rPr lang="nl-BE" b="1" dirty="0"/>
              <a:t> Wanprestatie</a:t>
            </a:r>
          </a:p>
          <a:p>
            <a:r>
              <a:rPr lang="nl-BE" dirty="0"/>
              <a:t>Onvoldoende informatie-inwinning</a:t>
            </a:r>
          </a:p>
          <a:p>
            <a:r>
              <a:rPr lang="nl-BE" dirty="0"/>
              <a:t>Onvoldoende informatie</a:t>
            </a:r>
          </a:p>
          <a:p>
            <a:r>
              <a:rPr lang="nl-BE" dirty="0"/>
              <a:t>Onvoldoende inspanningen</a:t>
            </a:r>
          </a:p>
          <a:p>
            <a:r>
              <a:rPr lang="nl-BE" dirty="0"/>
              <a:t>Foutieve uitvoering</a:t>
            </a:r>
          </a:p>
          <a:p>
            <a:r>
              <a:rPr lang="nl-BE" dirty="0"/>
              <a:t>Onzorgvuldige dienstverlening</a:t>
            </a:r>
          </a:p>
          <a:p>
            <a:endParaRPr lang="nl-BE" dirty="0"/>
          </a:p>
          <a:p>
            <a:pPr>
              <a:buFont typeface="Arial" panose="020B0604020202020204" pitchFamily="34" charset="0"/>
              <a:buChar char="•"/>
            </a:pPr>
            <a:r>
              <a:rPr lang="nl-BE" b="1" dirty="0"/>
              <a:t> Ook spontane waarschuwings-/informatieplicht</a:t>
            </a:r>
          </a:p>
          <a:p>
            <a:r>
              <a:rPr lang="nl-BE" dirty="0"/>
              <a:t>De makelaar moet relevante, juiste en volledige informatie opzoeken en meedelen.</a:t>
            </a:r>
          </a:p>
          <a:p>
            <a:r>
              <a:rPr lang="nl-BE" dirty="0"/>
              <a:t>Ook zonder expliciete vraag van de cliënt.</a:t>
            </a:r>
          </a:p>
          <a:p>
            <a:pPr>
              <a:buFont typeface="Arial" panose="020B0604020202020204" pitchFamily="34" charset="0"/>
              <a:buChar char="•"/>
            </a:pPr>
            <a:endParaRPr lang="nl-BE" dirty="0"/>
          </a:p>
        </p:txBody>
      </p:sp>
      <p:sp>
        <p:nvSpPr>
          <p:cNvPr id="4" name="Tijdelijke aanduiding voor dianummer 3">
            <a:extLst>
              <a:ext uri="{FF2B5EF4-FFF2-40B4-BE49-F238E27FC236}">
                <a16:creationId xmlns:a16="http://schemas.microsoft.com/office/drawing/2014/main" id="{E08516EF-ACA4-BA44-6A99-55078D60D788}"/>
              </a:ext>
            </a:extLst>
          </p:cNvPr>
          <p:cNvSpPr>
            <a:spLocks noGrp="1"/>
          </p:cNvSpPr>
          <p:nvPr>
            <p:ph type="sldNum" sz="quarter" idx="12"/>
          </p:nvPr>
        </p:nvSpPr>
        <p:spPr/>
        <p:txBody>
          <a:bodyPr/>
          <a:lstStyle/>
          <a:p>
            <a:fld id="{39A4BCF5-C60D-4E3A-A086-502B23A937C7}" type="slidenum">
              <a:rPr lang="fr-BE" smtClean="0"/>
              <a:t>26</a:t>
            </a:fld>
            <a:endParaRPr lang="fr-BE"/>
          </a:p>
        </p:txBody>
      </p:sp>
      <p:pic>
        <p:nvPicPr>
          <p:cNvPr id="5" name="Image 10">
            <a:extLst>
              <a:ext uri="{FF2B5EF4-FFF2-40B4-BE49-F238E27FC236}">
                <a16:creationId xmlns:a16="http://schemas.microsoft.com/office/drawing/2014/main" id="{C79DB566-E021-BDCA-F61A-C663A6E74552}"/>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4158285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E9838-B9FD-4E75-3CFF-2E1785D909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8E1199A-5526-AC13-D3A5-10D84464173E}"/>
              </a:ext>
            </a:extLst>
          </p:cNvPr>
          <p:cNvSpPr>
            <a:spLocks noGrp="1"/>
          </p:cNvSpPr>
          <p:nvPr>
            <p:ph type="title"/>
          </p:nvPr>
        </p:nvSpPr>
        <p:spPr>
          <a:xfrm>
            <a:off x="1097279" y="286603"/>
            <a:ext cx="10800431" cy="1450757"/>
          </a:xfrm>
        </p:spPr>
        <p:txBody>
          <a:bodyPr/>
          <a:lstStyle/>
          <a:p>
            <a:r>
              <a:rPr lang="nl-BE" dirty="0"/>
              <a:t>Aansprakelijkheid ten opzichte van de cliënt</a:t>
            </a:r>
          </a:p>
        </p:txBody>
      </p:sp>
      <p:sp>
        <p:nvSpPr>
          <p:cNvPr id="3" name="Tijdelijke aanduiding voor inhoud 2">
            <a:extLst>
              <a:ext uri="{FF2B5EF4-FFF2-40B4-BE49-F238E27FC236}">
                <a16:creationId xmlns:a16="http://schemas.microsoft.com/office/drawing/2014/main" id="{28E8898E-400A-DAEA-0988-FF1F0363EC6D}"/>
              </a:ext>
            </a:extLst>
          </p:cNvPr>
          <p:cNvSpPr>
            <a:spLocks noGrp="1"/>
          </p:cNvSpPr>
          <p:nvPr>
            <p:ph idx="1"/>
          </p:nvPr>
        </p:nvSpPr>
        <p:spPr>
          <a:xfrm>
            <a:off x="1097280" y="1737361"/>
            <a:ext cx="10800430" cy="4613696"/>
          </a:xfrm>
        </p:spPr>
        <p:txBody>
          <a:bodyPr>
            <a:normAutofit fontScale="85000" lnSpcReduction="10000"/>
          </a:bodyPr>
          <a:lstStyle/>
          <a:p>
            <a:r>
              <a:rPr lang="nl-BE" b="1" dirty="0"/>
              <a:t>Beoordelingsnorm </a:t>
            </a:r>
            <a:r>
              <a:rPr lang="nl-BE" b="1" i="1" dirty="0"/>
              <a:t>in </a:t>
            </a:r>
            <a:r>
              <a:rPr lang="nl-BE" b="1" i="1" dirty="0" err="1"/>
              <a:t>concreto</a:t>
            </a:r>
            <a:r>
              <a:rPr lang="nl-BE" b="1" dirty="0"/>
              <a:t> &amp; aard verbintenis</a:t>
            </a:r>
          </a:p>
          <a:p>
            <a:pPr>
              <a:buFont typeface="Arial" panose="020B0604020202020204" pitchFamily="34" charset="0"/>
              <a:buChar char="•"/>
            </a:pPr>
            <a:r>
              <a:rPr lang="nl-BE" b="1" dirty="0"/>
              <a:t> Inspanningsverbintenis</a:t>
            </a:r>
          </a:p>
          <a:p>
            <a:r>
              <a:rPr lang="nl-BE" dirty="0"/>
              <a:t>Verplichting om zich voldoende in te spannen, geen garantie op succes</a:t>
            </a:r>
          </a:p>
          <a:p>
            <a:r>
              <a:rPr lang="nl-BE" dirty="0"/>
              <a:t>Bv: informatie-inwinningsverplichting bij verkoop onroerend goed &lt;&gt; notaris (resultaatsverbintenis stukken opvragen), </a:t>
            </a:r>
          </a:p>
          <a:p>
            <a:r>
              <a:rPr lang="nl-BE" dirty="0"/>
              <a:t>taxatie </a:t>
            </a:r>
            <a:r>
              <a:rPr lang="nl-BE" dirty="0" err="1"/>
              <a:t>ve</a:t>
            </a:r>
            <a:r>
              <a:rPr lang="nl-BE" dirty="0"/>
              <a:t> onroerend goed, uitvoering </a:t>
            </a:r>
            <a:r>
              <a:rPr lang="nl-BE" dirty="0" err="1"/>
              <a:t>vd</a:t>
            </a:r>
            <a:r>
              <a:rPr lang="nl-BE" dirty="0"/>
              <a:t> opdracht, solvabiliteit </a:t>
            </a:r>
            <a:r>
              <a:rPr lang="nl-BE" dirty="0" err="1"/>
              <a:t>vd</a:t>
            </a:r>
            <a:r>
              <a:rPr lang="nl-BE" dirty="0"/>
              <a:t> wederpartij</a:t>
            </a:r>
          </a:p>
          <a:p>
            <a:endParaRPr lang="nl-BE" sz="1200" dirty="0"/>
          </a:p>
          <a:p>
            <a:pPr>
              <a:buFont typeface="Arial" panose="020B0604020202020204" pitchFamily="34" charset="0"/>
              <a:buChar char="•"/>
            </a:pPr>
            <a:r>
              <a:rPr lang="nl-BE" b="1" dirty="0"/>
              <a:t> Resultaatsverbintenis</a:t>
            </a:r>
          </a:p>
          <a:p>
            <a:r>
              <a:rPr lang="nl-BE" dirty="0"/>
              <a:t>Verplichting bepaald resultaat te bereiken, aansprakelijk wegens niet bereiken resultaat</a:t>
            </a:r>
          </a:p>
          <a:p>
            <a:r>
              <a:rPr lang="nl-BE" dirty="0"/>
              <a:t>Bij makelaars eerder uitzonderlijk</a:t>
            </a:r>
            <a:endParaRPr lang="nl-BE" b="1" dirty="0"/>
          </a:p>
          <a:p>
            <a:pPr marL="0" indent="0">
              <a:buNone/>
            </a:pPr>
            <a:r>
              <a:rPr lang="nl-BE" dirty="0"/>
              <a:t>Bv: overdrachtsverplichting voorzien in wet (informatievoorschriften inzake stedenbouw, milieu zoals bodemverontreiniging en Woningbouwwet),</a:t>
            </a:r>
          </a:p>
          <a:p>
            <a:pPr marL="0" indent="0">
              <a:buNone/>
            </a:pPr>
            <a:r>
              <a:rPr lang="nl-BE" dirty="0"/>
              <a:t>Andere: onder aandacht van publiek brengen van onroerend goed, voeren publiciteit, organiseren v bezoeken, …</a:t>
            </a:r>
          </a:p>
        </p:txBody>
      </p:sp>
      <p:sp>
        <p:nvSpPr>
          <p:cNvPr id="4" name="Tijdelijke aanduiding voor dianummer 3">
            <a:extLst>
              <a:ext uri="{FF2B5EF4-FFF2-40B4-BE49-F238E27FC236}">
                <a16:creationId xmlns:a16="http://schemas.microsoft.com/office/drawing/2014/main" id="{3574A204-137D-13D7-8EE4-F816F256D526}"/>
              </a:ext>
            </a:extLst>
          </p:cNvPr>
          <p:cNvSpPr>
            <a:spLocks noGrp="1"/>
          </p:cNvSpPr>
          <p:nvPr>
            <p:ph type="sldNum" sz="quarter" idx="12"/>
          </p:nvPr>
        </p:nvSpPr>
        <p:spPr/>
        <p:txBody>
          <a:bodyPr/>
          <a:lstStyle/>
          <a:p>
            <a:fld id="{39A4BCF5-C60D-4E3A-A086-502B23A937C7}" type="slidenum">
              <a:rPr lang="fr-BE" smtClean="0"/>
              <a:t>27</a:t>
            </a:fld>
            <a:endParaRPr lang="fr-BE"/>
          </a:p>
        </p:txBody>
      </p:sp>
      <p:pic>
        <p:nvPicPr>
          <p:cNvPr id="5" name="Image 10">
            <a:extLst>
              <a:ext uri="{FF2B5EF4-FFF2-40B4-BE49-F238E27FC236}">
                <a16:creationId xmlns:a16="http://schemas.microsoft.com/office/drawing/2014/main" id="{299BF0F4-F5C1-15CC-3EBE-D46EB03AB8F4}"/>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2250084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29952-7F19-A58A-B95A-6ECFCE60708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1C91955-2E98-3D27-5139-659AEC5DF37A}"/>
              </a:ext>
            </a:extLst>
          </p:cNvPr>
          <p:cNvSpPr>
            <a:spLocks noGrp="1"/>
          </p:cNvSpPr>
          <p:nvPr>
            <p:ph type="title"/>
          </p:nvPr>
        </p:nvSpPr>
        <p:spPr>
          <a:xfrm>
            <a:off x="1097279" y="286603"/>
            <a:ext cx="10800431" cy="1450757"/>
          </a:xfrm>
        </p:spPr>
        <p:txBody>
          <a:bodyPr/>
          <a:lstStyle/>
          <a:p>
            <a:r>
              <a:rPr lang="nl-BE" dirty="0"/>
              <a:t>Aansprakelijkheid ten opzichte van de cliënt</a:t>
            </a:r>
          </a:p>
        </p:txBody>
      </p:sp>
      <p:sp>
        <p:nvSpPr>
          <p:cNvPr id="3" name="Tijdelijke aanduiding voor inhoud 2">
            <a:extLst>
              <a:ext uri="{FF2B5EF4-FFF2-40B4-BE49-F238E27FC236}">
                <a16:creationId xmlns:a16="http://schemas.microsoft.com/office/drawing/2014/main" id="{882F8C4C-CE5B-36C3-6C67-F70B4645C55D}"/>
              </a:ext>
            </a:extLst>
          </p:cNvPr>
          <p:cNvSpPr>
            <a:spLocks noGrp="1"/>
          </p:cNvSpPr>
          <p:nvPr>
            <p:ph idx="1"/>
          </p:nvPr>
        </p:nvSpPr>
        <p:spPr>
          <a:xfrm>
            <a:off x="1097280" y="1737361"/>
            <a:ext cx="10800430" cy="4613696"/>
          </a:xfrm>
        </p:spPr>
        <p:txBody>
          <a:bodyPr>
            <a:normAutofit lnSpcReduction="10000"/>
          </a:bodyPr>
          <a:lstStyle/>
          <a:p>
            <a:r>
              <a:rPr lang="nl-BE" b="1" dirty="0"/>
              <a:t>Andere vormen van verzuim</a:t>
            </a:r>
          </a:p>
          <a:p>
            <a:pPr>
              <a:buFont typeface="Arial" panose="020B0604020202020204" pitchFamily="34" charset="0"/>
              <a:buChar char="•"/>
            </a:pPr>
            <a:r>
              <a:rPr lang="nl-BE" b="1" dirty="0"/>
              <a:t> </a:t>
            </a:r>
            <a:r>
              <a:rPr lang="nl-BE" dirty="0"/>
              <a:t>Verzuim van zelfstandige </a:t>
            </a:r>
            <a:r>
              <a:rPr lang="nl-BE" dirty="0" err="1"/>
              <a:t>onderzoeksplichten</a:t>
            </a:r>
            <a:r>
              <a:rPr lang="nl-BE" dirty="0"/>
              <a:t> (titelonderzoek, handelingsbekwaamheid, huwelijkse staat, beschikkingsbevoegdheid, bezwaring met hypotheek, erfdienstbaarheden of bijzondere voorwaarden, object van de verkoop, kadastraal inkomen, huurcontracten, voorkooprechten, …)</a:t>
            </a:r>
          </a:p>
          <a:p>
            <a:pPr>
              <a:buFont typeface="Arial" panose="020B0604020202020204" pitchFamily="34" charset="0"/>
              <a:buChar char="•"/>
            </a:pPr>
            <a:r>
              <a:rPr lang="nl-BE" dirty="0"/>
              <a:t> Verzuim bij het nakomen van adviesplichten en waarschuwingsplichten (prijs onroerend goed schatten (onrealistisch), juridische haalbaarheid transactie (afwezigheid splitsing) en fiscale aspecten transactie)</a:t>
            </a:r>
          </a:p>
          <a:p>
            <a:pPr>
              <a:buFont typeface="Arial" panose="020B0604020202020204" pitchFamily="34" charset="0"/>
              <a:buChar char="•"/>
            </a:pPr>
            <a:r>
              <a:rPr lang="nl-BE" dirty="0"/>
              <a:t> Verzuim van informatie over de voortgang werkzaamheden</a:t>
            </a:r>
          </a:p>
          <a:p>
            <a:pPr>
              <a:buFont typeface="Arial" panose="020B0604020202020204" pitchFamily="34" charset="0"/>
              <a:buChar char="•"/>
            </a:pPr>
            <a:r>
              <a:rPr lang="nl-BE" dirty="0"/>
              <a:t> Verzuim tijdig een koopaanbod mee te delen</a:t>
            </a:r>
          </a:p>
          <a:p>
            <a:pPr>
              <a:buFont typeface="Arial" panose="020B0604020202020204" pitchFamily="34" charset="0"/>
              <a:buChar char="•"/>
            </a:pPr>
            <a:r>
              <a:rPr lang="nl-BE" dirty="0"/>
              <a:t> Verzuim van de opdracht uit te voeren</a:t>
            </a:r>
          </a:p>
          <a:p>
            <a:pPr>
              <a:buFont typeface="Arial" panose="020B0604020202020204" pitchFamily="34" charset="0"/>
              <a:buChar char="•"/>
            </a:pPr>
            <a:r>
              <a:rPr lang="nl-BE" dirty="0"/>
              <a:t> Verzuim bij de redactie van een aankoop- en verkoopaanbod (opschortende voorwaarden)</a:t>
            </a:r>
          </a:p>
          <a:p>
            <a:pPr>
              <a:buFont typeface="Arial" panose="020B0604020202020204" pitchFamily="34" charset="0"/>
              <a:buChar char="•"/>
            </a:pPr>
            <a:r>
              <a:rPr lang="nl-BE" dirty="0"/>
              <a:t> Verzuim bij het onderzoek naar de solvabiliteit wederpartij (geen garanties)</a:t>
            </a:r>
          </a:p>
          <a:p>
            <a:pPr>
              <a:buFont typeface="Arial" panose="020B0604020202020204" pitchFamily="34" charset="0"/>
              <a:buChar char="•"/>
            </a:pPr>
            <a:r>
              <a:rPr lang="nl-BE" dirty="0"/>
              <a:t> Verzuim bij de redactie en ondertekenen onderhandse overeenkomst (voorkooprecht of wederinkoop)</a:t>
            </a:r>
          </a:p>
          <a:p>
            <a:pPr>
              <a:buFont typeface="Arial" panose="020B0604020202020204" pitchFamily="34" charset="0"/>
              <a:buChar char="•"/>
            </a:pPr>
            <a:endParaRPr lang="nl-BE" dirty="0"/>
          </a:p>
        </p:txBody>
      </p:sp>
      <p:sp>
        <p:nvSpPr>
          <p:cNvPr id="4" name="Tijdelijke aanduiding voor dianummer 3">
            <a:extLst>
              <a:ext uri="{FF2B5EF4-FFF2-40B4-BE49-F238E27FC236}">
                <a16:creationId xmlns:a16="http://schemas.microsoft.com/office/drawing/2014/main" id="{EF502A86-C7CD-3AED-5716-CE937E68CB72}"/>
              </a:ext>
            </a:extLst>
          </p:cNvPr>
          <p:cNvSpPr>
            <a:spLocks noGrp="1"/>
          </p:cNvSpPr>
          <p:nvPr>
            <p:ph type="sldNum" sz="quarter" idx="12"/>
          </p:nvPr>
        </p:nvSpPr>
        <p:spPr/>
        <p:txBody>
          <a:bodyPr/>
          <a:lstStyle/>
          <a:p>
            <a:fld id="{39A4BCF5-C60D-4E3A-A086-502B23A937C7}" type="slidenum">
              <a:rPr lang="fr-BE" smtClean="0"/>
              <a:t>28</a:t>
            </a:fld>
            <a:endParaRPr lang="fr-BE"/>
          </a:p>
        </p:txBody>
      </p:sp>
      <p:pic>
        <p:nvPicPr>
          <p:cNvPr id="5" name="Image 10">
            <a:extLst>
              <a:ext uri="{FF2B5EF4-FFF2-40B4-BE49-F238E27FC236}">
                <a16:creationId xmlns:a16="http://schemas.microsoft.com/office/drawing/2014/main" id="{D81BE8DD-6D06-E9B5-B7E8-B0BA27F60D50}"/>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676105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8C09A5-F726-71F7-CC75-EAFEF0742463}"/>
              </a:ext>
            </a:extLst>
          </p:cNvPr>
          <p:cNvSpPr>
            <a:spLocks noGrp="1"/>
          </p:cNvSpPr>
          <p:nvPr>
            <p:ph type="title"/>
          </p:nvPr>
        </p:nvSpPr>
        <p:spPr>
          <a:xfrm>
            <a:off x="1097279" y="286603"/>
            <a:ext cx="10810941" cy="1450757"/>
          </a:xfrm>
        </p:spPr>
        <p:txBody>
          <a:bodyPr/>
          <a:lstStyle/>
          <a:p>
            <a:r>
              <a:rPr lang="nl-BE" dirty="0"/>
              <a:t>Aansprakelijkheid ten opzichte van de cliënt</a:t>
            </a:r>
            <a:endParaRPr lang="fr-BE" dirty="0"/>
          </a:p>
        </p:txBody>
      </p:sp>
      <p:sp>
        <p:nvSpPr>
          <p:cNvPr id="3" name="Tijdelijke aanduiding voor inhoud 2">
            <a:extLst>
              <a:ext uri="{FF2B5EF4-FFF2-40B4-BE49-F238E27FC236}">
                <a16:creationId xmlns:a16="http://schemas.microsoft.com/office/drawing/2014/main" id="{B034FE54-15F6-75AF-C592-6C9D4D97A749}"/>
              </a:ext>
            </a:extLst>
          </p:cNvPr>
          <p:cNvSpPr>
            <a:spLocks noGrp="1"/>
          </p:cNvSpPr>
          <p:nvPr>
            <p:ph idx="1"/>
          </p:nvPr>
        </p:nvSpPr>
        <p:spPr/>
        <p:txBody>
          <a:bodyPr/>
          <a:lstStyle/>
          <a:p>
            <a:r>
              <a:rPr lang="nl-BE" b="1" dirty="0"/>
              <a:t>Aansprakelijkheid en verzekering</a:t>
            </a:r>
          </a:p>
          <a:p>
            <a:endParaRPr lang="nl-BE" b="1" dirty="0"/>
          </a:p>
          <a:p>
            <a:pPr>
              <a:buFont typeface="Arial" panose="020B0604020202020204" pitchFamily="34" charset="0"/>
              <a:buChar char="•"/>
            </a:pPr>
            <a:r>
              <a:rPr lang="nl-BE" sz="2000" b="1" dirty="0"/>
              <a:t> </a:t>
            </a:r>
            <a:r>
              <a:rPr lang="nl-BE" sz="2000" dirty="0"/>
              <a:t>Deontologische verplichting Orde van architecten en BIV</a:t>
            </a:r>
          </a:p>
          <a:p>
            <a:pPr marL="0" indent="0">
              <a:buNone/>
            </a:pPr>
            <a:endParaRPr lang="nl-BE" sz="2000" dirty="0"/>
          </a:p>
          <a:p>
            <a:pPr>
              <a:buFont typeface="Arial" panose="020B0604020202020204" pitchFamily="34" charset="0"/>
              <a:buChar char="•"/>
            </a:pPr>
            <a:r>
              <a:rPr lang="nl-BE" dirty="0"/>
              <a:t> M</a:t>
            </a:r>
            <a:r>
              <a:rPr lang="nl-BE" sz="2000" dirty="0"/>
              <a:t>eldingsplicht</a:t>
            </a:r>
          </a:p>
          <a:p>
            <a:pPr marL="1271400" lvl="7" indent="0">
              <a:buNone/>
            </a:pPr>
            <a:endParaRPr lang="nl-BE" dirty="0"/>
          </a:p>
          <a:p>
            <a:pPr lvl="7"/>
            <a:endParaRPr lang="nl-BE" dirty="0"/>
          </a:p>
          <a:p>
            <a:pPr lvl="3"/>
            <a:endParaRPr lang="fr-BE" dirty="0"/>
          </a:p>
        </p:txBody>
      </p:sp>
      <p:sp>
        <p:nvSpPr>
          <p:cNvPr id="4" name="Tijdelijke aanduiding voor dianummer 3">
            <a:extLst>
              <a:ext uri="{FF2B5EF4-FFF2-40B4-BE49-F238E27FC236}">
                <a16:creationId xmlns:a16="http://schemas.microsoft.com/office/drawing/2014/main" id="{1C974FA6-EE18-BA70-C912-9799439636D4}"/>
              </a:ext>
            </a:extLst>
          </p:cNvPr>
          <p:cNvSpPr>
            <a:spLocks noGrp="1"/>
          </p:cNvSpPr>
          <p:nvPr>
            <p:ph type="sldNum" sz="quarter" idx="12"/>
          </p:nvPr>
        </p:nvSpPr>
        <p:spPr/>
        <p:txBody>
          <a:bodyPr/>
          <a:lstStyle/>
          <a:p>
            <a:fld id="{39A4BCF5-C60D-4E3A-A086-502B23A937C7}" type="slidenum">
              <a:rPr lang="fr-BE" smtClean="0"/>
              <a:t>29</a:t>
            </a:fld>
            <a:endParaRPr lang="fr-BE"/>
          </a:p>
        </p:txBody>
      </p:sp>
      <p:pic>
        <p:nvPicPr>
          <p:cNvPr id="5" name="Image 10">
            <a:extLst>
              <a:ext uri="{FF2B5EF4-FFF2-40B4-BE49-F238E27FC236}">
                <a16:creationId xmlns:a16="http://schemas.microsoft.com/office/drawing/2014/main" id="{8628CC63-3BDC-16D6-F7E1-A028B0288103}"/>
              </a:ext>
            </a:extLst>
          </p:cNvPr>
          <p:cNvPicPr>
            <a:picLocks noChangeAspect="1"/>
          </p:cNvPicPr>
          <p:nvPr/>
        </p:nvPicPr>
        <p:blipFill rotWithShape="1">
          <a:blip r:embed="rId2"/>
          <a:srcRect b="39790"/>
          <a:stretch/>
        </p:blipFill>
        <p:spPr>
          <a:xfrm>
            <a:off x="8591342" y="6283516"/>
            <a:ext cx="2159508" cy="650123"/>
          </a:xfrm>
          <a:prstGeom prst="rect">
            <a:avLst/>
          </a:prstGeom>
        </p:spPr>
      </p:pic>
    </p:spTree>
    <p:extLst>
      <p:ext uri="{BB962C8B-B14F-4D97-AF65-F5344CB8AC3E}">
        <p14:creationId xmlns:p14="http://schemas.microsoft.com/office/powerpoint/2010/main" val="3476811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F5328-D5A9-BDDA-8A38-9104D76E064F}"/>
              </a:ext>
            </a:extLst>
          </p:cNvPr>
          <p:cNvSpPr>
            <a:spLocks noGrp="1"/>
          </p:cNvSpPr>
          <p:nvPr>
            <p:ph type="title"/>
          </p:nvPr>
        </p:nvSpPr>
        <p:spPr/>
        <p:txBody>
          <a:bodyPr/>
          <a:lstStyle/>
          <a:p>
            <a:r>
              <a:rPr lang="nl-BE" dirty="0"/>
              <a:t>Inleiding</a:t>
            </a:r>
          </a:p>
        </p:txBody>
      </p:sp>
      <p:sp>
        <p:nvSpPr>
          <p:cNvPr id="3" name="Tijdelijke aanduiding voor inhoud 2">
            <a:extLst>
              <a:ext uri="{FF2B5EF4-FFF2-40B4-BE49-F238E27FC236}">
                <a16:creationId xmlns:a16="http://schemas.microsoft.com/office/drawing/2014/main" id="{C4361C1B-A999-AD45-96C0-0EFA38F33474}"/>
              </a:ext>
            </a:extLst>
          </p:cNvPr>
          <p:cNvSpPr>
            <a:spLocks noGrp="1"/>
          </p:cNvSpPr>
          <p:nvPr>
            <p:ph idx="1"/>
          </p:nvPr>
        </p:nvSpPr>
        <p:spPr/>
        <p:txBody>
          <a:bodyPr>
            <a:normAutofit/>
          </a:bodyPr>
          <a:lstStyle/>
          <a:p>
            <a:pPr>
              <a:buFont typeface="Arial" panose="020B0604020202020204" pitchFamily="34" charset="0"/>
              <a:buChar char="•"/>
            </a:pPr>
            <a:r>
              <a:rPr lang="nl-BE" sz="2800" dirty="0"/>
              <a:t>Over ons </a:t>
            </a:r>
          </a:p>
          <a:p>
            <a:pPr marL="0" indent="0">
              <a:buNone/>
            </a:pPr>
            <a:endParaRPr lang="nl-BE" sz="1000" dirty="0"/>
          </a:p>
          <a:p>
            <a:pPr>
              <a:buFont typeface="Arial" panose="020B0604020202020204" pitchFamily="34" charset="0"/>
              <a:buChar char="•"/>
            </a:pPr>
            <a:r>
              <a:rPr lang="nl-BE" sz="2800" dirty="0"/>
              <a:t> Doel en voorwerp van de vorming</a:t>
            </a:r>
          </a:p>
          <a:p>
            <a:pPr marL="0" indent="0">
              <a:buNone/>
            </a:pPr>
            <a:endParaRPr lang="nl-BE" sz="1000" dirty="0"/>
          </a:p>
          <a:p>
            <a:pPr>
              <a:buFont typeface="Arial" panose="020B0604020202020204" pitchFamily="34" charset="0"/>
              <a:buChar char="•"/>
            </a:pPr>
            <a:r>
              <a:rPr lang="nl-BE" sz="2800" dirty="0"/>
              <a:t> Deontologische regels</a:t>
            </a:r>
          </a:p>
          <a:p>
            <a:pPr marL="0" indent="0">
              <a:buNone/>
            </a:pPr>
            <a:endParaRPr lang="nl-BE" sz="1000" dirty="0"/>
          </a:p>
          <a:p>
            <a:pPr>
              <a:buFont typeface="Arial" panose="020B0604020202020204" pitchFamily="34" charset="0"/>
              <a:buChar char="•"/>
            </a:pPr>
            <a:r>
              <a:rPr lang="nl-BE" sz="2800" dirty="0"/>
              <a:t> Aansprakelijkheid en aandachtspunten</a:t>
            </a:r>
          </a:p>
          <a:p>
            <a:pPr marL="0" indent="0">
              <a:buNone/>
            </a:pPr>
            <a:endParaRPr lang="nl-BE" sz="1000" dirty="0"/>
          </a:p>
          <a:p>
            <a:pPr>
              <a:buFont typeface="Arial" panose="020B0604020202020204" pitchFamily="34" charset="0"/>
              <a:buChar char="•"/>
            </a:pPr>
            <a:r>
              <a:rPr lang="nl-BE" sz="2800" dirty="0"/>
              <a:t> Enkele praktische casussen</a:t>
            </a:r>
          </a:p>
        </p:txBody>
      </p:sp>
      <p:sp>
        <p:nvSpPr>
          <p:cNvPr id="4" name="Tijdelijke aanduiding voor dianummer 3">
            <a:extLst>
              <a:ext uri="{FF2B5EF4-FFF2-40B4-BE49-F238E27FC236}">
                <a16:creationId xmlns:a16="http://schemas.microsoft.com/office/drawing/2014/main" id="{4ACA5485-D79D-CC56-6614-31F309D99872}"/>
              </a:ext>
            </a:extLst>
          </p:cNvPr>
          <p:cNvSpPr>
            <a:spLocks noGrp="1"/>
          </p:cNvSpPr>
          <p:nvPr>
            <p:ph type="sldNum" sz="quarter" idx="12"/>
          </p:nvPr>
        </p:nvSpPr>
        <p:spPr/>
        <p:txBody>
          <a:bodyPr/>
          <a:lstStyle/>
          <a:p>
            <a:fld id="{39A4BCF5-C60D-4E3A-A086-502B23A937C7}" type="slidenum">
              <a:rPr lang="fr-BE" smtClean="0"/>
              <a:t>3</a:t>
            </a:fld>
            <a:endParaRPr lang="fr-BE"/>
          </a:p>
        </p:txBody>
      </p:sp>
      <p:pic>
        <p:nvPicPr>
          <p:cNvPr id="5" name="Image 10">
            <a:extLst>
              <a:ext uri="{FF2B5EF4-FFF2-40B4-BE49-F238E27FC236}">
                <a16:creationId xmlns:a16="http://schemas.microsoft.com/office/drawing/2014/main" id="{60519100-C794-C370-A765-AE910076DDC0}"/>
              </a:ext>
            </a:extLst>
          </p:cNvPr>
          <p:cNvPicPr>
            <a:picLocks noChangeAspect="1"/>
          </p:cNvPicPr>
          <p:nvPr/>
        </p:nvPicPr>
        <p:blipFill rotWithShape="1">
          <a:blip r:embed="rId2"/>
          <a:srcRect b="39790"/>
          <a:stretch/>
        </p:blipFill>
        <p:spPr>
          <a:xfrm>
            <a:off x="8591342" y="6283516"/>
            <a:ext cx="2159508" cy="650123"/>
          </a:xfrm>
          <a:prstGeom prst="rect">
            <a:avLst/>
          </a:prstGeom>
        </p:spPr>
      </p:pic>
    </p:spTree>
    <p:extLst>
      <p:ext uri="{BB962C8B-B14F-4D97-AF65-F5344CB8AC3E}">
        <p14:creationId xmlns:p14="http://schemas.microsoft.com/office/powerpoint/2010/main" val="2050574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747881-6F5F-D730-221A-1F7A1F11AC19}"/>
              </a:ext>
            </a:extLst>
          </p:cNvPr>
          <p:cNvSpPr>
            <a:spLocks noGrp="1"/>
          </p:cNvSpPr>
          <p:nvPr>
            <p:ph type="title"/>
          </p:nvPr>
        </p:nvSpPr>
        <p:spPr/>
        <p:txBody>
          <a:bodyPr/>
          <a:lstStyle/>
          <a:p>
            <a:r>
              <a:rPr lang="nl-BE" dirty="0"/>
              <a:t>Aansprakelijkheid ten opzichte van de cliënt</a:t>
            </a:r>
            <a:endParaRPr lang="fr-BE" dirty="0"/>
          </a:p>
        </p:txBody>
      </p:sp>
      <p:sp>
        <p:nvSpPr>
          <p:cNvPr id="3" name="Tijdelijke aanduiding voor inhoud 2">
            <a:extLst>
              <a:ext uri="{FF2B5EF4-FFF2-40B4-BE49-F238E27FC236}">
                <a16:creationId xmlns:a16="http://schemas.microsoft.com/office/drawing/2014/main" id="{613CA35C-BCCF-A706-490D-4E85BF8DAB87}"/>
              </a:ext>
            </a:extLst>
          </p:cNvPr>
          <p:cNvSpPr>
            <a:spLocks noGrp="1"/>
          </p:cNvSpPr>
          <p:nvPr>
            <p:ph idx="1"/>
          </p:nvPr>
        </p:nvSpPr>
        <p:spPr>
          <a:xfrm>
            <a:off x="1097280" y="1845734"/>
            <a:ext cx="11094720" cy="4376390"/>
          </a:xfrm>
        </p:spPr>
        <p:txBody>
          <a:bodyPr>
            <a:normAutofit fontScale="92500" lnSpcReduction="10000"/>
          </a:bodyPr>
          <a:lstStyle/>
          <a:p>
            <a:pPr marL="0" indent="0">
              <a:buNone/>
            </a:pPr>
            <a:r>
              <a:rPr lang="nl-BE" b="1"/>
              <a:t>Aansprakelijkheid en exoneratie</a:t>
            </a:r>
          </a:p>
          <a:p>
            <a:pPr>
              <a:buFont typeface="Arial" panose="020B0604020202020204" pitchFamily="34" charset="0"/>
              <a:buChar char="•"/>
            </a:pPr>
            <a:r>
              <a:rPr lang="nl-BE" sz="1900"/>
              <a:t> Exoneratie- of bevrijdingsbeding: een contractueel beding in de bemiddelingsovereenkomst waarbij een partij zich geheel of gedeeltelijk bevrijd van de aansprakelijkheid</a:t>
            </a:r>
          </a:p>
          <a:p>
            <a:pPr>
              <a:buFont typeface="Arial" panose="020B0604020202020204" pitchFamily="34" charset="0"/>
              <a:buChar char="•"/>
            </a:pPr>
            <a:r>
              <a:rPr lang="nl-BE" sz="1900"/>
              <a:t> Principiële geoorloofdheid maar beperkingen op mogelijkheid</a:t>
            </a:r>
          </a:p>
          <a:p>
            <a:pPr lvl="7"/>
            <a:r>
              <a:rPr lang="nl-BE" sz="1900"/>
              <a:t>Niet tegen regels van openbare orde: bvb tienjarige aansprakelijkheid</a:t>
            </a:r>
          </a:p>
          <a:p>
            <a:pPr lvl="7"/>
            <a:r>
              <a:rPr lang="nl-BE" sz="1900"/>
              <a:t>Niet persoonlijk bedrog</a:t>
            </a:r>
          </a:p>
          <a:p>
            <a:pPr lvl="7"/>
            <a:r>
              <a:rPr lang="nl-BE" sz="1900"/>
              <a:t>Niet elke zin ontnemen aan contract</a:t>
            </a:r>
          </a:p>
          <a:p>
            <a:pPr>
              <a:buFont typeface="Arial" panose="020B0604020202020204" pitchFamily="34" charset="0"/>
              <a:buChar char="•"/>
            </a:pPr>
            <a:r>
              <a:rPr lang="nl-BE" sz="1900"/>
              <a:t>Formele voorwaarde: uitdrukkelijk overeengekomen in bemiddelingsovereenkomst, niet in AV</a:t>
            </a:r>
          </a:p>
          <a:p>
            <a:pPr>
              <a:buFont typeface="Arial" panose="020B0604020202020204" pitchFamily="34" charset="0"/>
              <a:buChar char="•"/>
            </a:pPr>
            <a:r>
              <a:rPr lang="nl-BE" sz="1900"/>
              <a:t>Ten aanzien van consumenten: nog strenger: artikel VI,83 WER: onrechtmatige bedingen:</a:t>
            </a:r>
          </a:p>
          <a:p>
            <a:pPr lvl="6"/>
            <a:r>
              <a:rPr lang="nl-NL" sz="1900"/>
              <a:t>13°: “</a:t>
            </a:r>
            <a:r>
              <a:rPr lang="nl-NL" sz="1900" i="1"/>
              <a:t>de onderneming te ontslaan van haar aansprakelijkheid voor haar opzet, haar grove schuld of voor die van haar aangestelden of lasthebbers, of, behoudens overmacht, voor het niet-uitvoeren van een verbintenis die een van de voornaamste prestaties van de overeenkomst vormt</a:t>
            </a:r>
            <a:r>
              <a:rPr lang="nl-NL" sz="1900"/>
              <a:t>;”</a:t>
            </a:r>
          </a:p>
          <a:p>
            <a:pPr>
              <a:buFont typeface="Arial" panose="020B0604020202020204" pitchFamily="34" charset="0"/>
              <a:buChar char="•"/>
            </a:pPr>
            <a:r>
              <a:rPr lang="nl-NL" sz="1900"/>
              <a:t>Aan te raden: beperking van de aansprakelijkheid tot het verzekerd bedrag beroepsaansprakelijkheidsverzekering</a:t>
            </a:r>
            <a:endParaRPr lang="nl-BE" sz="1900"/>
          </a:p>
          <a:p>
            <a:endParaRPr lang="fr-BE" dirty="0"/>
          </a:p>
        </p:txBody>
      </p:sp>
      <p:sp>
        <p:nvSpPr>
          <p:cNvPr id="4" name="Tijdelijke aanduiding voor dianummer 3">
            <a:extLst>
              <a:ext uri="{FF2B5EF4-FFF2-40B4-BE49-F238E27FC236}">
                <a16:creationId xmlns:a16="http://schemas.microsoft.com/office/drawing/2014/main" id="{D903F5F5-976C-5D58-9E8B-E98BBC7053BC}"/>
              </a:ext>
            </a:extLst>
          </p:cNvPr>
          <p:cNvSpPr>
            <a:spLocks noGrp="1"/>
          </p:cNvSpPr>
          <p:nvPr>
            <p:ph type="sldNum" sz="quarter" idx="12"/>
          </p:nvPr>
        </p:nvSpPr>
        <p:spPr/>
        <p:txBody>
          <a:bodyPr/>
          <a:lstStyle/>
          <a:p>
            <a:fld id="{39A4BCF5-C60D-4E3A-A086-502B23A937C7}" type="slidenum">
              <a:rPr lang="fr-BE" smtClean="0"/>
              <a:t>30</a:t>
            </a:fld>
            <a:endParaRPr lang="fr-BE"/>
          </a:p>
        </p:txBody>
      </p:sp>
      <p:pic>
        <p:nvPicPr>
          <p:cNvPr id="5" name="Image 10">
            <a:extLst>
              <a:ext uri="{FF2B5EF4-FFF2-40B4-BE49-F238E27FC236}">
                <a16:creationId xmlns:a16="http://schemas.microsoft.com/office/drawing/2014/main" id="{692BC41C-D79A-768C-AD06-53558D87398A}"/>
              </a:ext>
            </a:extLst>
          </p:cNvPr>
          <p:cNvPicPr>
            <a:picLocks noChangeAspect="1"/>
          </p:cNvPicPr>
          <p:nvPr/>
        </p:nvPicPr>
        <p:blipFill rotWithShape="1">
          <a:blip r:embed="rId2"/>
          <a:srcRect b="39790"/>
          <a:stretch/>
        </p:blipFill>
        <p:spPr>
          <a:xfrm>
            <a:off x="8591342" y="6283516"/>
            <a:ext cx="2159508" cy="650123"/>
          </a:xfrm>
          <a:prstGeom prst="rect">
            <a:avLst/>
          </a:prstGeom>
        </p:spPr>
      </p:pic>
    </p:spTree>
    <p:extLst>
      <p:ext uri="{BB962C8B-B14F-4D97-AF65-F5344CB8AC3E}">
        <p14:creationId xmlns:p14="http://schemas.microsoft.com/office/powerpoint/2010/main" val="3230535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F270B0-7691-9063-39DA-630EAB4E65C0}"/>
              </a:ext>
            </a:extLst>
          </p:cNvPr>
          <p:cNvSpPr>
            <a:spLocks noGrp="1"/>
          </p:cNvSpPr>
          <p:nvPr>
            <p:ph type="title"/>
          </p:nvPr>
        </p:nvSpPr>
        <p:spPr/>
        <p:txBody>
          <a:bodyPr/>
          <a:lstStyle/>
          <a:p>
            <a:r>
              <a:rPr lang="nl-BE" dirty="0"/>
              <a:t>Aansprakelijkheid ten opzichte van de cliënt</a:t>
            </a:r>
            <a:endParaRPr lang="fr-BE" dirty="0"/>
          </a:p>
        </p:txBody>
      </p:sp>
      <p:sp>
        <p:nvSpPr>
          <p:cNvPr id="3" name="Tijdelijke aanduiding voor inhoud 2">
            <a:extLst>
              <a:ext uri="{FF2B5EF4-FFF2-40B4-BE49-F238E27FC236}">
                <a16:creationId xmlns:a16="http://schemas.microsoft.com/office/drawing/2014/main" id="{1A0E0D75-079D-C774-787E-4DB17C8176F4}"/>
              </a:ext>
            </a:extLst>
          </p:cNvPr>
          <p:cNvSpPr>
            <a:spLocks noGrp="1"/>
          </p:cNvSpPr>
          <p:nvPr>
            <p:ph idx="1"/>
          </p:nvPr>
        </p:nvSpPr>
        <p:spPr>
          <a:xfrm>
            <a:off x="1097279" y="1845734"/>
            <a:ext cx="10989617" cy="4376390"/>
          </a:xfrm>
        </p:spPr>
        <p:txBody>
          <a:bodyPr/>
          <a:lstStyle/>
          <a:p>
            <a:r>
              <a:rPr lang="nl-BE" b="1" dirty="0"/>
              <a:t>Aansprakelijkheid voor hulppersonen</a:t>
            </a:r>
            <a:r>
              <a:rPr lang="nl-BE" dirty="0"/>
              <a:t>: Nieuwigheid in nieuw Burgerlijk Wetboek (boek 6, vanaf 1 januari 2025):</a:t>
            </a:r>
          </a:p>
          <a:p>
            <a:endParaRPr lang="nl-BE" dirty="0"/>
          </a:p>
          <a:p>
            <a:pPr>
              <a:buFont typeface="Arial" panose="020B0604020202020204" pitchFamily="34" charset="0"/>
              <a:buChar char="•"/>
            </a:pPr>
            <a:r>
              <a:rPr lang="nl-BE" dirty="0"/>
              <a:t> Voorheen: quasi-immuniteit van de uitvoeringsagent: sinds Cassatierechtspraak jaren ‘70:</a:t>
            </a:r>
          </a:p>
          <a:p>
            <a:pPr lvl="6"/>
            <a:r>
              <a:rPr lang="nl-BE" sz="1800" dirty="0"/>
              <a:t>De opdrachtgever kan enkel zijn hoofdaannemer (ook vastgoedmakelaar of architect) aanspreken wegens contractuele aansprakelijkheid ;</a:t>
            </a:r>
          </a:p>
          <a:p>
            <a:pPr marL="1071400" lvl="6" indent="0">
              <a:buNone/>
            </a:pPr>
            <a:endParaRPr lang="nl-BE" sz="1800" dirty="0"/>
          </a:p>
          <a:p>
            <a:pPr lvl="6"/>
            <a:r>
              <a:rPr lang="nl-BE" sz="1800" dirty="0"/>
              <a:t>Hij kan geen aansprakelijkheidsvordering instellen tegen hulppersoon waarop zijn hoofdaannemer beroep doet (</a:t>
            </a:r>
            <a:r>
              <a:rPr lang="nl-BE" sz="1800" dirty="0" err="1"/>
              <a:t>aangestelden</a:t>
            </a:r>
            <a:r>
              <a:rPr lang="nl-BE" sz="1800" dirty="0"/>
              <a:t>, vervangers, zelfstandige onderaannemers, bestuurders) (tenzij andere fout dan slechte uitvoering) ;</a:t>
            </a:r>
          </a:p>
          <a:p>
            <a:pPr marL="1071400" lvl="6" indent="0">
              <a:buNone/>
            </a:pPr>
            <a:endParaRPr lang="nl-BE" sz="1800" dirty="0"/>
          </a:p>
          <a:p>
            <a:pPr lvl="6"/>
            <a:r>
              <a:rPr lang="nl-BE" sz="1800" dirty="0"/>
              <a:t>Bv: een vastgoedmakelaar die beroep doet op zelfstandige medewerkers begaat een fout. De klant kan enkel de vastgoedmakelaar aanspreken, niet de medewerker.</a:t>
            </a:r>
          </a:p>
          <a:p>
            <a:endParaRPr lang="nl-BE" dirty="0"/>
          </a:p>
          <a:p>
            <a:endParaRPr lang="fr-BE" dirty="0"/>
          </a:p>
        </p:txBody>
      </p:sp>
      <p:sp>
        <p:nvSpPr>
          <p:cNvPr id="4" name="Tijdelijke aanduiding voor dianummer 3">
            <a:extLst>
              <a:ext uri="{FF2B5EF4-FFF2-40B4-BE49-F238E27FC236}">
                <a16:creationId xmlns:a16="http://schemas.microsoft.com/office/drawing/2014/main" id="{1E7F76B2-9AFC-C044-9E46-7A5CB7D16024}"/>
              </a:ext>
            </a:extLst>
          </p:cNvPr>
          <p:cNvSpPr>
            <a:spLocks noGrp="1"/>
          </p:cNvSpPr>
          <p:nvPr>
            <p:ph type="sldNum" sz="quarter" idx="12"/>
          </p:nvPr>
        </p:nvSpPr>
        <p:spPr/>
        <p:txBody>
          <a:bodyPr/>
          <a:lstStyle/>
          <a:p>
            <a:fld id="{39A4BCF5-C60D-4E3A-A086-502B23A937C7}" type="slidenum">
              <a:rPr lang="fr-BE" smtClean="0"/>
              <a:t>31</a:t>
            </a:fld>
            <a:endParaRPr lang="fr-BE"/>
          </a:p>
        </p:txBody>
      </p:sp>
      <p:pic>
        <p:nvPicPr>
          <p:cNvPr id="5" name="Image 10">
            <a:extLst>
              <a:ext uri="{FF2B5EF4-FFF2-40B4-BE49-F238E27FC236}">
                <a16:creationId xmlns:a16="http://schemas.microsoft.com/office/drawing/2014/main" id="{5BD7B076-359D-01B4-3220-79C03EBD7BC4}"/>
              </a:ext>
            </a:extLst>
          </p:cNvPr>
          <p:cNvPicPr>
            <a:picLocks noChangeAspect="1"/>
          </p:cNvPicPr>
          <p:nvPr/>
        </p:nvPicPr>
        <p:blipFill rotWithShape="1">
          <a:blip r:embed="rId2"/>
          <a:srcRect b="39790"/>
          <a:stretch/>
        </p:blipFill>
        <p:spPr>
          <a:xfrm>
            <a:off x="8591342" y="6283516"/>
            <a:ext cx="2159508" cy="650123"/>
          </a:xfrm>
          <a:prstGeom prst="rect">
            <a:avLst/>
          </a:prstGeom>
        </p:spPr>
      </p:pic>
    </p:spTree>
    <p:extLst>
      <p:ext uri="{BB962C8B-B14F-4D97-AF65-F5344CB8AC3E}">
        <p14:creationId xmlns:p14="http://schemas.microsoft.com/office/powerpoint/2010/main" val="1931337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11B86B-51A6-4A47-4DDB-763DE06482C1}"/>
              </a:ext>
            </a:extLst>
          </p:cNvPr>
          <p:cNvSpPr>
            <a:spLocks noGrp="1"/>
          </p:cNvSpPr>
          <p:nvPr>
            <p:ph type="title"/>
          </p:nvPr>
        </p:nvSpPr>
        <p:spPr/>
        <p:txBody>
          <a:bodyPr/>
          <a:lstStyle/>
          <a:p>
            <a:r>
              <a:rPr lang="nl-BE" dirty="0"/>
              <a:t>Aansprakelijkheid ten opzichte van de cliënt</a:t>
            </a:r>
            <a:endParaRPr lang="fr-BE" dirty="0"/>
          </a:p>
        </p:txBody>
      </p:sp>
      <p:sp>
        <p:nvSpPr>
          <p:cNvPr id="3" name="Tijdelijke aanduiding voor inhoud 2">
            <a:extLst>
              <a:ext uri="{FF2B5EF4-FFF2-40B4-BE49-F238E27FC236}">
                <a16:creationId xmlns:a16="http://schemas.microsoft.com/office/drawing/2014/main" id="{285D04CF-FD57-6A1A-2E37-7C7342F45A32}"/>
              </a:ext>
            </a:extLst>
          </p:cNvPr>
          <p:cNvSpPr>
            <a:spLocks noGrp="1"/>
          </p:cNvSpPr>
          <p:nvPr>
            <p:ph idx="1"/>
          </p:nvPr>
        </p:nvSpPr>
        <p:spPr>
          <a:xfrm>
            <a:off x="1097279" y="1845734"/>
            <a:ext cx="10810941" cy="4250266"/>
          </a:xfrm>
        </p:spPr>
        <p:txBody>
          <a:bodyPr>
            <a:normAutofit/>
          </a:bodyPr>
          <a:lstStyle/>
          <a:p>
            <a:r>
              <a:rPr lang="nl-BE" b="1" dirty="0"/>
              <a:t>Aansprakelijkheid voor hulppersonen</a:t>
            </a:r>
            <a:endParaRPr lang="nl-NL" dirty="0"/>
          </a:p>
          <a:p>
            <a:pPr lvl="6"/>
            <a:endParaRPr lang="nl-BE" dirty="0"/>
          </a:p>
          <a:p>
            <a:pPr>
              <a:buFont typeface="Arial" panose="020B0604020202020204" pitchFamily="34" charset="0"/>
              <a:buChar char="•"/>
            </a:pPr>
            <a:r>
              <a:rPr lang="nl-BE" dirty="0"/>
              <a:t> Thans: nieuw BW: afgeschaft: art. 6.3 BW: </a:t>
            </a:r>
            <a:endParaRPr lang="nl-NL" dirty="0"/>
          </a:p>
          <a:p>
            <a:r>
              <a:rPr lang="nl-NL" dirty="0"/>
              <a:t>“</a:t>
            </a:r>
            <a:r>
              <a:rPr lang="nl-NL" b="1" i="1" dirty="0"/>
              <a:t>Tenzij</a:t>
            </a:r>
            <a:r>
              <a:rPr lang="nl-NL" i="1" dirty="0"/>
              <a:t> de wet of </a:t>
            </a:r>
            <a:r>
              <a:rPr lang="nl-NL" b="1" i="1" dirty="0"/>
              <a:t>het contract anders bepaalt</a:t>
            </a:r>
            <a:r>
              <a:rPr lang="nl-NL" i="1" dirty="0"/>
              <a:t>, vinden de wetsbepalingen inzake buitencontractuele aansprakelijkheid toepassing tussen de benadeelde en de hulppersoon van zijn medecontractanten.”</a:t>
            </a:r>
          </a:p>
          <a:p>
            <a:r>
              <a:rPr lang="nl-NL" dirty="0"/>
              <a:t>Anders gezegd: de hulppersonen waarop de opdrachtnemer (zoals de vastgoedmakelaar) beroep doet, kunnen door de benadeelde klant rechtstreeks worden aangesproken op grond van de buitencontractuele aansprakelijkheid.</a:t>
            </a:r>
          </a:p>
          <a:p>
            <a:r>
              <a:rPr lang="nl-NL" dirty="0"/>
              <a:t>Dus uw medewerkers ( bestuurders, zelfstandige hulppersonen) kunnen rechtstreeks door de schadelijdende klant aansprakelijk worden gesteld indien zij een fout begaan = revolutie</a:t>
            </a:r>
          </a:p>
          <a:p>
            <a:r>
              <a:rPr lang="nl-NL" i="1" dirty="0"/>
              <a:t>Maar: “Tenzij… het contract anders bepaalt…”</a:t>
            </a:r>
            <a:endParaRPr lang="fr-BE" dirty="0"/>
          </a:p>
        </p:txBody>
      </p:sp>
      <p:sp>
        <p:nvSpPr>
          <p:cNvPr id="4" name="Tijdelijke aanduiding voor dianummer 3">
            <a:extLst>
              <a:ext uri="{FF2B5EF4-FFF2-40B4-BE49-F238E27FC236}">
                <a16:creationId xmlns:a16="http://schemas.microsoft.com/office/drawing/2014/main" id="{6C1A152C-736A-8486-F862-6C0EB1E14B3F}"/>
              </a:ext>
            </a:extLst>
          </p:cNvPr>
          <p:cNvSpPr>
            <a:spLocks noGrp="1"/>
          </p:cNvSpPr>
          <p:nvPr>
            <p:ph type="sldNum" sz="quarter" idx="12"/>
          </p:nvPr>
        </p:nvSpPr>
        <p:spPr/>
        <p:txBody>
          <a:bodyPr/>
          <a:lstStyle/>
          <a:p>
            <a:fld id="{39A4BCF5-C60D-4E3A-A086-502B23A937C7}" type="slidenum">
              <a:rPr lang="fr-BE" smtClean="0"/>
              <a:t>32</a:t>
            </a:fld>
            <a:endParaRPr lang="fr-BE"/>
          </a:p>
        </p:txBody>
      </p:sp>
      <p:pic>
        <p:nvPicPr>
          <p:cNvPr id="5" name="Image 10">
            <a:extLst>
              <a:ext uri="{FF2B5EF4-FFF2-40B4-BE49-F238E27FC236}">
                <a16:creationId xmlns:a16="http://schemas.microsoft.com/office/drawing/2014/main" id="{25EF601C-6B91-327D-D076-F71C3D2DF04A}"/>
              </a:ext>
            </a:extLst>
          </p:cNvPr>
          <p:cNvPicPr>
            <a:picLocks noChangeAspect="1"/>
          </p:cNvPicPr>
          <p:nvPr/>
        </p:nvPicPr>
        <p:blipFill rotWithShape="1">
          <a:blip r:embed="rId2"/>
          <a:srcRect b="39790"/>
          <a:stretch/>
        </p:blipFill>
        <p:spPr>
          <a:xfrm>
            <a:off x="8591342" y="6283516"/>
            <a:ext cx="2159508" cy="650123"/>
          </a:xfrm>
          <a:prstGeom prst="rect">
            <a:avLst/>
          </a:prstGeom>
        </p:spPr>
      </p:pic>
    </p:spTree>
    <p:extLst>
      <p:ext uri="{BB962C8B-B14F-4D97-AF65-F5344CB8AC3E}">
        <p14:creationId xmlns:p14="http://schemas.microsoft.com/office/powerpoint/2010/main" val="2901684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D4260-6B07-9F3F-3144-FE2EEF3C7C9A}"/>
              </a:ext>
            </a:extLst>
          </p:cNvPr>
          <p:cNvSpPr>
            <a:spLocks noGrp="1"/>
          </p:cNvSpPr>
          <p:nvPr>
            <p:ph type="title"/>
          </p:nvPr>
        </p:nvSpPr>
        <p:spPr/>
        <p:txBody>
          <a:bodyPr/>
          <a:lstStyle/>
          <a:p>
            <a:r>
              <a:rPr lang="nl-BE" dirty="0"/>
              <a:t>Aansprakelijkheid ten opzichte van de cliënt</a:t>
            </a:r>
            <a:endParaRPr lang="fr-BE" dirty="0"/>
          </a:p>
        </p:txBody>
      </p:sp>
      <p:sp>
        <p:nvSpPr>
          <p:cNvPr id="3" name="Tijdelijke aanduiding voor inhoud 2">
            <a:extLst>
              <a:ext uri="{FF2B5EF4-FFF2-40B4-BE49-F238E27FC236}">
                <a16:creationId xmlns:a16="http://schemas.microsoft.com/office/drawing/2014/main" id="{EB17B8C6-EF7F-EC24-DA64-F1ECC1154802}"/>
              </a:ext>
            </a:extLst>
          </p:cNvPr>
          <p:cNvSpPr>
            <a:spLocks noGrp="1"/>
          </p:cNvSpPr>
          <p:nvPr>
            <p:ph idx="1"/>
          </p:nvPr>
        </p:nvSpPr>
        <p:spPr>
          <a:xfrm>
            <a:off x="1097280" y="1845734"/>
            <a:ext cx="11094720" cy="4023360"/>
          </a:xfrm>
        </p:spPr>
        <p:txBody>
          <a:bodyPr/>
          <a:lstStyle/>
          <a:p>
            <a:r>
              <a:rPr lang="nl-BE" b="1" dirty="0"/>
              <a:t>Aansprakelijkheid voor hulppersonen</a:t>
            </a:r>
            <a:endParaRPr lang="nl-BE" dirty="0"/>
          </a:p>
          <a:p>
            <a:endParaRPr lang="fr-BE" dirty="0"/>
          </a:p>
          <a:p>
            <a:pPr>
              <a:buFont typeface="Arial" panose="020B0604020202020204" pitchFamily="34" charset="0"/>
              <a:buChar char="•"/>
            </a:pPr>
            <a:r>
              <a:rPr lang="fr-BE" dirty="0"/>
              <a:t> </a:t>
            </a:r>
            <a:r>
              <a:rPr lang="fr-BE" dirty="0" err="1"/>
              <a:t>Toegelaten</a:t>
            </a:r>
            <a:r>
              <a:rPr lang="fr-BE" dirty="0"/>
              <a:t> om in </a:t>
            </a:r>
            <a:r>
              <a:rPr lang="fr-BE" dirty="0" err="1"/>
              <a:t>contract</a:t>
            </a:r>
            <a:r>
              <a:rPr lang="fr-BE" dirty="0"/>
              <a:t> met de </a:t>
            </a:r>
            <a:r>
              <a:rPr lang="fr-BE" dirty="0" err="1"/>
              <a:t>klant</a:t>
            </a:r>
            <a:r>
              <a:rPr lang="fr-BE" dirty="0"/>
              <a:t>/</a:t>
            </a:r>
            <a:r>
              <a:rPr lang="fr-BE" dirty="0" err="1"/>
              <a:t>opdrachtgever</a:t>
            </a:r>
            <a:r>
              <a:rPr lang="fr-BE" dirty="0"/>
              <a:t> de </a:t>
            </a:r>
            <a:r>
              <a:rPr lang="fr-BE" dirty="0" err="1"/>
              <a:t>mogelijkheid</a:t>
            </a:r>
            <a:r>
              <a:rPr lang="fr-BE" dirty="0"/>
              <a:t> </a:t>
            </a:r>
            <a:r>
              <a:rPr lang="fr-BE" dirty="0" err="1"/>
              <a:t>uit</a:t>
            </a:r>
            <a:r>
              <a:rPr lang="fr-BE" dirty="0"/>
              <a:t> te </a:t>
            </a:r>
            <a:r>
              <a:rPr lang="fr-BE" dirty="0" err="1"/>
              <a:t>sluiten</a:t>
            </a:r>
            <a:r>
              <a:rPr lang="fr-BE" dirty="0"/>
              <a:t> om de </a:t>
            </a:r>
            <a:r>
              <a:rPr lang="fr-BE" dirty="0" err="1"/>
              <a:t>hulppersonen</a:t>
            </a:r>
            <a:r>
              <a:rPr lang="fr-BE" dirty="0"/>
              <a:t>/</a:t>
            </a:r>
            <a:r>
              <a:rPr lang="fr-BE" dirty="0" err="1"/>
              <a:t>aangestelden</a:t>
            </a:r>
            <a:r>
              <a:rPr lang="fr-BE" dirty="0"/>
              <a:t>/</a:t>
            </a:r>
            <a:r>
              <a:rPr lang="fr-BE" dirty="0" err="1"/>
              <a:t>vervangers</a:t>
            </a:r>
            <a:r>
              <a:rPr lang="fr-BE" dirty="0"/>
              <a:t> </a:t>
            </a:r>
            <a:r>
              <a:rPr lang="fr-BE" dirty="0" err="1"/>
              <a:t>waarop</a:t>
            </a:r>
            <a:r>
              <a:rPr lang="fr-BE" dirty="0"/>
              <a:t> u </a:t>
            </a:r>
            <a:r>
              <a:rPr lang="fr-BE" dirty="0" err="1"/>
              <a:t>beroep</a:t>
            </a:r>
            <a:r>
              <a:rPr lang="fr-BE" dirty="0"/>
              <a:t> </a:t>
            </a:r>
            <a:r>
              <a:rPr lang="fr-BE" dirty="0" err="1"/>
              <a:t>doet</a:t>
            </a:r>
            <a:r>
              <a:rPr lang="fr-BE" dirty="0"/>
              <a:t>, </a:t>
            </a:r>
            <a:r>
              <a:rPr lang="fr-BE" dirty="0" err="1"/>
              <a:t>aansprakelijk</a:t>
            </a:r>
            <a:r>
              <a:rPr lang="fr-BE" dirty="0"/>
              <a:t> te </a:t>
            </a:r>
            <a:r>
              <a:rPr lang="fr-BE" dirty="0" err="1"/>
              <a:t>stellen</a:t>
            </a:r>
            <a:r>
              <a:rPr lang="fr-BE" dirty="0"/>
              <a:t>!</a:t>
            </a:r>
          </a:p>
          <a:p>
            <a:endParaRPr lang="fr-BE" dirty="0"/>
          </a:p>
          <a:p>
            <a:pPr>
              <a:buFont typeface="Arial" panose="020B0604020202020204" pitchFamily="34" charset="0"/>
              <a:buChar char="•"/>
            </a:pPr>
            <a:r>
              <a:rPr lang="fr-BE" dirty="0"/>
              <a:t> </a:t>
            </a:r>
            <a:r>
              <a:rPr lang="fr-BE" dirty="0" err="1"/>
              <a:t>Uitdrukkelijk</a:t>
            </a:r>
            <a:r>
              <a:rPr lang="fr-BE" dirty="0"/>
              <a:t> clausule </a:t>
            </a:r>
            <a:r>
              <a:rPr lang="fr-BE" dirty="0" err="1"/>
              <a:t>voorzien</a:t>
            </a:r>
            <a:r>
              <a:rPr lang="fr-BE" dirty="0"/>
              <a:t> in </a:t>
            </a:r>
            <a:r>
              <a:rPr lang="fr-BE" dirty="0" err="1"/>
              <a:t>bemiddelingscontract</a:t>
            </a:r>
            <a:r>
              <a:rPr lang="fr-BE" dirty="0"/>
              <a:t> met </a:t>
            </a:r>
            <a:r>
              <a:rPr lang="fr-BE" dirty="0" err="1"/>
              <a:t>opdrachtgever</a:t>
            </a:r>
            <a:r>
              <a:rPr lang="fr-BE" dirty="0"/>
              <a:t>/</a:t>
            </a:r>
            <a:r>
              <a:rPr lang="fr-BE" dirty="0" err="1"/>
              <a:t>cliënt</a:t>
            </a:r>
            <a:r>
              <a:rPr lang="fr-BE" dirty="0"/>
              <a:t>, indien u </a:t>
            </a:r>
            <a:r>
              <a:rPr lang="fr-BE" dirty="0" err="1"/>
              <a:t>uw</a:t>
            </a:r>
            <a:r>
              <a:rPr lang="fr-BE" dirty="0"/>
              <a:t> </a:t>
            </a:r>
            <a:r>
              <a:rPr lang="fr-BE" dirty="0" err="1"/>
              <a:t>medewerkers</a:t>
            </a:r>
            <a:r>
              <a:rPr lang="fr-BE" dirty="0"/>
              <a:t> (maar </a:t>
            </a:r>
            <a:r>
              <a:rPr lang="fr-BE" dirty="0" err="1"/>
              <a:t>ook</a:t>
            </a:r>
            <a:r>
              <a:rPr lang="fr-BE" dirty="0"/>
              <a:t> </a:t>
            </a:r>
            <a:r>
              <a:rPr lang="fr-BE" dirty="0" err="1"/>
              <a:t>uzelf</a:t>
            </a:r>
            <a:r>
              <a:rPr lang="fr-BE" dirty="0"/>
              <a:t> </a:t>
            </a:r>
            <a:r>
              <a:rPr lang="fr-BE" dirty="0" err="1"/>
              <a:t>als</a:t>
            </a:r>
            <a:r>
              <a:rPr lang="fr-BE" dirty="0"/>
              <a:t> </a:t>
            </a:r>
            <a:r>
              <a:rPr lang="fr-BE" dirty="0" err="1"/>
              <a:t>bestuurder</a:t>
            </a:r>
            <a:r>
              <a:rPr lang="fr-BE" dirty="0"/>
              <a:t> van </a:t>
            </a:r>
            <a:r>
              <a:rPr lang="fr-BE" dirty="0" err="1"/>
              <a:t>uw</a:t>
            </a:r>
            <a:r>
              <a:rPr lang="fr-BE" dirty="0"/>
              <a:t> </a:t>
            </a:r>
            <a:r>
              <a:rPr lang="fr-BE" dirty="0" err="1"/>
              <a:t>vennootschap</a:t>
            </a:r>
            <a:r>
              <a:rPr lang="fr-BE" dirty="0"/>
              <a:t>!) </a:t>
            </a:r>
            <a:r>
              <a:rPr lang="fr-BE" dirty="0" err="1"/>
              <a:t>wilt</a:t>
            </a:r>
            <a:r>
              <a:rPr lang="fr-BE" dirty="0"/>
              <a:t> </a:t>
            </a:r>
            <a:r>
              <a:rPr lang="fr-BE" dirty="0" err="1"/>
              <a:t>vrijwaren</a:t>
            </a:r>
            <a:r>
              <a:rPr lang="fr-BE" dirty="0"/>
              <a:t> van </a:t>
            </a:r>
            <a:r>
              <a:rPr lang="fr-BE" dirty="0" err="1"/>
              <a:t>mogelijke</a:t>
            </a:r>
            <a:r>
              <a:rPr lang="fr-BE" dirty="0"/>
              <a:t> </a:t>
            </a:r>
            <a:r>
              <a:rPr lang="fr-BE" dirty="0" err="1"/>
              <a:t>aansprakelijkheidsvorderingen</a:t>
            </a:r>
            <a:r>
              <a:rPr lang="fr-BE" dirty="0"/>
              <a:t>!</a:t>
            </a:r>
          </a:p>
        </p:txBody>
      </p:sp>
      <p:sp>
        <p:nvSpPr>
          <p:cNvPr id="4" name="Tijdelijke aanduiding voor dianummer 3">
            <a:extLst>
              <a:ext uri="{FF2B5EF4-FFF2-40B4-BE49-F238E27FC236}">
                <a16:creationId xmlns:a16="http://schemas.microsoft.com/office/drawing/2014/main" id="{30D427B5-8B54-120B-D9AD-721304AF662E}"/>
              </a:ext>
            </a:extLst>
          </p:cNvPr>
          <p:cNvSpPr>
            <a:spLocks noGrp="1"/>
          </p:cNvSpPr>
          <p:nvPr>
            <p:ph type="sldNum" sz="quarter" idx="12"/>
          </p:nvPr>
        </p:nvSpPr>
        <p:spPr/>
        <p:txBody>
          <a:bodyPr/>
          <a:lstStyle/>
          <a:p>
            <a:fld id="{39A4BCF5-C60D-4E3A-A086-502B23A937C7}" type="slidenum">
              <a:rPr lang="fr-BE" smtClean="0"/>
              <a:t>33</a:t>
            </a:fld>
            <a:endParaRPr lang="fr-BE"/>
          </a:p>
        </p:txBody>
      </p:sp>
      <p:pic>
        <p:nvPicPr>
          <p:cNvPr id="5" name="Image 10">
            <a:extLst>
              <a:ext uri="{FF2B5EF4-FFF2-40B4-BE49-F238E27FC236}">
                <a16:creationId xmlns:a16="http://schemas.microsoft.com/office/drawing/2014/main" id="{A4DD5AB4-639E-1738-8663-89EACD8E5E5C}"/>
              </a:ext>
            </a:extLst>
          </p:cNvPr>
          <p:cNvPicPr>
            <a:picLocks noChangeAspect="1"/>
          </p:cNvPicPr>
          <p:nvPr/>
        </p:nvPicPr>
        <p:blipFill rotWithShape="1">
          <a:blip r:embed="rId2"/>
          <a:srcRect b="39790"/>
          <a:stretch/>
        </p:blipFill>
        <p:spPr>
          <a:xfrm>
            <a:off x="8591342" y="6283516"/>
            <a:ext cx="2159508" cy="650123"/>
          </a:xfrm>
          <a:prstGeom prst="rect">
            <a:avLst/>
          </a:prstGeom>
        </p:spPr>
      </p:pic>
    </p:spTree>
    <p:extLst>
      <p:ext uri="{BB962C8B-B14F-4D97-AF65-F5344CB8AC3E}">
        <p14:creationId xmlns:p14="http://schemas.microsoft.com/office/powerpoint/2010/main" val="1877898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C772A-C719-2B1A-2369-77E8405F8C2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FAAB19B-603C-1F22-EEA6-48D305F76B40}"/>
              </a:ext>
            </a:extLst>
          </p:cNvPr>
          <p:cNvSpPr>
            <a:spLocks noGrp="1"/>
          </p:cNvSpPr>
          <p:nvPr>
            <p:ph type="title"/>
          </p:nvPr>
        </p:nvSpPr>
        <p:spPr>
          <a:xfrm>
            <a:off x="1097279" y="286603"/>
            <a:ext cx="10800431" cy="1450757"/>
          </a:xfrm>
        </p:spPr>
        <p:txBody>
          <a:bodyPr/>
          <a:lstStyle/>
          <a:p>
            <a:r>
              <a:rPr lang="nl-BE" dirty="0"/>
              <a:t>Aansprakelijkheid ten opzichte van derden</a:t>
            </a:r>
          </a:p>
        </p:txBody>
      </p:sp>
      <p:sp>
        <p:nvSpPr>
          <p:cNvPr id="3" name="Tijdelijke aanduiding voor inhoud 2">
            <a:extLst>
              <a:ext uri="{FF2B5EF4-FFF2-40B4-BE49-F238E27FC236}">
                <a16:creationId xmlns:a16="http://schemas.microsoft.com/office/drawing/2014/main" id="{2A75D129-42C5-8B4A-F8AE-5F8D84D2008D}"/>
              </a:ext>
            </a:extLst>
          </p:cNvPr>
          <p:cNvSpPr>
            <a:spLocks noGrp="1"/>
          </p:cNvSpPr>
          <p:nvPr>
            <p:ph idx="1"/>
          </p:nvPr>
        </p:nvSpPr>
        <p:spPr>
          <a:xfrm>
            <a:off x="1097278" y="1703590"/>
            <a:ext cx="10979107" cy="4613696"/>
          </a:xfrm>
        </p:spPr>
        <p:txBody>
          <a:bodyPr>
            <a:normAutofit/>
          </a:bodyPr>
          <a:lstStyle/>
          <a:p>
            <a:r>
              <a:rPr lang="nl-BE" dirty="0"/>
              <a:t>Naast contractuele aansprakelijkheid t.o.v. de opdrachtgever, kan de vastgoedmakelaar ook aansprakelijk zijn tegenover </a:t>
            </a:r>
            <a:r>
              <a:rPr lang="nl-BE" b="1" dirty="0"/>
              <a:t>derden</a:t>
            </a:r>
            <a:endParaRPr lang="nl-BE" dirty="0"/>
          </a:p>
          <a:p>
            <a:r>
              <a:rPr lang="nl-BE" dirty="0"/>
              <a:t>Derde = geen contractuele band met de makelaar (bv. kandidaat-koper, buur, andere makelaar, …)</a:t>
            </a:r>
          </a:p>
          <a:p>
            <a:pPr>
              <a:buFont typeface="Arial" panose="020B0604020202020204" pitchFamily="34" charset="0"/>
              <a:buChar char="•"/>
            </a:pPr>
            <a:r>
              <a:rPr lang="nl-BE" b="1" dirty="0"/>
              <a:t> Juridische grondslag</a:t>
            </a:r>
          </a:p>
          <a:p>
            <a:r>
              <a:rPr lang="nl-BE" dirty="0"/>
              <a:t>Buitencontractuele aansprakelijkheid (art. 1382 oud BW / Boek 6 BW)</a:t>
            </a:r>
          </a:p>
          <a:p>
            <a:r>
              <a:rPr lang="nl-BE" dirty="0"/>
              <a:t>Voorwaarden :</a:t>
            </a:r>
          </a:p>
          <a:p>
            <a:r>
              <a:rPr lang="nl-BE" dirty="0"/>
              <a:t>- </a:t>
            </a:r>
            <a:r>
              <a:rPr lang="nl-BE" b="1" dirty="0"/>
              <a:t>Fout</a:t>
            </a:r>
            <a:endParaRPr lang="nl-BE" dirty="0"/>
          </a:p>
          <a:p>
            <a:r>
              <a:rPr lang="nl-BE" dirty="0"/>
              <a:t>- </a:t>
            </a:r>
            <a:r>
              <a:rPr lang="nl-BE" b="1" dirty="0"/>
              <a:t>Schade</a:t>
            </a:r>
            <a:endParaRPr lang="nl-BE" dirty="0"/>
          </a:p>
          <a:p>
            <a:r>
              <a:rPr lang="nl-BE" dirty="0"/>
              <a:t>- </a:t>
            </a:r>
            <a:r>
              <a:rPr lang="nl-BE" b="1" dirty="0"/>
              <a:t>Oorzakelijk verband</a:t>
            </a:r>
            <a:endParaRPr lang="nl-BE" dirty="0"/>
          </a:p>
          <a:p>
            <a:r>
              <a:rPr lang="nl-BE" dirty="0">
                <a:sym typeface="Wingdings" panose="05000000000000000000" pitchFamily="2" charset="2"/>
              </a:rPr>
              <a:t></a:t>
            </a:r>
            <a:r>
              <a:rPr lang="nl-BE" dirty="0"/>
              <a:t> Toetsingsmaatstaf: de </a:t>
            </a:r>
            <a:r>
              <a:rPr lang="nl-BE" b="1" dirty="0"/>
              <a:t>redelijk bekwaam en redelijk handelend persoon met professionele toewijding die in die beroepscategorie mag verwacht worden</a:t>
            </a:r>
            <a:endParaRPr lang="nl-BE" dirty="0"/>
          </a:p>
          <a:p>
            <a:pPr marL="0" indent="0">
              <a:buNone/>
            </a:pPr>
            <a:endParaRPr lang="nl-BE" dirty="0"/>
          </a:p>
        </p:txBody>
      </p:sp>
      <p:sp>
        <p:nvSpPr>
          <p:cNvPr id="4" name="Tijdelijke aanduiding voor dianummer 3">
            <a:extLst>
              <a:ext uri="{FF2B5EF4-FFF2-40B4-BE49-F238E27FC236}">
                <a16:creationId xmlns:a16="http://schemas.microsoft.com/office/drawing/2014/main" id="{8AE116B1-8AEC-A0E9-F33A-FFB027D66D60}"/>
              </a:ext>
            </a:extLst>
          </p:cNvPr>
          <p:cNvSpPr>
            <a:spLocks noGrp="1"/>
          </p:cNvSpPr>
          <p:nvPr>
            <p:ph type="sldNum" sz="quarter" idx="12"/>
          </p:nvPr>
        </p:nvSpPr>
        <p:spPr/>
        <p:txBody>
          <a:bodyPr/>
          <a:lstStyle/>
          <a:p>
            <a:fld id="{39A4BCF5-C60D-4E3A-A086-502B23A937C7}" type="slidenum">
              <a:rPr lang="fr-BE" smtClean="0"/>
              <a:t>34</a:t>
            </a:fld>
            <a:endParaRPr lang="fr-BE"/>
          </a:p>
        </p:txBody>
      </p:sp>
      <p:pic>
        <p:nvPicPr>
          <p:cNvPr id="5" name="Image 10">
            <a:extLst>
              <a:ext uri="{FF2B5EF4-FFF2-40B4-BE49-F238E27FC236}">
                <a16:creationId xmlns:a16="http://schemas.microsoft.com/office/drawing/2014/main" id="{1623F76D-A161-2466-8A9E-216FC56DEA6F}"/>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2962560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05852-9E5C-C644-F314-AF3972899EC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11E35E7-7BBD-8854-BCA4-0EFEB33108E8}"/>
              </a:ext>
            </a:extLst>
          </p:cNvPr>
          <p:cNvSpPr>
            <a:spLocks noGrp="1"/>
          </p:cNvSpPr>
          <p:nvPr>
            <p:ph type="title"/>
          </p:nvPr>
        </p:nvSpPr>
        <p:spPr>
          <a:xfrm>
            <a:off x="1097279" y="286603"/>
            <a:ext cx="10800431" cy="1450757"/>
          </a:xfrm>
        </p:spPr>
        <p:txBody>
          <a:bodyPr/>
          <a:lstStyle/>
          <a:p>
            <a:r>
              <a:rPr lang="nl-BE" dirty="0"/>
              <a:t>Aansprakelijkheid ten opzichte van derden</a:t>
            </a:r>
          </a:p>
        </p:txBody>
      </p:sp>
      <p:sp>
        <p:nvSpPr>
          <p:cNvPr id="3" name="Tijdelijke aanduiding voor inhoud 2">
            <a:extLst>
              <a:ext uri="{FF2B5EF4-FFF2-40B4-BE49-F238E27FC236}">
                <a16:creationId xmlns:a16="http://schemas.microsoft.com/office/drawing/2014/main" id="{5E6C91E2-4A50-980A-6D20-35DF329831D7}"/>
              </a:ext>
            </a:extLst>
          </p:cNvPr>
          <p:cNvSpPr>
            <a:spLocks noGrp="1"/>
          </p:cNvSpPr>
          <p:nvPr>
            <p:ph idx="1"/>
          </p:nvPr>
        </p:nvSpPr>
        <p:spPr>
          <a:xfrm>
            <a:off x="1097280" y="1737361"/>
            <a:ext cx="10958086" cy="4613696"/>
          </a:xfrm>
        </p:spPr>
        <p:txBody>
          <a:bodyPr>
            <a:normAutofit fontScale="92500" lnSpcReduction="10000"/>
          </a:bodyPr>
          <a:lstStyle/>
          <a:p>
            <a:r>
              <a:rPr lang="nl-BE" dirty="0"/>
              <a:t>= Geen medewerking verlenen aan (rechts-)handelingen waarvan hij weet/ behoort te weten dat deze de rechten van derden op onrechtmatige wijze aantasten.</a:t>
            </a:r>
          </a:p>
          <a:p>
            <a:pPr marL="0" indent="0">
              <a:buNone/>
            </a:pPr>
            <a:r>
              <a:rPr lang="nl-BE" b="1" dirty="0"/>
              <a:t>Concrete hypotheses</a:t>
            </a:r>
          </a:p>
          <a:p>
            <a:pPr>
              <a:buFont typeface="Arial" panose="020B0604020202020204" pitchFamily="34" charset="0"/>
              <a:buChar char="•"/>
            </a:pPr>
            <a:r>
              <a:rPr lang="nl-BE" dirty="0"/>
              <a:t> Informatieverzuim jegens kandidaat-koper (geen misleiding en correcte voorstelling van het goed, feitelijke en juridische gebreken van het pand, juiste en relevantie informatie):</a:t>
            </a:r>
            <a:endParaRPr lang="nl-BE" sz="1900" dirty="0"/>
          </a:p>
          <a:p>
            <a:pPr lvl="2">
              <a:buFont typeface="Arial" panose="020B0604020202020204" pitchFamily="34" charset="0"/>
              <a:buChar char="•"/>
            </a:pPr>
            <a:r>
              <a:rPr lang="nl-BE" sz="1900" dirty="0"/>
              <a:t>Stedenbouw, bodem, huur, bouwfysische en technische kenmerken, eigendomstitel, erfdienstbaarheden, </a:t>
            </a:r>
            <a:r>
              <a:rPr lang="nl-BE" sz="1900" dirty="0" err="1"/>
              <a:t>enz</a:t>
            </a:r>
            <a:r>
              <a:rPr lang="nl-BE" sz="1900" dirty="0"/>
              <a:t>…</a:t>
            </a:r>
          </a:p>
          <a:p>
            <a:pPr lvl="2">
              <a:buFont typeface="Arial" panose="020B0604020202020204" pitchFamily="34" charset="0"/>
              <a:buChar char="•"/>
            </a:pPr>
            <a:r>
              <a:rPr lang="nl-BE" sz="1900" dirty="0"/>
              <a:t>Onvoldoende onderzoek en informatie</a:t>
            </a:r>
          </a:p>
          <a:p>
            <a:pPr lvl="2">
              <a:buFont typeface="Arial" panose="020B0604020202020204" pitchFamily="34" charset="0"/>
              <a:buChar char="•"/>
            </a:pPr>
            <a:r>
              <a:rPr lang="nl-BE" sz="1900" dirty="0"/>
              <a:t>Vb. opbrengsteigendom die stedenbouwkundig enkel gekend is als eengezinswoning maar opgesplitst werd</a:t>
            </a:r>
          </a:p>
          <a:p>
            <a:pPr lvl="2">
              <a:buFont typeface="Arial" panose="020B0604020202020204" pitchFamily="34" charset="0"/>
              <a:buChar char="•"/>
            </a:pPr>
            <a:r>
              <a:rPr lang="nl-BE" sz="1900" dirty="0"/>
              <a:t>Vb. </a:t>
            </a:r>
            <a:r>
              <a:rPr lang="nl-BE" sz="1900" dirty="0" err="1"/>
              <a:t>perceelsoppervlakte</a:t>
            </a:r>
            <a:r>
              <a:rPr lang="nl-BE" sz="1900" dirty="0"/>
              <a:t>, bewoonbare oppervlakte (In Brussel eigen definitie in Brusselse Huisvestingscode)</a:t>
            </a:r>
            <a:endParaRPr lang="nl-BE" sz="1900" dirty="0">
              <a:highlight>
                <a:srgbClr val="FFFF00"/>
              </a:highlight>
            </a:endParaRPr>
          </a:p>
          <a:p>
            <a:pPr>
              <a:buFont typeface="Arial" panose="020B0604020202020204" pitchFamily="34" charset="0"/>
              <a:buChar char="•"/>
            </a:pPr>
            <a:r>
              <a:rPr lang="nl-BE" dirty="0"/>
              <a:t> Foutief afgebroken onderhandelingen</a:t>
            </a:r>
          </a:p>
          <a:p>
            <a:pPr>
              <a:buFont typeface="Arial" panose="020B0604020202020204" pitchFamily="34" charset="0"/>
              <a:buChar char="•"/>
            </a:pPr>
            <a:r>
              <a:rPr lang="nl-BE" dirty="0"/>
              <a:t> Foutief gevoerde onderhandelingen </a:t>
            </a:r>
            <a:r>
              <a:rPr lang="nl-BE" dirty="0" err="1"/>
              <a:t>vb</a:t>
            </a:r>
            <a:r>
              <a:rPr lang="nl-BE" dirty="0"/>
              <a:t> verzwijging</a:t>
            </a:r>
          </a:p>
          <a:p>
            <a:pPr>
              <a:buFont typeface="Arial" panose="020B0604020202020204" pitchFamily="34" charset="0"/>
              <a:buChar char="•"/>
            </a:pPr>
            <a:r>
              <a:rPr lang="nl-BE" dirty="0"/>
              <a:t> </a:t>
            </a:r>
            <a:r>
              <a:rPr lang="nl-BE" dirty="0" err="1"/>
              <a:t>Contractsweigering</a:t>
            </a:r>
            <a:r>
              <a:rPr lang="nl-BE" dirty="0"/>
              <a:t> gesteund op racisme of discriminatie </a:t>
            </a:r>
          </a:p>
          <a:p>
            <a:pPr>
              <a:buFont typeface="Arial" panose="020B0604020202020204" pitchFamily="34" charset="0"/>
              <a:buChar char="•"/>
            </a:pPr>
            <a:r>
              <a:rPr lang="nl-BE" dirty="0"/>
              <a:t> Aansprakelijk wegens omissie kantonnement voorschot</a:t>
            </a:r>
          </a:p>
          <a:p>
            <a:pPr>
              <a:buFont typeface="Arial" panose="020B0604020202020204" pitchFamily="34" charset="0"/>
              <a:buChar char="•"/>
            </a:pPr>
            <a:endParaRPr lang="nl-BE" dirty="0"/>
          </a:p>
        </p:txBody>
      </p:sp>
      <p:sp>
        <p:nvSpPr>
          <p:cNvPr id="4" name="Tijdelijke aanduiding voor dianummer 3">
            <a:extLst>
              <a:ext uri="{FF2B5EF4-FFF2-40B4-BE49-F238E27FC236}">
                <a16:creationId xmlns:a16="http://schemas.microsoft.com/office/drawing/2014/main" id="{9ABB166F-B428-5416-ECCA-761E5DE3224A}"/>
              </a:ext>
            </a:extLst>
          </p:cNvPr>
          <p:cNvSpPr>
            <a:spLocks noGrp="1"/>
          </p:cNvSpPr>
          <p:nvPr>
            <p:ph type="sldNum" sz="quarter" idx="12"/>
          </p:nvPr>
        </p:nvSpPr>
        <p:spPr/>
        <p:txBody>
          <a:bodyPr/>
          <a:lstStyle/>
          <a:p>
            <a:fld id="{39A4BCF5-C60D-4E3A-A086-502B23A937C7}" type="slidenum">
              <a:rPr lang="fr-BE" smtClean="0"/>
              <a:t>35</a:t>
            </a:fld>
            <a:endParaRPr lang="fr-BE"/>
          </a:p>
        </p:txBody>
      </p:sp>
      <p:pic>
        <p:nvPicPr>
          <p:cNvPr id="5" name="Image 10">
            <a:extLst>
              <a:ext uri="{FF2B5EF4-FFF2-40B4-BE49-F238E27FC236}">
                <a16:creationId xmlns:a16="http://schemas.microsoft.com/office/drawing/2014/main" id="{1FE9CD0F-0717-CD76-7F2B-881069979640}"/>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3680620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9D6C3D-5261-A8D8-586B-58785F3259C8}"/>
              </a:ext>
            </a:extLst>
          </p:cNvPr>
          <p:cNvSpPr>
            <a:spLocks noGrp="1"/>
          </p:cNvSpPr>
          <p:nvPr>
            <p:ph type="title"/>
          </p:nvPr>
        </p:nvSpPr>
        <p:spPr>
          <a:xfrm>
            <a:off x="1097280" y="286603"/>
            <a:ext cx="11094720" cy="1450757"/>
          </a:xfrm>
        </p:spPr>
        <p:txBody>
          <a:bodyPr/>
          <a:lstStyle/>
          <a:p>
            <a:r>
              <a:rPr lang="nl-BE" dirty="0"/>
              <a:t>Aansprakelijkheid vastgoedmakelaar-syndicus</a:t>
            </a:r>
            <a:endParaRPr lang="fr-BE" dirty="0"/>
          </a:p>
        </p:txBody>
      </p:sp>
      <p:sp>
        <p:nvSpPr>
          <p:cNvPr id="3" name="Tijdelijke aanduiding voor inhoud 2">
            <a:extLst>
              <a:ext uri="{FF2B5EF4-FFF2-40B4-BE49-F238E27FC236}">
                <a16:creationId xmlns:a16="http://schemas.microsoft.com/office/drawing/2014/main" id="{BBDBC49F-0765-2E68-E6BA-A5E9758B8C0B}"/>
              </a:ext>
            </a:extLst>
          </p:cNvPr>
          <p:cNvSpPr>
            <a:spLocks noGrp="1"/>
          </p:cNvSpPr>
          <p:nvPr>
            <p:ph idx="1"/>
          </p:nvPr>
        </p:nvSpPr>
        <p:spPr>
          <a:xfrm>
            <a:off x="1097280" y="1845734"/>
            <a:ext cx="10916044" cy="4376390"/>
          </a:xfrm>
        </p:spPr>
        <p:txBody>
          <a:bodyPr>
            <a:normAutofit lnSpcReduction="10000"/>
          </a:bodyPr>
          <a:lstStyle/>
          <a:p>
            <a:pPr>
              <a:buFont typeface="Arial" panose="020B0604020202020204" pitchFamily="34" charset="0"/>
              <a:buChar char="•"/>
            </a:pPr>
            <a:r>
              <a:rPr lang="nl-BE" dirty="0"/>
              <a:t> Syndicus is mandataris/orgaan van de VME</a:t>
            </a:r>
          </a:p>
          <a:p>
            <a:pPr marL="0" indent="0">
              <a:buNone/>
            </a:pPr>
            <a:endParaRPr lang="nl-BE" dirty="0"/>
          </a:p>
          <a:p>
            <a:pPr>
              <a:buFont typeface="Arial" panose="020B0604020202020204" pitchFamily="34" charset="0"/>
              <a:buChar char="•"/>
            </a:pPr>
            <a:r>
              <a:rPr lang="nl-BE" dirty="0"/>
              <a:t> Is contractueel aansprakelijkheid jegens VME voor goede uitvoering opdracht (naleving wetgeving mede-eigendom (meerderheden, quorums), aanvragen renovatiepremies, uitvoeren dringende werken, opvolgen onderhoudscontracten, enz.)</a:t>
            </a:r>
          </a:p>
          <a:p>
            <a:pPr marL="0" indent="0">
              <a:buNone/>
            </a:pPr>
            <a:endParaRPr lang="nl-BE" dirty="0"/>
          </a:p>
          <a:p>
            <a:pPr>
              <a:buFont typeface="Arial" panose="020B0604020202020204" pitchFamily="34" charset="0"/>
              <a:buChar char="•"/>
            </a:pPr>
            <a:r>
              <a:rPr lang="nl-BE" dirty="0"/>
              <a:t> Kan buitencontractueel aansprakelijk worden gesteld jegens derden die schade lijden door zijn persoonlijke fouten (niet schade berokkend door beslissingen van VME): eerder zeldzaam, vaak verkeerd gedagvaard</a:t>
            </a:r>
          </a:p>
          <a:p>
            <a:pPr marL="0" indent="0">
              <a:buNone/>
            </a:pPr>
            <a:endParaRPr lang="nl-BE" dirty="0"/>
          </a:p>
          <a:p>
            <a:pPr>
              <a:buFont typeface="Arial" panose="020B0604020202020204" pitchFamily="34" charset="0"/>
              <a:buChar char="•"/>
            </a:pPr>
            <a:r>
              <a:rPr lang="nl-BE" dirty="0"/>
              <a:t> Criterium van de normaal zorgvuldige en voorzichtige syndicus, geplaatst in gelijkaardige omstandigheden, rekening houdend met de deskundigheid die van een syndicus mag worden verwacht</a:t>
            </a:r>
            <a:endParaRPr lang="fr-BE" dirty="0"/>
          </a:p>
        </p:txBody>
      </p:sp>
      <p:sp>
        <p:nvSpPr>
          <p:cNvPr id="4" name="Tijdelijke aanduiding voor dianummer 3">
            <a:extLst>
              <a:ext uri="{FF2B5EF4-FFF2-40B4-BE49-F238E27FC236}">
                <a16:creationId xmlns:a16="http://schemas.microsoft.com/office/drawing/2014/main" id="{984BE2D7-918D-8D6D-1D22-BCBD1D272C46}"/>
              </a:ext>
            </a:extLst>
          </p:cNvPr>
          <p:cNvSpPr>
            <a:spLocks noGrp="1"/>
          </p:cNvSpPr>
          <p:nvPr>
            <p:ph type="sldNum" sz="quarter" idx="12"/>
          </p:nvPr>
        </p:nvSpPr>
        <p:spPr/>
        <p:txBody>
          <a:bodyPr/>
          <a:lstStyle/>
          <a:p>
            <a:fld id="{39A4BCF5-C60D-4E3A-A086-502B23A937C7}" type="slidenum">
              <a:rPr lang="fr-BE" smtClean="0"/>
              <a:t>36</a:t>
            </a:fld>
            <a:endParaRPr lang="fr-BE"/>
          </a:p>
        </p:txBody>
      </p:sp>
      <p:pic>
        <p:nvPicPr>
          <p:cNvPr id="5" name="Image 10">
            <a:extLst>
              <a:ext uri="{FF2B5EF4-FFF2-40B4-BE49-F238E27FC236}">
                <a16:creationId xmlns:a16="http://schemas.microsoft.com/office/drawing/2014/main" id="{AC52FD1C-A9B4-A4F3-6988-82D0F76DF8F8}"/>
              </a:ext>
            </a:extLst>
          </p:cNvPr>
          <p:cNvPicPr>
            <a:picLocks noChangeAspect="1"/>
          </p:cNvPicPr>
          <p:nvPr/>
        </p:nvPicPr>
        <p:blipFill rotWithShape="1">
          <a:blip r:embed="rId2"/>
          <a:srcRect b="39790"/>
          <a:stretch/>
        </p:blipFill>
        <p:spPr>
          <a:xfrm>
            <a:off x="8591342" y="6283516"/>
            <a:ext cx="2159508" cy="650123"/>
          </a:xfrm>
          <a:prstGeom prst="rect">
            <a:avLst/>
          </a:prstGeom>
        </p:spPr>
      </p:pic>
    </p:spTree>
    <p:extLst>
      <p:ext uri="{BB962C8B-B14F-4D97-AF65-F5344CB8AC3E}">
        <p14:creationId xmlns:p14="http://schemas.microsoft.com/office/powerpoint/2010/main" val="2849884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AA903-C73E-447C-E05B-A74C8C1F7C1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324C90A-A126-714E-039E-411D6FA1C1E3}"/>
              </a:ext>
            </a:extLst>
          </p:cNvPr>
          <p:cNvSpPr>
            <a:spLocks noGrp="1"/>
          </p:cNvSpPr>
          <p:nvPr>
            <p:ph type="title"/>
          </p:nvPr>
        </p:nvSpPr>
        <p:spPr>
          <a:xfrm>
            <a:off x="1097279" y="286603"/>
            <a:ext cx="10800431" cy="1450757"/>
          </a:xfrm>
        </p:spPr>
        <p:txBody>
          <a:bodyPr/>
          <a:lstStyle/>
          <a:p>
            <a:r>
              <a:rPr lang="nl-BE" dirty="0"/>
              <a:t>Casussen</a:t>
            </a:r>
          </a:p>
        </p:txBody>
      </p:sp>
      <p:sp>
        <p:nvSpPr>
          <p:cNvPr id="3" name="Tijdelijke aanduiding voor inhoud 2">
            <a:extLst>
              <a:ext uri="{FF2B5EF4-FFF2-40B4-BE49-F238E27FC236}">
                <a16:creationId xmlns:a16="http://schemas.microsoft.com/office/drawing/2014/main" id="{47B58A50-683D-9B7E-3DF4-631A3B50F84D}"/>
              </a:ext>
            </a:extLst>
          </p:cNvPr>
          <p:cNvSpPr>
            <a:spLocks noGrp="1"/>
          </p:cNvSpPr>
          <p:nvPr>
            <p:ph idx="1"/>
          </p:nvPr>
        </p:nvSpPr>
        <p:spPr>
          <a:xfrm>
            <a:off x="1097280" y="1845733"/>
            <a:ext cx="11094720" cy="4329053"/>
          </a:xfrm>
        </p:spPr>
        <p:txBody>
          <a:bodyPr>
            <a:normAutofit fontScale="70000" lnSpcReduction="20000"/>
          </a:bodyPr>
          <a:lstStyle/>
          <a:p>
            <a:pPr marL="0" indent="0">
              <a:buNone/>
            </a:pPr>
            <a:r>
              <a:rPr lang="nl-BE" sz="1900" b="1" dirty="0"/>
              <a:t>Hof van Beroep te Antwerpen 8 oktober 2024</a:t>
            </a:r>
          </a:p>
          <a:p>
            <a:pPr>
              <a:buFont typeface="Arial" panose="020B0604020202020204" pitchFamily="34" charset="0"/>
              <a:buChar char="•"/>
            </a:pPr>
            <a:r>
              <a:rPr lang="nl-BE" dirty="0"/>
              <a:t> Feiten:</a:t>
            </a:r>
          </a:p>
          <a:p>
            <a:pPr marL="0" lvl="0" indent="0" eaLnBrk="0" fontAlgn="base" hangingPunct="0">
              <a:lnSpc>
                <a:spcPct val="100000"/>
              </a:lnSpc>
              <a:spcBef>
                <a:spcPct val="0"/>
              </a:spcBef>
              <a:spcAft>
                <a:spcPct val="0"/>
              </a:spcAft>
              <a:buClrTx/>
              <a:buSzTx/>
              <a:buNone/>
            </a:pPr>
            <a:r>
              <a:rPr lang="nl-BE" altLang="nl-BE" dirty="0"/>
              <a:t>- In  september 2021 ondertekenden koper en verkoper een tijdelijke wederzijdse aankoop-verkoopbelofte voor de aankoop van een woning in Kortessem, via bemiddeling van een vastgoedmakelaar.</a:t>
            </a:r>
          </a:p>
          <a:p>
            <a:pPr lvl="0" eaLnBrk="0" fontAlgn="base" hangingPunct="0">
              <a:lnSpc>
                <a:spcPct val="100000"/>
              </a:lnSpc>
              <a:spcBef>
                <a:spcPct val="0"/>
              </a:spcBef>
              <a:spcAft>
                <a:spcPct val="0"/>
              </a:spcAft>
              <a:buClrTx/>
              <a:buSzTx/>
              <a:buFontTx/>
              <a:buChar char="-"/>
            </a:pPr>
            <a:r>
              <a:rPr lang="nl-BE" altLang="nl-BE" dirty="0"/>
              <a:t>De aankoopbelofte was afhankelijk van de opschortende voorwaarde van het verkrijgen van stedenbouwkundige inlichtingen/uittreksels.</a:t>
            </a:r>
          </a:p>
          <a:p>
            <a:pPr lvl="0" eaLnBrk="0" fontAlgn="base" hangingPunct="0">
              <a:lnSpc>
                <a:spcPct val="100000"/>
              </a:lnSpc>
              <a:spcBef>
                <a:spcPct val="0"/>
              </a:spcBef>
              <a:spcAft>
                <a:spcPct val="0"/>
              </a:spcAft>
              <a:buClrTx/>
              <a:buSzTx/>
              <a:buFontTx/>
              <a:buChar char="-"/>
            </a:pPr>
            <a:r>
              <a:rPr lang="nl-BE" altLang="nl-BE" dirty="0"/>
              <a:t>De vastgoedmakelaar vroeg de stedenbouwkundige inlichtingen op bij de gemeente maar ontving die niet. Hij stuurde een rappel na vier maanden.</a:t>
            </a:r>
          </a:p>
          <a:p>
            <a:pPr marL="0" lvl="0" indent="0" eaLnBrk="0" fontAlgn="base" hangingPunct="0">
              <a:lnSpc>
                <a:spcPct val="100000"/>
              </a:lnSpc>
              <a:spcBef>
                <a:spcPct val="0"/>
              </a:spcBef>
              <a:spcAft>
                <a:spcPct val="0"/>
              </a:spcAft>
              <a:buClrTx/>
              <a:buSzTx/>
              <a:buNone/>
            </a:pPr>
            <a:r>
              <a:rPr lang="nl-BE" altLang="nl-BE" dirty="0"/>
              <a:t>- De akte kon uiteindelijk slechts verleden worden in maart 2022, waardoor een hoger registratierecht (12% i.p.v. 10%) verschuldigd was.</a:t>
            </a:r>
          </a:p>
          <a:p>
            <a:pPr marL="0" lvl="0" indent="0" eaLnBrk="0" fontAlgn="base" hangingPunct="0">
              <a:lnSpc>
                <a:spcPct val="100000"/>
              </a:lnSpc>
              <a:spcBef>
                <a:spcPct val="0"/>
              </a:spcBef>
              <a:spcAft>
                <a:spcPct val="0"/>
              </a:spcAft>
              <a:buClrTx/>
              <a:buSzTx/>
              <a:buNone/>
            </a:pPr>
            <a:r>
              <a:rPr lang="nl-BE" altLang="nl-BE" dirty="0"/>
              <a:t>- De koper stelde dat hij schade leed door dit hogere tarief en stelde hiervoor o.m. de makelaar aansprakelijk (buitencontractuele aansprakelijkheid)</a:t>
            </a:r>
            <a:endParaRPr lang="nl-BE" dirty="0"/>
          </a:p>
          <a:p>
            <a:pPr marL="0" indent="0">
              <a:buNone/>
            </a:pPr>
            <a:endParaRPr lang="nl-BE" sz="1400" dirty="0"/>
          </a:p>
          <a:p>
            <a:pPr>
              <a:buFont typeface="Arial" panose="020B0604020202020204" pitchFamily="34" charset="0"/>
              <a:buChar char="•"/>
            </a:pPr>
            <a:r>
              <a:rPr lang="nl-BE" dirty="0"/>
              <a:t> Uitspraak:</a:t>
            </a:r>
          </a:p>
          <a:p>
            <a:pPr marL="0" indent="0">
              <a:buNone/>
            </a:pPr>
            <a:r>
              <a:rPr lang="nl-BE" dirty="0"/>
              <a:t>De vastgoedmakelaar wordt aansprakelijk bevonden wegens het op een foutieve wijze opvragen van de stedenbouwkundige inlichtingen, met name het laattijdig rappelleren van de gemeente (pas na vier maanden). Het Hof oordeelt dat “</a:t>
            </a:r>
            <a:r>
              <a:rPr lang="nl-BE" i="1" dirty="0"/>
              <a:t>iedere zorgvuldige vastgoedmakelaar zou na het verstrijken van een geredelijke termijn van 30 dagen, een herinnering aan de gemeente hebben gestuurd, minstens het verder verloop aan een rappelagenda hebben gekoppeld.” </a:t>
            </a:r>
            <a:r>
              <a:rPr lang="nl-BE" dirty="0"/>
              <a:t>Daarmee schendt de makelaar de zorgvuldigheidsplicht.</a:t>
            </a:r>
          </a:p>
          <a:p>
            <a:pPr marL="0" indent="0">
              <a:buNone/>
            </a:pPr>
            <a:r>
              <a:rPr lang="nl-BE" dirty="0"/>
              <a:t>Hij wordt </a:t>
            </a:r>
            <a:r>
              <a:rPr lang="nl-BE" i="1" dirty="0"/>
              <a:t>in </a:t>
            </a:r>
            <a:r>
              <a:rPr lang="nl-BE" i="1" dirty="0" err="1"/>
              <a:t>solidum</a:t>
            </a:r>
            <a:r>
              <a:rPr lang="nl-BE" i="1" dirty="0"/>
              <a:t> </a:t>
            </a:r>
            <a:r>
              <a:rPr lang="nl-BE" dirty="0"/>
              <a:t>met de notaris veroordeeld tot vergoeding van de schade (verhoging registratierechten).</a:t>
            </a:r>
          </a:p>
          <a:p>
            <a:pPr marL="0" indent="0">
              <a:buNone/>
            </a:pPr>
            <a:endParaRPr lang="nl-BE" sz="1900" dirty="0"/>
          </a:p>
          <a:p>
            <a:pPr>
              <a:buFont typeface="Arial" panose="020B0604020202020204" pitchFamily="34" charset="0"/>
              <a:buChar char="•"/>
            </a:pPr>
            <a:r>
              <a:rPr lang="nl-BE" dirty="0"/>
              <a:t> </a:t>
            </a:r>
            <a:r>
              <a:rPr lang="nl-BE" b="1" dirty="0"/>
              <a:t>LES</a:t>
            </a:r>
            <a:r>
              <a:rPr lang="nl-BE" dirty="0"/>
              <a:t>: </a:t>
            </a:r>
            <a:r>
              <a:rPr lang="nl-BE" b="1" dirty="0"/>
              <a:t>dossiers opvolgen, rappelagenda</a:t>
            </a:r>
          </a:p>
        </p:txBody>
      </p:sp>
      <p:sp>
        <p:nvSpPr>
          <p:cNvPr id="4" name="Tijdelijke aanduiding voor dianummer 3">
            <a:extLst>
              <a:ext uri="{FF2B5EF4-FFF2-40B4-BE49-F238E27FC236}">
                <a16:creationId xmlns:a16="http://schemas.microsoft.com/office/drawing/2014/main" id="{0D7690C6-4C73-E301-2199-C5DEBDCEE565}"/>
              </a:ext>
            </a:extLst>
          </p:cNvPr>
          <p:cNvSpPr>
            <a:spLocks noGrp="1"/>
          </p:cNvSpPr>
          <p:nvPr>
            <p:ph type="sldNum" sz="quarter" idx="12"/>
          </p:nvPr>
        </p:nvSpPr>
        <p:spPr/>
        <p:txBody>
          <a:bodyPr/>
          <a:lstStyle/>
          <a:p>
            <a:fld id="{39A4BCF5-C60D-4E3A-A086-502B23A937C7}" type="slidenum">
              <a:rPr lang="fr-BE" smtClean="0"/>
              <a:t>37</a:t>
            </a:fld>
            <a:endParaRPr lang="fr-BE"/>
          </a:p>
        </p:txBody>
      </p:sp>
      <p:pic>
        <p:nvPicPr>
          <p:cNvPr id="5" name="Image 10">
            <a:extLst>
              <a:ext uri="{FF2B5EF4-FFF2-40B4-BE49-F238E27FC236}">
                <a16:creationId xmlns:a16="http://schemas.microsoft.com/office/drawing/2014/main" id="{B15DB604-DA1D-5DA1-DEFD-71138AD239B2}"/>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1584686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6135C-AECB-4215-93F8-A703513EAF9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24725CC-226F-F5CA-0B38-503293F54944}"/>
              </a:ext>
            </a:extLst>
          </p:cNvPr>
          <p:cNvSpPr>
            <a:spLocks noGrp="1"/>
          </p:cNvSpPr>
          <p:nvPr>
            <p:ph type="title"/>
          </p:nvPr>
        </p:nvSpPr>
        <p:spPr>
          <a:xfrm>
            <a:off x="1097279" y="286603"/>
            <a:ext cx="10800431" cy="1450757"/>
          </a:xfrm>
        </p:spPr>
        <p:txBody>
          <a:bodyPr/>
          <a:lstStyle/>
          <a:p>
            <a:r>
              <a:rPr lang="nl-BE" dirty="0"/>
              <a:t>Casussen</a:t>
            </a:r>
          </a:p>
        </p:txBody>
      </p:sp>
      <p:sp>
        <p:nvSpPr>
          <p:cNvPr id="3" name="Tijdelijke aanduiding voor inhoud 2">
            <a:extLst>
              <a:ext uri="{FF2B5EF4-FFF2-40B4-BE49-F238E27FC236}">
                <a16:creationId xmlns:a16="http://schemas.microsoft.com/office/drawing/2014/main" id="{300ECBB3-9293-6868-BAB4-10DFE052114D}"/>
              </a:ext>
            </a:extLst>
          </p:cNvPr>
          <p:cNvSpPr>
            <a:spLocks noGrp="1"/>
          </p:cNvSpPr>
          <p:nvPr>
            <p:ph idx="1"/>
          </p:nvPr>
        </p:nvSpPr>
        <p:spPr>
          <a:xfrm>
            <a:off x="1097280" y="1845733"/>
            <a:ext cx="10968596" cy="4505323"/>
          </a:xfrm>
        </p:spPr>
        <p:txBody>
          <a:bodyPr>
            <a:normAutofit fontScale="70000" lnSpcReduction="20000"/>
          </a:bodyPr>
          <a:lstStyle/>
          <a:p>
            <a:pPr marL="0" indent="0">
              <a:buNone/>
            </a:pPr>
            <a:r>
              <a:rPr lang="nl-BE" b="1" dirty="0"/>
              <a:t>Hof van Beroep te Gent 12 maart 2025</a:t>
            </a:r>
          </a:p>
          <a:p>
            <a:pPr>
              <a:buFont typeface="Arial" panose="020B0604020202020204" pitchFamily="34" charset="0"/>
              <a:buChar char="•"/>
            </a:pPr>
            <a:r>
              <a:rPr lang="nl-BE" dirty="0"/>
              <a:t> Feiten:</a:t>
            </a:r>
          </a:p>
          <a:p>
            <a:pPr lvl="0" eaLnBrk="0" fontAlgn="base" hangingPunct="0">
              <a:lnSpc>
                <a:spcPct val="100000"/>
              </a:lnSpc>
              <a:spcBef>
                <a:spcPct val="0"/>
              </a:spcBef>
              <a:spcAft>
                <a:spcPct val="0"/>
              </a:spcAft>
              <a:buClrTx/>
              <a:buSzTx/>
              <a:buFontTx/>
              <a:buChar char="-"/>
            </a:pPr>
            <a:r>
              <a:rPr lang="nl-BE" dirty="0"/>
              <a:t>Kandidaat-koper vraagt aan vastgoedmakelaar of </a:t>
            </a:r>
            <a:r>
              <a:rPr lang="nl-BE" u="sng" dirty="0" err="1"/>
              <a:t>seizoensverhuur</a:t>
            </a:r>
            <a:r>
              <a:rPr lang="nl-BE" dirty="0"/>
              <a:t> mogelijk is voor een te koop aangeboden pand te Knokke-Heist.</a:t>
            </a:r>
          </a:p>
          <a:p>
            <a:pPr lvl="0" eaLnBrk="0" fontAlgn="base" hangingPunct="0">
              <a:lnSpc>
                <a:spcPct val="100000"/>
              </a:lnSpc>
              <a:spcBef>
                <a:spcPct val="0"/>
              </a:spcBef>
              <a:spcAft>
                <a:spcPct val="0"/>
              </a:spcAft>
              <a:buClrTx/>
              <a:buSzTx/>
              <a:buFontTx/>
              <a:buChar char="-"/>
            </a:pPr>
            <a:r>
              <a:rPr lang="nl-BE" dirty="0"/>
              <a:t>Vastgoedmakelaar antwoordt dat er geen regel is die zich daartegen verzet.</a:t>
            </a:r>
          </a:p>
          <a:p>
            <a:pPr lvl="0" eaLnBrk="0" fontAlgn="base" hangingPunct="0">
              <a:lnSpc>
                <a:spcPct val="100000"/>
              </a:lnSpc>
              <a:spcBef>
                <a:spcPct val="0"/>
              </a:spcBef>
              <a:spcAft>
                <a:spcPct val="0"/>
              </a:spcAft>
              <a:buClrTx/>
              <a:buSzTx/>
              <a:buFontTx/>
              <a:buChar char="-"/>
            </a:pPr>
            <a:r>
              <a:rPr lang="nl-BE" dirty="0"/>
              <a:t>In werkelijkheid was </a:t>
            </a:r>
            <a:r>
              <a:rPr lang="nl-BE" dirty="0" err="1"/>
              <a:t>seizoensverhuur</a:t>
            </a:r>
            <a:r>
              <a:rPr lang="nl-BE" dirty="0"/>
              <a:t> volgens de geldende regelgeving niet toegelaten en was hiervoor een omgevingsvergunning nodig (functiewijziging).</a:t>
            </a:r>
          </a:p>
          <a:p>
            <a:pPr eaLnBrk="0" fontAlgn="base" hangingPunct="0">
              <a:lnSpc>
                <a:spcPct val="100000"/>
              </a:lnSpc>
              <a:spcBef>
                <a:spcPct val="0"/>
              </a:spcBef>
              <a:spcAft>
                <a:spcPct val="0"/>
              </a:spcAft>
              <a:buClrTx/>
              <a:buSzTx/>
              <a:buFontTx/>
              <a:buChar char="-"/>
            </a:pPr>
            <a:r>
              <a:rPr lang="nl-BE" dirty="0" err="1"/>
              <a:t>Seizoensverhuur</a:t>
            </a:r>
            <a:r>
              <a:rPr lang="nl-BE" dirty="0"/>
              <a:t> beoogt ruimere vakantieverhuur dan de vrijstelling voor tijdelijke functiewijziging</a:t>
            </a:r>
            <a:br>
              <a:rPr lang="nl-BE" dirty="0"/>
            </a:br>
            <a:r>
              <a:rPr lang="nl-BE" i="1" dirty="0"/>
              <a:t>(max. 4 periodes van  30 aaneengesloten dagen – art. 7.3 juncto art. 1.4 Vrijstellingsbesluit 16 juli 2010; art. 4.4.1 §3 VCRO)</a:t>
            </a:r>
            <a:r>
              <a:rPr lang="nl-BE" dirty="0"/>
              <a:t>.</a:t>
            </a:r>
          </a:p>
          <a:p>
            <a:pPr lvl="0" eaLnBrk="0" fontAlgn="base" hangingPunct="0">
              <a:lnSpc>
                <a:spcPct val="100000"/>
              </a:lnSpc>
              <a:spcBef>
                <a:spcPct val="0"/>
              </a:spcBef>
              <a:spcAft>
                <a:spcPct val="0"/>
              </a:spcAft>
              <a:buClrTx/>
              <a:buSzTx/>
              <a:buFontTx/>
              <a:buChar char="-"/>
            </a:pPr>
            <a:r>
              <a:rPr lang="nl-BE" dirty="0"/>
              <a:t>Er bestond wel een jarenlang gemeentelijk gedoogbeleid, zonder garantie op voortbestaan.</a:t>
            </a:r>
          </a:p>
          <a:p>
            <a:pPr marL="0" lvl="0" indent="0" eaLnBrk="0" fontAlgn="base" hangingPunct="0">
              <a:lnSpc>
                <a:spcPct val="100000"/>
              </a:lnSpc>
              <a:spcBef>
                <a:spcPct val="0"/>
              </a:spcBef>
              <a:spcAft>
                <a:spcPct val="0"/>
              </a:spcAft>
              <a:buClrTx/>
              <a:buSzTx/>
              <a:buNone/>
            </a:pPr>
            <a:endParaRPr lang="nl-BE" dirty="0"/>
          </a:p>
          <a:p>
            <a:pPr>
              <a:buFont typeface="Arial" panose="020B0604020202020204" pitchFamily="34" charset="0"/>
              <a:buChar char="•"/>
            </a:pPr>
            <a:r>
              <a:rPr lang="nl-BE" dirty="0"/>
              <a:t> Uitspraak:</a:t>
            </a:r>
          </a:p>
          <a:p>
            <a:r>
              <a:rPr lang="nl-BE" dirty="0"/>
              <a:t>De makelaar beging een </a:t>
            </a:r>
            <a:r>
              <a:rPr lang="nl-BE" b="1" dirty="0"/>
              <a:t>buitencontractuele fout</a:t>
            </a:r>
            <a:r>
              <a:rPr lang="nl-BE" dirty="0"/>
              <a:t> door een </a:t>
            </a:r>
            <a:r>
              <a:rPr lang="nl-BE" b="1" dirty="0"/>
              <a:t>onjuist en onvolledig antwoord</a:t>
            </a:r>
            <a:r>
              <a:rPr lang="nl-BE" dirty="0"/>
              <a:t> te geven aan de kandidaat-koper. </a:t>
            </a:r>
          </a:p>
          <a:p>
            <a:r>
              <a:rPr lang="nl-BE" dirty="0"/>
              <a:t>Een normaal en zorgvuldig makelaar had moeten melden dat:</a:t>
            </a:r>
          </a:p>
          <a:p>
            <a:r>
              <a:rPr lang="nl-BE" dirty="0"/>
              <a:t> - </a:t>
            </a:r>
            <a:r>
              <a:rPr lang="nl-BE" dirty="0" err="1"/>
              <a:t>seizoensverhuur</a:t>
            </a:r>
            <a:r>
              <a:rPr lang="nl-BE" dirty="0"/>
              <a:t> juridisch niet mogelijk was volgens de geldende regels ;</a:t>
            </a:r>
          </a:p>
          <a:p>
            <a:r>
              <a:rPr lang="nl-BE" dirty="0"/>
              <a:t>- het gedoogbeleid bestond, maar zonder zekerheid voor de toekomst, had kandidaat-koper moeten op wijzen;</a:t>
            </a:r>
          </a:p>
          <a:p>
            <a:r>
              <a:rPr lang="nl-BE" dirty="0"/>
              <a:t>- schade vergoeden: verlies van een kans op ander pand te kopen waar </a:t>
            </a:r>
            <a:r>
              <a:rPr lang="nl-BE" dirty="0" err="1"/>
              <a:t>seizoensverhuur</a:t>
            </a:r>
            <a:r>
              <a:rPr lang="nl-BE" dirty="0"/>
              <a:t> wel mogelijk was en dus huurinkomsten gederfd</a:t>
            </a:r>
          </a:p>
          <a:p>
            <a:pPr>
              <a:buFont typeface="Arial" panose="020B0604020202020204" pitchFamily="34" charset="0"/>
              <a:buChar char="•"/>
            </a:pPr>
            <a:r>
              <a:rPr lang="nl-BE" b="1" dirty="0"/>
              <a:t> LES</a:t>
            </a:r>
            <a:r>
              <a:rPr lang="nl-BE" dirty="0"/>
              <a:t>: </a:t>
            </a:r>
            <a:r>
              <a:rPr lang="nl-BE" b="1" dirty="0"/>
              <a:t>goed informeren over stedenbouwkundige toestand en mogelijkheden, nodige voorbehoud maken</a:t>
            </a:r>
          </a:p>
          <a:p>
            <a:endParaRPr lang="nl-BE" dirty="0"/>
          </a:p>
          <a:p>
            <a:pPr marL="0" indent="0">
              <a:buNone/>
            </a:pPr>
            <a:endParaRPr lang="nl-BE" dirty="0"/>
          </a:p>
        </p:txBody>
      </p:sp>
      <p:sp>
        <p:nvSpPr>
          <p:cNvPr id="4" name="Tijdelijke aanduiding voor dianummer 3">
            <a:extLst>
              <a:ext uri="{FF2B5EF4-FFF2-40B4-BE49-F238E27FC236}">
                <a16:creationId xmlns:a16="http://schemas.microsoft.com/office/drawing/2014/main" id="{FBA43A0D-F92B-6611-A29E-00E48FBF84A1}"/>
              </a:ext>
            </a:extLst>
          </p:cNvPr>
          <p:cNvSpPr>
            <a:spLocks noGrp="1"/>
          </p:cNvSpPr>
          <p:nvPr>
            <p:ph type="sldNum" sz="quarter" idx="12"/>
          </p:nvPr>
        </p:nvSpPr>
        <p:spPr/>
        <p:txBody>
          <a:bodyPr/>
          <a:lstStyle/>
          <a:p>
            <a:fld id="{39A4BCF5-C60D-4E3A-A086-502B23A937C7}" type="slidenum">
              <a:rPr lang="fr-BE" smtClean="0"/>
              <a:t>38</a:t>
            </a:fld>
            <a:endParaRPr lang="fr-BE"/>
          </a:p>
        </p:txBody>
      </p:sp>
      <p:pic>
        <p:nvPicPr>
          <p:cNvPr id="5" name="Image 10">
            <a:extLst>
              <a:ext uri="{FF2B5EF4-FFF2-40B4-BE49-F238E27FC236}">
                <a16:creationId xmlns:a16="http://schemas.microsoft.com/office/drawing/2014/main" id="{A3BC13DE-F121-162C-6112-D53C1C6F538E}"/>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3026059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6C93C-C5A5-62D0-9609-805BA6EED97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299B0C7-86CC-3D70-5848-622EDF5F7535}"/>
              </a:ext>
            </a:extLst>
          </p:cNvPr>
          <p:cNvSpPr>
            <a:spLocks noGrp="1"/>
          </p:cNvSpPr>
          <p:nvPr>
            <p:ph type="title"/>
          </p:nvPr>
        </p:nvSpPr>
        <p:spPr>
          <a:xfrm>
            <a:off x="1097279" y="286603"/>
            <a:ext cx="10800431" cy="1450757"/>
          </a:xfrm>
        </p:spPr>
        <p:txBody>
          <a:bodyPr/>
          <a:lstStyle/>
          <a:p>
            <a:r>
              <a:rPr lang="nl-BE" dirty="0"/>
              <a:t>Casussen</a:t>
            </a:r>
          </a:p>
        </p:txBody>
      </p:sp>
      <p:sp>
        <p:nvSpPr>
          <p:cNvPr id="3" name="Tijdelijke aanduiding voor inhoud 2">
            <a:extLst>
              <a:ext uri="{FF2B5EF4-FFF2-40B4-BE49-F238E27FC236}">
                <a16:creationId xmlns:a16="http://schemas.microsoft.com/office/drawing/2014/main" id="{308456D8-E67B-46EA-1E4A-C4AEB8AEB2E2}"/>
              </a:ext>
            </a:extLst>
          </p:cNvPr>
          <p:cNvSpPr>
            <a:spLocks noGrp="1"/>
          </p:cNvSpPr>
          <p:nvPr>
            <p:ph idx="1"/>
          </p:nvPr>
        </p:nvSpPr>
        <p:spPr>
          <a:xfrm>
            <a:off x="1097280" y="1845733"/>
            <a:ext cx="10800430" cy="4437783"/>
          </a:xfrm>
        </p:spPr>
        <p:txBody>
          <a:bodyPr>
            <a:normAutofit fontScale="85000" lnSpcReduction="20000"/>
          </a:bodyPr>
          <a:lstStyle/>
          <a:p>
            <a:pPr marL="0" indent="0">
              <a:buNone/>
            </a:pPr>
            <a:r>
              <a:rPr lang="nl-BE" sz="1900" b="1" dirty="0"/>
              <a:t>Hof van Beroep te Antwerpen 4 september 2023</a:t>
            </a:r>
          </a:p>
          <a:p>
            <a:pPr>
              <a:buFont typeface="Arial" panose="020B0604020202020204" pitchFamily="34" charset="0"/>
              <a:buChar char="•"/>
            </a:pPr>
            <a:r>
              <a:rPr lang="nl-BE" sz="1700" dirty="0"/>
              <a:t> Feiten:</a:t>
            </a:r>
          </a:p>
          <a:p>
            <a:pPr>
              <a:buFont typeface="Arial" panose="020B0604020202020204" pitchFamily="34" charset="0"/>
              <a:buChar char="•"/>
            </a:pPr>
            <a:r>
              <a:rPr lang="nl-BE" sz="1700" dirty="0"/>
              <a:t>Makelaar vordert zijn makelaarsloon </a:t>
            </a:r>
          </a:p>
          <a:p>
            <a:pPr lvl="0" eaLnBrk="0" fontAlgn="base" hangingPunct="0">
              <a:lnSpc>
                <a:spcPct val="100000"/>
              </a:lnSpc>
              <a:spcBef>
                <a:spcPct val="0"/>
              </a:spcBef>
              <a:spcAft>
                <a:spcPct val="0"/>
              </a:spcAft>
              <a:buClrTx/>
              <a:buSzTx/>
              <a:buFontTx/>
              <a:buChar char="-"/>
            </a:pPr>
            <a:r>
              <a:rPr lang="nl-BE" sz="1700" dirty="0"/>
              <a:t>Verkoper betwist recht op ereloon van vastgoedmakelaar</a:t>
            </a:r>
          </a:p>
          <a:p>
            <a:pPr lvl="0" eaLnBrk="0" fontAlgn="base" hangingPunct="0">
              <a:lnSpc>
                <a:spcPct val="100000"/>
              </a:lnSpc>
              <a:spcBef>
                <a:spcPct val="0"/>
              </a:spcBef>
              <a:spcAft>
                <a:spcPct val="0"/>
              </a:spcAft>
              <a:buClrTx/>
              <a:buSzTx/>
              <a:buFontTx/>
              <a:buChar char="-"/>
            </a:pPr>
            <a:r>
              <a:rPr lang="nl-BE" sz="1700" dirty="0"/>
              <a:t>Makelaar vroeg verkavelingsvoorschriften pas op </a:t>
            </a:r>
            <a:r>
              <a:rPr lang="nl-BE" sz="1700" u="sng" dirty="0"/>
              <a:t>na aanvaarding van het bod</a:t>
            </a:r>
            <a:r>
              <a:rPr lang="nl-BE" sz="1700" dirty="0"/>
              <a:t>.</a:t>
            </a:r>
          </a:p>
          <a:p>
            <a:pPr lvl="0" eaLnBrk="0" fontAlgn="base" hangingPunct="0">
              <a:lnSpc>
                <a:spcPct val="100000"/>
              </a:lnSpc>
              <a:spcBef>
                <a:spcPct val="0"/>
              </a:spcBef>
              <a:spcAft>
                <a:spcPct val="0"/>
              </a:spcAft>
              <a:buClrTx/>
              <a:buSzTx/>
              <a:buFontTx/>
              <a:buChar char="-"/>
            </a:pPr>
            <a:r>
              <a:rPr lang="nl-BE" sz="1700" dirty="0"/>
              <a:t>Controle van de werkelijke oppervlakte gebeurde pas </a:t>
            </a:r>
            <a:r>
              <a:rPr lang="nl-BE" sz="1700" u="sng" dirty="0"/>
              <a:t>nadat kopers een fout signaleerden</a:t>
            </a:r>
            <a:r>
              <a:rPr lang="nl-BE" sz="1700" dirty="0"/>
              <a:t>.</a:t>
            </a:r>
          </a:p>
          <a:p>
            <a:pPr lvl="0" eaLnBrk="0" fontAlgn="base" hangingPunct="0">
              <a:lnSpc>
                <a:spcPct val="100000"/>
              </a:lnSpc>
              <a:spcBef>
                <a:spcPct val="0"/>
              </a:spcBef>
              <a:spcAft>
                <a:spcPct val="0"/>
              </a:spcAft>
              <a:buClrTx/>
              <a:buSzTx/>
              <a:buFontTx/>
              <a:buChar char="-"/>
            </a:pPr>
            <a:r>
              <a:rPr lang="nl-BE" sz="1700" dirty="0"/>
              <a:t>In werkelijkheid 810 m² in plaats van 916 m² die de makelaar had geafficheerd</a:t>
            </a:r>
          </a:p>
          <a:p>
            <a:pPr marL="0" lvl="0" indent="0" eaLnBrk="0" fontAlgn="base" hangingPunct="0">
              <a:lnSpc>
                <a:spcPct val="100000"/>
              </a:lnSpc>
              <a:spcBef>
                <a:spcPct val="0"/>
              </a:spcBef>
              <a:spcAft>
                <a:spcPct val="0"/>
              </a:spcAft>
              <a:buClrTx/>
              <a:buSzTx/>
              <a:buNone/>
            </a:pPr>
            <a:endParaRPr lang="nl-BE" sz="1700" dirty="0"/>
          </a:p>
          <a:p>
            <a:pPr lvl="0" eaLnBrk="0" fontAlgn="base" hangingPunct="0">
              <a:lnSpc>
                <a:spcPct val="100000"/>
              </a:lnSpc>
              <a:spcBef>
                <a:spcPct val="0"/>
              </a:spcBef>
              <a:spcAft>
                <a:spcPct val="0"/>
              </a:spcAft>
              <a:buClrTx/>
              <a:buSzTx/>
              <a:buFontTx/>
              <a:buChar char="-"/>
            </a:pPr>
            <a:r>
              <a:rPr lang="nl-BE" sz="1700" dirty="0"/>
              <a:t>Uitspraak:</a:t>
            </a:r>
          </a:p>
          <a:p>
            <a:pPr>
              <a:buFontTx/>
              <a:buChar char="-"/>
            </a:pPr>
            <a:r>
              <a:rPr lang="nl-BE" sz="1700" dirty="0"/>
              <a:t>Makelaar handelde niet zoals een normaal en zorgvuldig professioneel makelaar.</a:t>
            </a:r>
          </a:p>
          <a:p>
            <a:pPr lvl="0" eaLnBrk="0" fontAlgn="base" hangingPunct="0">
              <a:lnSpc>
                <a:spcPct val="100000"/>
              </a:lnSpc>
              <a:spcBef>
                <a:spcPct val="0"/>
              </a:spcBef>
              <a:spcAft>
                <a:spcPct val="0"/>
              </a:spcAft>
              <a:buClrTx/>
              <a:buSzTx/>
              <a:buFontTx/>
              <a:buChar char="-"/>
            </a:pPr>
            <a:r>
              <a:rPr lang="nl-BE" sz="1700" dirty="0"/>
              <a:t>Makelaar vervulde haar </a:t>
            </a:r>
            <a:r>
              <a:rPr lang="nl-BE" sz="1700" u="sng" dirty="0"/>
              <a:t>onderzoeks- en informatieplicht</a:t>
            </a:r>
            <a:r>
              <a:rPr lang="nl-BE" sz="1700" dirty="0"/>
              <a:t> niet: t.a.v. de verkoper (opdrachtgever) &amp; t.a.v. de koper (correcte en volledige informatie over essentiële elementen): oppervlakte = essentieel element; niet louter voortgaan op kadastrale gegevens; zelf visueel nazicht ter plaatse</a:t>
            </a:r>
          </a:p>
          <a:p>
            <a:pPr>
              <a:buFontTx/>
              <a:buChar char="-"/>
            </a:pPr>
            <a:r>
              <a:rPr lang="nl-BE" sz="1700" dirty="0"/>
              <a:t>Contractuele fout bewezen jegens verkoper/opdrachtgever</a:t>
            </a:r>
          </a:p>
          <a:p>
            <a:pPr>
              <a:buFontTx/>
              <a:buChar char="-"/>
            </a:pPr>
            <a:r>
              <a:rPr lang="nl-BE" sz="1700" dirty="0"/>
              <a:t>Geen recht op ereloon.</a:t>
            </a:r>
          </a:p>
          <a:p>
            <a:pPr>
              <a:buFontTx/>
              <a:buChar char="-"/>
            </a:pPr>
            <a:r>
              <a:rPr lang="nl-BE" sz="1700" dirty="0"/>
              <a:t>Verkoper/opdrachtgever heeft bovendien recht op schadevergoeding (vertraging verkoop en minnelijke ontbinding eerste overeenkomst).</a:t>
            </a:r>
          </a:p>
          <a:p>
            <a:pPr marL="0" indent="0">
              <a:buNone/>
            </a:pPr>
            <a:endParaRPr lang="nl-BE" sz="1300" dirty="0"/>
          </a:p>
          <a:p>
            <a:pPr>
              <a:buFont typeface="Arial" panose="020B0604020202020204" pitchFamily="34" charset="0"/>
              <a:buChar char="•"/>
            </a:pPr>
            <a:r>
              <a:rPr lang="nl-BE" sz="1700" b="1" dirty="0"/>
              <a:t> LES: informatie-inwinningsplicht goed naleven. Zelf informatie op voorhand inwinnen en delen.</a:t>
            </a:r>
          </a:p>
        </p:txBody>
      </p:sp>
      <p:sp>
        <p:nvSpPr>
          <p:cNvPr id="4" name="Tijdelijke aanduiding voor dianummer 3">
            <a:extLst>
              <a:ext uri="{FF2B5EF4-FFF2-40B4-BE49-F238E27FC236}">
                <a16:creationId xmlns:a16="http://schemas.microsoft.com/office/drawing/2014/main" id="{60833499-2354-A739-32DF-E15F40ADFCCE}"/>
              </a:ext>
            </a:extLst>
          </p:cNvPr>
          <p:cNvSpPr>
            <a:spLocks noGrp="1"/>
          </p:cNvSpPr>
          <p:nvPr>
            <p:ph type="sldNum" sz="quarter" idx="12"/>
          </p:nvPr>
        </p:nvSpPr>
        <p:spPr/>
        <p:txBody>
          <a:bodyPr/>
          <a:lstStyle/>
          <a:p>
            <a:fld id="{39A4BCF5-C60D-4E3A-A086-502B23A937C7}" type="slidenum">
              <a:rPr lang="fr-BE" smtClean="0"/>
              <a:t>39</a:t>
            </a:fld>
            <a:endParaRPr lang="fr-BE"/>
          </a:p>
        </p:txBody>
      </p:sp>
      <p:pic>
        <p:nvPicPr>
          <p:cNvPr id="5" name="Image 10">
            <a:extLst>
              <a:ext uri="{FF2B5EF4-FFF2-40B4-BE49-F238E27FC236}">
                <a16:creationId xmlns:a16="http://schemas.microsoft.com/office/drawing/2014/main" id="{D123A142-E5E3-8B74-2E2E-9CE71F55B835}"/>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234561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B324A-594C-5103-580F-F03046DE29B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20899A7-7A05-1F79-F2BF-8F4ADE791143}"/>
              </a:ext>
            </a:extLst>
          </p:cNvPr>
          <p:cNvSpPr>
            <a:spLocks noGrp="1"/>
          </p:cNvSpPr>
          <p:nvPr>
            <p:ph type="title"/>
          </p:nvPr>
        </p:nvSpPr>
        <p:spPr/>
        <p:txBody>
          <a:bodyPr/>
          <a:lstStyle/>
          <a:p>
            <a:r>
              <a:rPr lang="nl-BE" dirty="0"/>
              <a:t>Over ons</a:t>
            </a:r>
          </a:p>
        </p:txBody>
      </p:sp>
      <p:sp>
        <p:nvSpPr>
          <p:cNvPr id="3" name="Tijdelijke aanduiding voor inhoud 2">
            <a:extLst>
              <a:ext uri="{FF2B5EF4-FFF2-40B4-BE49-F238E27FC236}">
                <a16:creationId xmlns:a16="http://schemas.microsoft.com/office/drawing/2014/main" id="{B86323BA-B708-526F-E113-A2F408555ACC}"/>
              </a:ext>
            </a:extLst>
          </p:cNvPr>
          <p:cNvSpPr>
            <a:spLocks noGrp="1"/>
          </p:cNvSpPr>
          <p:nvPr>
            <p:ph idx="1"/>
          </p:nvPr>
        </p:nvSpPr>
        <p:spPr>
          <a:xfrm>
            <a:off x="1097279" y="1845734"/>
            <a:ext cx="10966901" cy="4515737"/>
          </a:xfrm>
        </p:spPr>
        <p:txBody>
          <a:bodyPr>
            <a:normAutofit/>
          </a:bodyPr>
          <a:lstStyle/>
          <a:p>
            <a:pPr>
              <a:buFont typeface="Arial" panose="020B0604020202020204" pitchFamily="34" charset="0"/>
              <a:buChar char="•"/>
            </a:pPr>
            <a:r>
              <a:rPr lang="nl-BE" dirty="0"/>
              <a:t> Advocatenkantoor Brussel</a:t>
            </a:r>
          </a:p>
          <a:p>
            <a:pPr>
              <a:buFont typeface="Arial" panose="020B0604020202020204" pitchFamily="34" charset="0"/>
              <a:buChar char="•"/>
            </a:pPr>
            <a:r>
              <a:rPr lang="nl-BE" dirty="0"/>
              <a:t> Specialisaties: </a:t>
            </a:r>
          </a:p>
          <a:p>
            <a:endParaRPr lang="nl-BE" dirty="0"/>
          </a:p>
          <a:p>
            <a:pPr lvl="3"/>
            <a:r>
              <a:rPr lang="nl-BE" sz="2000" dirty="0"/>
              <a:t>Vastgoedrecht: stedenbouw/omgevingsrecht, aanneming, verkoop, huur, handelshuur, zakelijke rechten, afpaling, mede-eigendom, woonkwaliteit, leegstand, enz.</a:t>
            </a:r>
          </a:p>
          <a:p>
            <a:pPr lvl="3"/>
            <a:r>
              <a:rPr lang="nl-BE" sz="2000" dirty="0"/>
              <a:t>Publiek recht: overheidsopdrachten: gunning en uitvoering openbare werken</a:t>
            </a:r>
          </a:p>
          <a:p>
            <a:pPr lvl="3"/>
            <a:r>
              <a:rPr lang="nl-BE" sz="2000" dirty="0"/>
              <a:t>Financieel recht: kredieten, financiering</a:t>
            </a:r>
          </a:p>
          <a:p>
            <a:pPr>
              <a:buFont typeface="Arial" panose="020B0604020202020204" pitchFamily="34" charset="0"/>
              <a:buChar char="•"/>
            </a:pPr>
            <a:r>
              <a:rPr lang="nl-BE" dirty="0"/>
              <a:t> 10 advocaten</a:t>
            </a:r>
          </a:p>
          <a:p>
            <a:pPr>
              <a:buFont typeface="Arial" panose="020B0604020202020204" pitchFamily="34" charset="0"/>
              <a:buChar char="•"/>
            </a:pPr>
            <a:r>
              <a:rPr lang="nl-BE" dirty="0"/>
              <a:t> Drie gewesten, drie talen</a:t>
            </a:r>
          </a:p>
          <a:p>
            <a:endParaRPr lang="nl-BE" sz="900" dirty="0"/>
          </a:p>
          <a:p>
            <a:r>
              <a:rPr lang="nl-BE" dirty="0">
                <a:sym typeface="Wingdings" panose="05000000000000000000" pitchFamily="2" charset="2"/>
              </a:rPr>
              <a:t> </a:t>
            </a:r>
            <a:r>
              <a:rPr lang="nl-BE" dirty="0">
                <a:hlinkClick r:id="rId3"/>
              </a:rPr>
              <a:t>www.resolved.law</a:t>
            </a:r>
            <a:r>
              <a:rPr lang="nl-BE" dirty="0"/>
              <a:t> </a:t>
            </a:r>
          </a:p>
          <a:p>
            <a:endParaRPr lang="nl-BE" sz="2600" dirty="0"/>
          </a:p>
          <a:p>
            <a:pPr marL="566928" lvl="3" indent="0">
              <a:buNone/>
            </a:pPr>
            <a:endParaRPr lang="nl-BE" sz="2000" dirty="0"/>
          </a:p>
          <a:p>
            <a:pPr marL="566928" lvl="3" indent="0">
              <a:buNone/>
            </a:pPr>
            <a:endParaRPr lang="nl-BE" sz="2000" dirty="0"/>
          </a:p>
          <a:p>
            <a:pPr marL="566928" lvl="3" indent="0">
              <a:buNone/>
            </a:pPr>
            <a:endParaRPr lang="nl-BE" sz="2000" dirty="0"/>
          </a:p>
          <a:p>
            <a:pPr marL="566928" lvl="3" indent="0">
              <a:buNone/>
            </a:pPr>
            <a:endParaRPr lang="nl-BE" sz="2000" dirty="0"/>
          </a:p>
          <a:p>
            <a:pPr marL="566928" lvl="3" indent="0">
              <a:buNone/>
            </a:pPr>
            <a:endParaRPr lang="nl-BE" sz="2000" dirty="0"/>
          </a:p>
          <a:p>
            <a:pPr marL="566928" lvl="3" indent="0">
              <a:buNone/>
            </a:pPr>
            <a:endParaRPr lang="nl-BE" sz="2000" dirty="0"/>
          </a:p>
          <a:p>
            <a:pPr marL="566928" lvl="3" indent="0">
              <a:buNone/>
            </a:pPr>
            <a:endParaRPr lang="nl-BE" sz="2000" dirty="0"/>
          </a:p>
        </p:txBody>
      </p:sp>
      <p:sp>
        <p:nvSpPr>
          <p:cNvPr id="4" name="Tijdelijke aanduiding voor dianummer 3">
            <a:extLst>
              <a:ext uri="{FF2B5EF4-FFF2-40B4-BE49-F238E27FC236}">
                <a16:creationId xmlns:a16="http://schemas.microsoft.com/office/drawing/2014/main" id="{2FB665BE-91C1-756E-53C9-0D7B145CA0E4}"/>
              </a:ext>
            </a:extLst>
          </p:cNvPr>
          <p:cNvSpPr>
            <a:spLocks noGrp="1"/>
          </p:cNvSpPr>
          <p:nvPr>
            <p:ph type="sldNum" sz="quarter" idx="12"/>
          </p:nvPr>
        </p:nvSpPr>
        <p:spPr/>
        <p:txBody>
          <a:bodyPr/>
          <a:lstStyle/>
          <a:p>
            <a:fld id="{39A4BCF5-C60D-4E3A-A086-502B23A937C7}" type="slidenum">
              <a:rPr lang="fr-BE" smtClean="0"/>
              <a:t>4</a:t>
            </a:fld>
            <a:endParaRPr lang="fr-BE"/>
          </a:p>
        </p:txBody>
      </p:sp>
      <p:pic>
        <p:nvPicPr>
          <p:cNvPr id="5" name="Image 10">
            <a:extLst>
              <a:ext uri="{FF2B5EF4-FFF2-40B4-BE49-F238E27FC236}">
                <a16:creationId xmlns:a16="http://schemas.microsoft.com/office/drawing/2014/main" id="{4B5F11BE-1BDE-6529-ECC5-83AC5D60DC72}"/>
              </a:ext>
            </a:extLst>
          </p:cNvPr>
          <p:cNvPicPr>
            <a:picLocks noChangeAspect="1"/>
          </p:cNvPicPr>
          <p:nvPr/>
        </p:nvPicPr>
        <p:blipFill rotWithShape="1">
          <a:blip r:embed="rId4"/>
          <a:srcRect b="39790"/>
          <a:stretch/>
        </p:blipFill>
        <p:spPr>
          <a:xfrm>
            <a:off x="8591342" y="6283516"/>
            <a:ext cx="2159508" cy="650123"/>
          </a:xfrm>
          <a:prstGeom prst="rect">
            <a:avLst/>
          </a:prstGeom>
        </p:spPr>
      </p:pic>
    </p:spTree>
    <p:extLst>
      <p:ext uri="{BB962C8B-B14F-4D97-AF65-F5344CB8AC3E}">
        <p14:creationId xmlns:p14="http://schemas.microsoft.com/office/powerpoint/2010/main" val="3774051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B7335-BCD5-8AA5-F48F-0AC550B43C4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2E7038D-5362-8E29-C395-0691835256F0}"/>
              </a:ext>
            </a:extLst>
          </p:cNvPr>
          <p:cNvSpPr>
            <a:spLocks noGrp="1"/>
          </p:cNvSpPr>
          <p:nvPr>
            <p:ph type="title"/>
          </p:nvPr>
        </p:nvSpPr>
        <p:spPr>
          <a:xfrm>
            <a:off x="1097279" y="286603"/>
            <a:ext cx="10800431" cy="1450757"/>
          </a:xfrm>
        </p:spPr>
        <p:txBody>
          <a:bodyPr/>
          <a:lstStyle/>
          <a:p>
            <a:r>
              <a:rPr lang="nl-BE" dirty="0"/>
              <a:t>Casussen</a:t>
            </a:r>
          </a:p>
        </p:txBody>
      </p:sp>
      <p:sp>
        <p:nvSpPr>
          <p:cNvPr id="3" name="Tijdelijke aanduiding voor inhoud 2">
            <a:extLst>
              <a:ext uri="{FF2B5EF4-FFF2-40B4-BE49-F238E27FC236}">
                <a16:creationId xmlns:a16="http://schemas.microsoft.com/office/drawing/2014/main" id="{6FB6F2E7-9405-06DF-A1C8-8D198A6508E1}"/>
              </a:ext>
            </a:extLst>
          </p:cNvPr>
          <p:cNvSpPr>
            <a:spLocks noGrp="1"/>
          </p:cNvSpPr>
          <p:nvPr>
            <p:ph idx="1"/>
          </p:nvPr>
        </p:nvSpPr>
        <p:spPr>
          <a:xfrm>
            <a:off x="1097279" y="1795125"/>
            <a:ext cx="11000127" cy="4555931"/>
          </a:xfrm>
        </p:spPr>
        <p:txBody>
          <a:bodyPr>
            <a:normAutofit fontScale="77500" lnSpcReduction="20000"/>
          </a:bodyPr>
          <a:lstStyle/>
          <a:p>
            <a:pPr marL="0" indent="0">
              <a:buNone/>
            </a:pPr>
            <a:r>
              <a:rPr lang="nl-BE" b="1" dirty="0"/>
              <a:t>Hof van Beroep te Gent 3 juni 2015</a:t>
            </a:r>
          </a:p>
          <a:p>
            <a:pPr>
              <a:buFont typeface="Arial" panose="020B0604020202020204" pitchFamily="34" charset="0"/>
              <a:buChar char="•"/>
            </a:pPr>
            <a:r>
              <a:rPr lang="nl-BE" dirty="0"/>
              <a:t> Feiten:</a:t>
            </a:r>
          </a:p>
          <a:p>
            <a:pPr lvl="0" eaLnBrk="0" fontAlgn="base" hangingPunct="0">
              <a:lnSpc>
                <a:spcPct val="100000"/>
              </a:lnSpc>
              <a:spcBef>
                <a:spcPct val="0"/>
              </a:spcBef>
              <a:spcAft>
                <a:spcPct val="0"/>
              </a:spcAft>
              <a:buClrTx/>
              <a:buSzTx/>
              <a:buFontTx/>
              <a:buChar char="-"/>
            </a:pPr>
            <a:r>
              <a:rPr lang="nl-BE" dirty="0"/>
              <a:t>Eigenares verhuurt woning via vastgoedmakelaar. </a:t>
            </a:r>
          </a:p>
          <a:p>
            <a:pPr lvl="0" eaLnBrk="0" fontAlgn="base" hangingPunct="0">
              <a:lnSpc>
                <a:spcPct val="100000"/>
              </a:lnSpc>
              <a:spcBef>
                <a:spcPct val="0"/>
              </a:spcBef>
              <a:spcAft>
                <a:spcPct val="0"/>
              </a:spcAft>
              <a:buClrTx/>
              <a:buSzTx/>
              <a:buFontTx/>
              <a:buChar char="-"/>
            </a:pPr>
            <a:r>
              <a:rPr lang="nl-BE" dirty="0"/>
              <a:t>Vastgoedmakelaar laat inlichtingenfiche invullen door kandidaat-huurder met o.m. beroepsgegevens, inkomen</a:t>
            </a:r>
          </a:p>
          <a:p>
            <a:pPr lvl="0" eaLnBrk="0" fontAlgn="base" hangingPunct="0">
              <a:lnSpc>
                <a:spcPct val="100000"/>
              </a:lnSpc>
              <a:spcBef>
                <a:spcPct val="0"/>
              </a:spcBef>
              <a:spcAft>
                <a:spcPct val="0"/>
              </a:spcAft>
              <a:buClrTx/>
              <a:buSzTx/>
              <a:buFontTx/>
              <a:buChar char="-"/>
            </a:pPr>
            <a:r>
              <a:rPr lang="nl-BE" dirty="0"/>
              <a:t>Huurder blijkt kort na aanvang insolvabel.</a:t>
            </a:r>
          </a:p>
          <a:p>
            <a:pPr lvl="0" eaLnBrk="0" fontAlgn="base" hangingPunct="0">
              <a:lnSpc>
                <a:spcPct val="100000"/>
              </a:lnSpc>
              <a:spcBef>
                <a:spcPct val="0"/>
              </a:spcBef>
              <a:spcAft>
                <a:spcPct val="0"/>
              </a:spcAft>
              <a:buClrTx/>
              <a:buSzTx/>
              <a:buFontTx/>
              <a:buChar char="-"/>
            </a:pPr>
            <a:r>
              <a:rPr lang="nl-BE" dirty="0"/>
              <a:t>Eigenares vordert schadevergoeding wegens vermeende beroepsfouten: onvoldoende solvabiliteitsonderzoek, onterecht positief advies, overdracht sleutels zonder huurwaarborg, gebrekkige opvolging betalingsproblemen</a:t>
            </a:r>
          </a:p>
          <a:p>
            <a:pPr>
              <a:buFont typeface="Arial" panose="020B0604020202020204" pitchFamily="34" charset="0"/>
              <a:buChar char="•"/>
            </a:pPr>
            <a:r>
              <a:rPr lang="nl-BE" dirty="0"/>
              <a:t> Uitspraak:</a:t>
            </a:r>
          </a:p>
          <a:p>
            <a:pPr>
              <a:buFontTx/>
              <a:buChar char="-"/>
            </a:pPr>
            <a:r>
              <a:rPr lang="nl-BE" dirty="0"/>
              <a:t>Geen bewijs van een professionele fout.</a:t>
            </a:r>
          </a:p>
          <a:p>
            <a:pPr>
              <a:buFontTx/>
              <a:buChar char="-"/>
            </a:pPr>
            <a:r>
              <a:rPr lang="nl-BE" dirty="0"/>
              <a:t>Vastgoedmakelaar is in principe aansprakelijk wanneer hij een kandidaat-huurder aanbrengt waarvan hij de insolvabiliteit kende of behoorde te kennen.</a:t>
            </a:r>
          </a:p>
          <a:p>
            <a:pPr>
              <a:buFontTx/>
              <a:buChar char="-"/>
            </a:pPr>
            <a:r>
              <a:rPr lang="nl-BE" dirty="0"/>
              <a:t>Vastgoedmakelaar moet in principe </a:t>
            </a:r>
            <a:r>
              <a:rPr lang="nl-BE" u="sng" dirty="0"/>
              <a:t>niet instaan voor insolvabiliteit</a:t>
            </a:r>
            <a:r>
              <a:rPr lang="nl-BE" dirty="0"/>
              <a:t> van een aangebrachte huurder.</a:t>
            </a:r>
          </a:p>
          <a:p>
            <a:pPr>
              <a:buFontTx/>
              <a:buChar char="-"/>
            </a:pPr>
            <a:r>
              <a:rPr lang="nl-BE" dirty="0"/>
              <a:t>Geen algemene verplichting tot diepgaand solvabiliteitsonderzoek, tenzij concrete aanwijzingen van risico.</a:t>
            </a:r>
          </a:p>
          <a:p>
            <a:pPr>
              <a:buFontTx/>
              <a:buChar char="-"/>
            </a:pPr>
            <a:r>
              <a:rPr lang="nl-BE" dirty="0"/>
              <a:t>Geen verplichting om gegevens inlichtingenfiche ook effectief te controleren</a:t>
            </a:r>
          </a:p>
          <a:p>
            <a:pPr>
              <a:buFontTx/>
              <a:buChar char="-"/>
            </a:pPr>
            <a:r>
              <a:rPr lang="nl-BE" dirty="0"/>
              <a:t>Vordering afgewezen, eerste vonnis bevestigd.</a:t>
            </a:r>
          </a:p>
          <a:p>
            <a:pPr>
              <a:buFont typeface="Arial" panose="020B0604020202020204" pitchFamily="34" charset="0"/>
              <a:buChar char="•"/>
            </a:pPr>
            <a:r>
              <a:rPr lang="nl-BE" b="1" dirty="0"/>
              <a:t>LES: duidelijk de omvang van de opdracht beschrijven: o.m. niet instaan voor insolvabiliteit aangebrachte koper/huurder</a:t>
            </a:r>
          </a:p>
        </p:txBody>
      </p:sp>
      <p:sp>
        <p:nvSpPr>
          <p:cNvPr id="4" name="Tijdelijke aanduiding voor dianummer 3">
            <a:extLst>
              <a:ext uri="{FF2B5EF4-FFF2-40B4-BE49-F238E27FC236}">
                <a16:creationId xmlns:a16="http://schemas.microsoft.com/office/drawing/2014/main" id="{22E1D00D-04CA-2C2B-9458-406312B107CF}"/>
              </a:ext>
            </a:extLst>
          </p:cNvPr>
          <p:cNvSpPr>
            <a:spLocks noGrp="1"/>
          </p:cNvSpPr>
          <p:nvPr>
            <p:ph type="sldNum" sz="quarter" idx="12"/>
          </p:nvPr>
        </p:nvSpPr>
        <p:spPr/>
        <p:txBody>
          <a:bodyPr/>
          <a:lstStyle/>
          <a:p>
            <a:fld id="{39A4BCF5-C60D-4E3A-A086-502B23A937C7}" type="slidenum">
              <a:rPr lang="fr-BE" smtClean="0"/>
              <a:t>40</a:t>
            </a:fld>
            <a:endParaRPr lang="fr-BE"/>
          </a:p>
        </p:txBody>
      </p:sp>
      <p:pic>
        <p:nvPicPr>
          <p:cNvPr id="5" name="Image 10">
            <a:extLst>
              <a:ext uri="{FF2B5EF4-FFF2-40B4-BE49-F238E27FC236}">
                <a16:creationId xmlns:a16="http://schemas.microsoft.com/office/drawing/2014/main" id="{46893570-7EFF-1299-B71B-6926D5553BB3}"/>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9165362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55488-02D0-0DE0-9C30-05E1733373D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D839BDD-2B22-A95A-8FAE-AF53DE80C615}"/>
              </a:ext>
            </a:extLst>
          </p:cNvPr>
          <p:cNvSpPr>
            <a:spLocks noGrp="1"/>
          </p:cNvSpPr>
          <p:nvPr>
            <p:ph type="title"/>
          </p:nvPr>
        </p:nvSpPr>
        <p:spPr>
          <a:xfrm>
            <a:off x="1097279" y="286603"/>
            <a:ext cx="10800431" cy="1450757"/>
          </a:xfrm>
        </p:spPr>
        <p:txBody>
          <a:bodyPr/>
          <a:lstStyle/>
          <a:p>
            <a:r>
              <a:rPr lang="nl-BE" dirty="0"/>
              <a:t>Casussen</a:t>
            </a:r>
          </a:p>
        </p:txBody>
      </p:sp>
      <p:sp>
        <p:nvSpPr>
          <p:cNvPr id="3" name="Tijdelijke aanduiding voor inhoud 2">
            <a:extLst>
              <a:ext uri="{FF2B5EF4-FFF2-40B4-BE49-F238E27FC236}">
                <a16:creationId xmlns:a16="http://schemas.microsoft.com/office/drawing/2014/main" id="{F467286E-9DC2-DCB4-66F3-0BAC5D3469CA}"/>
              </a:ext>
            </a:extLst>
          </p:cNvPr>
          <p:cNvSpPr>
            <a:spLocks noGrp="1"/>
          </p:cNvSpPr>
          <p:nvPr>
            <p:ph idx="1"/>
          </p:nvPr>
        </p:nvSpPr>
        <p:spPr>
          <a:xfrm>
            <a:off x="1097280" y="1795125"/>
            <a:ext cx="11094720" cy="4488391"/>
          </a:xfrm>
        </p:spPr>
        <p:txBody>
          <a:bodyPr>
            <a:normAutofit fontScale="70000" lnSpcReduction="20000"/>
          </a:bodyPr>
          <a:lstStyle/>
          <a:p>
            <a:pPr marL="0" indent="0">
              <a:buNone/>
            </a:pPr>
            <a:r>
              <a:rPr lang="nl-BE" b="1" dirty="0"/>
              <a:t>Rb. Oost-Vlaanderen (afd. Oudenaarde) 12 oktober 2021</a:t>
            </a:r>
          </a:p>
          <a:p>
            <a:pPr>
              <a:buFont typeface="Arial" panose="020B0604020202020204" pitchFamily="34" charset="0"/>
              <a:buChar char="•"/>
            </a:pPr>
            <a:r>
              <a:rPr lang="nl-BE" dirty="0"/>
              <a:t> Feiten:</a:t>
            </a:r>
          </a:p>
          <a:p>
            <a:pPr>
              <a:buFont typeface="Arial" panose="020B0604020202020204" pitchFamily="34" charset="0"/>
              <a:buChar char="•"/>
            </a:pPr>
            <a:r>
              <a:rPr lang="nl-BE" dirty="0"/>
              <a:t>Verkoop van een woning in </a:t>
            </a:r>
            <a:r>
              <a:rPr lang="nl-BE" dirty="0" err="1"/>
              <a:t>Nederzwalm</a:t>
            </a:r>
            <a:endParaRPr lang="nl-BE" dirty="0"/>
          </a:p>
          <a:p>
            <a:pPr lvl="0" eaLnBrk="0" fontAlgn="base" hangingPunct="0">
              <a:lnSpc>
                <a:spcPct val="100000"/>
              </a:lnSpc>
              <a:spcBef>
                <a:spcPct val="0"/>
              </a:spcBef>
              <a:spcAft>
                <a:spcPct val="0"/>
              </a:spcAft>
              <a:buClrTx/>
              <a:buSzTx/>
              <a:buFontTx/>
              <a:buChar char="-"/>
            </a:pPr>
            <a:r>
              <a:rPr lang="nl-BE" dirty="0"/>
              <a:t>Compromis voorziet betaling van een voorschot op de derdenrekening van de notaris.</a:t>
            </a:r>
          </a:p>
          <a:p>
            <a:pPr lvl="0" eaLnBrk="0" fontAlgn="base" hangingPunct="0">
              <a:lnSpc>
                <a:spcPct val="100000"/>
              </a:lnSpc>
              <a:spcBef>
                <a:spcPct val="0"/>
              </a:spcBef>
              <a:spcAft>
                <a:spcPct val="0"/>
              </a:spcAft>
              <a:buClrTx/>
              <a:buSzTx/>
              <a:buFontTx/>
              <a:buChar char="-"/>
            </a:pPr>
            <a:r>
              <a:rPr lang="nl-BE" dirty="0"/>
              <a:t>Voorschot blijkt niet betaald bij ondertekening van de compromis waar de vastgoedmakelaar aanwezig was.</a:t>
            </a:r>
          </a:p>
          <a:p>
            <a:pPr lvl="0" eaLnBrk="0" fontAlgn="base" hangingPunct="0">
              <a:lnSpc>
                <a:spcPct val="100000"/>
              </a:lnSpc>
              <a:spcBef>
                <a:spcPct val="0"/>
              </a:spcBef>
              <a:spcAft>
                <a:spcPct val="0"/>
              </a:spcAft>
              <a:buClrTx/>
              <a:buSzTx/>
              <a:buFontTx/>
              <a:buChar char="-"/>
            </a:pPr>
            <a:r>
              <a:rPr lang="nl-BE" dirty="0"/>
              <a:t>Verkoper moet procedure tot ontbinding van de koop voeren en vordert schadevergoeding van koper, die evenwel niet gewaarborgd is door voorschot (want niet betaald).</a:t>
            </a:r>
          </a:p>
          <a:p>
            <a:pPr marL="0" lvl="0" indent="0" eaLnBrk="0" fontAlgn="base" hangingPunct="0">
              <a:lnSpc>
                <a:spcPct val="100000"/>
              </a:lnSpc>
              <a:spcBef>
                <a:spcPct val="0"/>
              </a:spcBef>
              <a:spcAft>
                <a:spcPct val="0"/>
              </a:spcAft>
              <a:buClrTx/>
              <a:buSzTx/>
              <a:buNone/>
            </a:pPr>
            <a:endParaRPr lang="nl-BE" dirty="0"/>
          </a:p>
          <a:p>
            <a:pPr lvl="0" eaLnBrk="0" fontAlgn="base" hangingPunct="0">
              <a:lnSpc>
                <a:spcPct val="100000"/>
              </a:lnSpc>
              <a:spcBef>
                <a:spcPct val="0"/>
              </a:spcBef>
              <a:spcAft>
                <a:spcPct val="0"/>
              </a:spcAft>
              <a:buClrTx/>
              <a:buSzTx/>
              <a:buFont typeface="Arial" panose="020B0604020202020204" pitchFamily="34" charset="0"/>
              <a:buChar char="•"/>
            </a:pPr>
            <a:r>
              <a:rPr lang="nl-BE" dirty="0"/>
              <a:t> Uitspraak:</a:t>
            </a:r>
          </a:p>
          <a:p>
            <a:pPr>
              <a:buFontTx/>
              <a:buChar char="-"/>
            </a:pPr>
            <a:r>
              <a:rPr lang="nl-BE" dirty="0"/>
              <a:t>Notaris heeft geen aansprakelijkheid: verlijdt de akte; moest niet nagaan of voorschot was betaald bij compromis. </a:t>
            </a:r>
          </a:p>
          <a:p>
            <a:pPr>
              <a:buFontTx/>
              <a:buChar char="-"/>
            </a:pPr>
            <a:r>
              <a:rPr lang="nl-BE" dirty="0"/>
              <a:t>Vastgoedmakelaar is aansprakelijk want heeft zorgvuldigheids- en bijstandsplicht, was aanwezig bij ondertekening compromis en had moeten toezien op betaling van het voorschot zoals contractueel voorzien.</a:t>
            </a:r>
          </a:p>
          <a:p>
            <a:pPr>
              <a:buFontTx/>
              <a:buChar char="-"/>
            </a:pPr>
            <a:r>
              <a:rPr lang="nl-BE" dirty="0"/>
              <a:t>Schade verkoper/opdrachtgever= tijdverlies en kosten ontbindingsprocedure  (niet de afwezigheid van waarborg waarop schadevergoeding kan verhaald worden).</a:t>
            </a:r>
          </a:p>
          <a:p>
            <a:pPr>
              <a:buFontTx/>
              <a:buChar char="-"/>
            </a:pPr>
            <a:r>
              <a:rPr lang="nl-BE" dirty="0"/>
              <a:t>Verkoper draagt zelf  1/3 </a:t>
            </a:r>
            <a:r>
              <a:rPr lang="nl-BE" dirty="0" err="1"/>
              <a:t>vd</a:t>
            </a:r>
            <a:r>
              <a:rPr lang="nl-BE" dirty="0"/>
              <a:t> schade wegens risico-aanvaarding (geen voorafgaande controle van betaling). Overige 2/3 ten laste van de vastgoedmakelaar.</a:t>
            </a:r>
          </a:p>
          <a:p>
            <a:pPr>
              <a:buFont typeface="Arial" panose="020B0604020202020204" pitchFamily="34" charset="0"/>
              <a:buChar char="•"/>
            </a:pPr>
            <a:r>
              <a:rPr lang="nl-BE" b="1" dirty="0"/>
              <a:t> LES: bijstand bij opstellen compromis: effectief nagaan of alles wat </a:t>
            </a:r>
            <a:r>
              <a:rPr lang="nl-BE" b="1" dirty="0" err="1"/>
              <a:t>geakteerd</a:t>
            </a:r>
            <a:r>
              <a:rPr lang="nl-BE" b="1" dirty="0"/>
              <a:t> wordt ook effectief gebeurd is (zoals betaling voorschot)</a:t>
            </a:r>
          </a:p>
        </p:txBody>
      </p:sp>
      <p:sp>
        <p:nvSpPr>
          <p:cNvPr id="4" name="Tijdelijke aanduiding voor dianummer 3">
            <a:extLst>
              <a:ext uri="{FF2B5EF4-FFF2-40B4-BE49-F238E27FC236}">
                <a16:creationId xmlns:a16="http://schemas.microsoft.com/office/drawing/2014/main" id="{57F726C1-C823-8E27-2D4B-486F17A518C0}"/>
              </a:ext>
            </a:extLst>
          </p:cNvPr>
          <p:cNvSpPr>
            <a:spLocks noGrp="1"/>
          </p:cNvSpPr>
          <p:nvPr>
            <p:ph type="sldNum" sz="quarter" idx="12"/>
          </p:nvPr>
        </p:nvSpPr>
        <p:spPr/>
        <p:txBody>
          <a:bodyPr/>
          <a:lstStyle/>
          <a:p>
            <a:fld id="{39A4BCF5-C60D-4E3A-A086-502B23A937C7}" type="slidenum">
              <a:rPr lang="fr-BE" smtClean="0"/>
              <a:t>41</a:t>
            </a:fld>
            <a:endParaRPr lang="fr-BE"/>
          </a:p>
        </p:txBody>
      </p:sp>
      <p:pic>
        <p:nvPicPr>
          <p:cNvPr id="5" name="Image 10">
            <a:extLst>
              <a:ext uri="{FF2B5EF4-FFF2-40B4-BE49-F238E27FC236}">
                <a16:creationId xmlns:a16="http://schemas.microsoft.com/office/drawing/2014/main" id="{8BEEF532-0429-C19C-254C-5DB17996A2D0}"/>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2170204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3F3B8-34D4-D7F0-11F4-D8CF1F6C175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B0AE659-2431-11CF-4A47-7F3CB4372769}"/>
              </a:ext>
            </a:extLst>
          </p:cNvPr>
          <p:cNvSpPr>
            <a:spLocks noGrp="1"/>
          </p:cNvSpPr>
          <p:nvPr>
            <p:ph type="title"/>
          </p:nvPr>
        </p:nvSpPr>
        <p:spPr>
          <a:xfrm>
            <a:off x="1097279" y="286603"/>
            <a:ext cx="10800431" cy="1450757"/>
          </a:xfrm>
        </p:spPr>
        <p:txBody>
          <a:bodyPr/>
          <a:lstStyle/>
          <a:p>
            <a:r>
              <a:rPr lang="nl-BE" dirty="0"/>
              <a:t>Casussen</a:t>
            </a:r>
          </a:p>
        </p:txBody>
      </p:sp>
      <p:sp>
        <p:nvSpPr>
          <p:cNvPr id="3" name="Tijdelijke aanduiding voor inhoud 2">
            <a:extLst>
              <a:ext uri="{FF2B5EF4-FFF2-40B4-BE49-F238E27FC236}">
                <a16:creationId xmlns:a16="http://schemas.microsoft.com/office/drawing/2014/main" id="{2E41DEF3-767F-3856-353B-B52C3DBCBB97}"/>
              </a:ext>
            </a:extLst>
          </p:cNvPr>
          <p:cNvSpPr>
            <a:spLocks noGrp="1"/>
          </p:cNvSpPr>
          <p:nvPr>
            <p:ph idx="1"/>
          </p:nvPr>
        </p:nvSpPr>
        <p:spPr>
          <a:xfrm>
            <a:off x="1097280" y="1795125"/>
            <a:ext cx="10800430" cy="4488391"/>
          </a:xfrm>
        </p:spPr>
        <p:txBody>
          <a:bodyPr>
            <a:normAutofit fontScale="92500" lnSpcReduction="10000"/>
          </a:bodyPr>
          <a:lstStyle/>
          <a:p>
            <a:pPr marL="0" indent="0">
              <a:buNone/>
            </a:pPr>
            <a:r>
              <a:rPr lang="nl-BE" b="1" dirty="0"/>
              <a:t>Hof van beroep Bergen 23 januari 2018</a:t>
            </a:r>
          </a:p>
          <a:p>
            <a:pPr>
              <a:buFont typeface="Arial" panose="020B0604020202020204" pitchFamily="34" charset="0"/>
              <a:buChar char="•"/>
            </a:pPr>
            <a:r>
              <a:rPr lang="nl-BE" sz="1700" dirty="0"/>
              <a:t> Feiten:</a:t>
            </a:r>
          </a:p>
          <a:p>
            <a:pPr lvl="0" eaLnBrk="0" fontAlgn="base" hangingPunct="0">
              <a:lnSpc>
                <a:spcPct val="100000"/>
              </a:lnSpc>
              <a:spcBef>
                <a:spcPct val="0"/>
              </a:spcBef>
              <a:spcAft>
                <a:spcPct val="0"/>
              </a:spcAft>
              <a:buClrTx/>
              <a:buSzTx/>
              <a:buFontTx/>
              <a:buChar char="-"/>
            </a:pPr>
            <a:r>
              <a:rPr lang="nl-BE" sz="1700" dirty="0"/>
              <a:t>Vastgoedmakelaar bemiddelt bij verkoop van een onroerend goed (ruwbouwappartementen) te Châtelet</a:t>
            </a:r>
          </a:p>
          <a:p>
            <a:pPr lvl="0" eaLnBrk="0" fontAlgn="base" hangingPunct="0">
              <a:lnSpc>
                <a:spcPct val="100000"/>
              </a:lnSpc>
              <a:spcBef>
                <a:spcPct val="0"/>
              </a:spcBef>
              <a:spcAft>
                <a:spcPct val="0"/>
              </a:spcAft>
              <a:buClrTx/>
              <a:buSzTx/>
              <a:buFontTx/>
              <a:buChar char="-"/>
            </a:pPr>
            <a:r>
              <a:rPr lang="nl-BE" sz="1700" dirty="0"/>
              <a:t>Er blijken achteraf stedenbouwkundige problemen / onregelmatigheden te bestaan.</a:t>
            </a:r>
          </a:p>
          <a:p>
            <a:pPr lvl="0" eaLnBrk="0" fontAlgn="base" hangingPunct="0">
              <a:lnSpc>
                <a:spcPct val="100000"/>
              </a:lnSpc>
              <a:spcBef>
                <a:spcPct val="0"/>
              </a:spcBef>
              <a:spcAft>
                <a:spcPct val="0"/>
              </a:spcAft>
              <a:buClrTx/>
              <a:buSzTx/>
              <a:buFontTx/>
              <a:buChar char="-"/>
            </a:pPr>
            <a:r>
              <a:rPr lang="nl-BE" sz="1700" dirty="0"/>
              <a:t>Koper stelt dat hij onvoldoende werd geïnformeerd en bekomt nietigverklaring van de koop (bedrog, verzwijgen stedenbouwkundige inbreuk).</a:t>
            </a:r>
          </a:p>
          <a:p>
            <a:pPr lvl="0" eaLnBrk="0" fontAlgn="base" hangingPunct="0">
              <a:lnSpc>
                <a:spcPct val="100000"/>
              </a:lnSpc>
              <a:spcBef>
                <a:spcPct val="0"/>
              </a:spcBef>
              <a:spcAft>
                <a:spcPct val="0"/>
              </a:spcAft>
              <a:buClrTx/>
              <a:buSzTx/>
              <a:buFontTx/>
              <a:buChar char="-"/>
            </a:pPr>
            <a:r>
              <a:rPr lang="nl-BE" sz="1700" dirty="0"/>
              <a:t>Vastgoedmakelaar vordert commissie maar opdrachtgever weigert (tekortkoming onderzoeks- en informatieplicht).</a:t>
            </a:r>
          </a:p>
          <a:p>
            <a:pPr marL="0" lvl="0" indent="0" eaLnBrk="0" fontAlgn="base" hangingPunct="0">
              <a:lnSpc>
                <a:spcPct val="100000"/>
              </a:lnSpc>
              <a:spcBef>
                <a:spcPct val="0"/>
              </a:spcBef>
              <a:spcAft>
                <a:spcPct val="0"/>
              </a:spcAft>
              <a:buClrTx/>
              <a:buSzTx/>
              <a:buNone/>
            </a:pPr>
            <a:endParaRPr lang="nl-BE" sz="1700" dirty="0"/>
          </a:p>
          <a:p>
            <a:pPr lvl="0" eaLnBrk="0" fontAlgn="base" hangingPunct="0">
              <a:lnSpc>
                <a:spcPct val="100000"/>
              </a:lnSpc>
              <a:spcBef>
                <a:spcPct val="0"/>
              </a:spcBef>
              <a:spcAft>
                <a:spcPct val="0"/>
              </a:spcAft>
              <a:buClrTx/>
              <a:buSzTx/>
              <a:buFont typeface="Arial" panose="020B0604020202020204" pitchFamily="34" charset="0"/>
              <a:buChar char="•"/>
            </a:pPr>
            <a:r>
              <a:rPr lang="nl-BE" sz="1700" dirty="0"/>
              <a:t> Uitspraak:</a:t>
            </a:r>
          </a:p>
          <a:p>
            <a:pPr>
              <a:buFontTx/>
              <a:buChar char="-"/>
            </a:pPr>
            <a:r>
              <a:rPr lang="nl-BE" sz="1700" dirty="0"/>
              <a:t>Vastgoedmakelaar heeft onderzoeks-, controle- en informatieplicht.</a:t>
            </a:r>
          </a:p>
          <a:p>
            <a:pPr>
              <a:buFontTx/>
              <a:buChar char="-"/>
            </a:pPr>
            <a:r>
              <a:rPr lang="nl-BE" sz="1700" dirty="0"/>
              <a:t>Moest relevante stedenbouwkundige informatie opvragen en correct meedelen.</a:t>
            </a:r>
          </a:p>
          <a:p>
            <a:pPr>
              <a:buFontTx/>
              <a:buChar char="-"/>
            </a:pPr>
            <a:r>
              <a:rPr lang="nl-BE" sz="1700" dirty="0"/>
              <a:t>Mag niet louter afgaan op verklaringen van de verkoper wanneer verificatie mogelijk is.</a:t>
            </a:r>
          </a:p>
          <a:p>
            <a:pPr>
              <a:buFontTx/>
              <a:buChar char="-"/>
            </a:pPr>
            <a:r>
              <a:rPr lang="nl-BE" sz="1700" dirty="0"/>
              <a:t>Aansprakelijkheid wordt aanvaard bij foutieve of onvolledige informatieverstrekking.</a:t>
            </a:r>
          </a:p>
          <a:p>
            <a:pPr>
              <a:buFontTx/>
              <a:buChar char="-"/>
            </a:pPr>
            <a:r>
              <a:rPr lang="nl-BE" sz="1700" dirty="0"/>
              <a:t>Geen recht op volledige commissie 4% , wel gedeeltelijk (vergoeding prestaties)</a:t>
            </a:r>
            <a:endParaRPr lang="nl-BE" sz="1700" b="1" dirty="0"/>
          </a:p>
          <a:p>
            <a:pPr>
              <a:buFont typeface="Arial" panose="020B0604020202020204" pitchFamily="34" charset="0"/>
              <a:buChar char="•"/>
            </a:pPr>
            <a:r>
              <a:rPr lang="nl-BE" sz="1700" b="1" dirty="0"/>
              <a:t>LES: stedenbouwkundige toestand zelf nagaan; niet voortgaan op verklaringen verkoper</a:t>
            </a:r>
          </a:p>
        </p:txBody>
      </p:sp>
      <p:sp>
        <p:nvSpPr>
          <p:cNvPr id="4" name="Tijdelijke aanduiding voor dianummer 3">
            <a:extLst>
              <a:ext uri="{FF2B5EF4-FFF2-40B4-BE49-F238E27FC236}">
                <a16:creationId xmlns:a16="http://schemas.microsoft.com/office/drawing/2014/main" id="{AC871438-A08A-2404-B7C9-D1046C8E4CEE}"/>
              </a:ext>
            </a:extLst>
          </p:cNvPr>
          <p:cNvSpPr>
            <a:spLocks noGrp="1"/>
          </p:cNvSpPr>
          <p:nvPr>
            <p:ph type="sldNum" sz="quarter" idx="12"/>
          </p:nvPr>
        </p:nvSpPr>
        <p:spPr/>
        <p:txBody>
          <a:bodyPr/>
          <a:lstStyle/>
          <a:p>
            <a:fld id="{39A4BCF5-C60D-4E3A-A086-502B23A937C7}" type="slidenum">
              <a:rPr lang="fr-BE" smtClean="0"/>
              <a:t>42</a:t>
            </a:fld>
            <a:endParaRPr lang="fr-BE"/>
          </a:p>
        </p:txBody>
      </p:sp>
      <p:pic>
        <p:nvPicPr>
          <p:cNvPr id="5" name="Image 10">
            <a:extLst>
              <a:ext uri="{FF2B5EF4-FFF2-40B4-BE49-F238E27FC236}">
                <a16:creationId xmlns:a16="http://schemas.microsoft.com/office/drawing/2014/main" id="{7B1D1BDD-BC4A-1F22-4345-F10618806152}"/>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2541073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5071D-7CBC-E680-182A-1FD002A20B7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5DB6DA9-7BE4-070C-35C6-E22863FFBC84}"/>
              </a:ext>
            </a:extLst>
          </p:cNvPr>
          <p:cNvSpPr>
            <a:spLocks noGrp="1"/>
          </p:cNvSpPr>
          <p:nvPr>
            <p:ph type="title"/>
          </p:nvPr>
        </p:nvSpPr>
        <p:spPr>
          <a:xfrm>
            <a:off x="1097279" y="286603"/>
            <a:ext cx="10800431" cy="1450757"/>
          </a:xfrm>
        </p:spPr>
        <p:txBody>
          <a:bodyPr/>
          <a:lstStyle/>
          <a:p>
            <a:r>
              <a:rPr lang="nl-BE" dirty="0"/>
              <a:t>Casussen</a:t>
            </a:r>
          </a:p>
        </p:txBody>
      </p:sp>
      <p:sp>
        <p:nvSpPr>
          <p:cNvPr id="3" name="Tijdelijke aanduiding voor inhoud 2">
            <a:extLst>
              <a:ext uri="{FF2B5EF4-FFF2-40B4-BE49-F238E27FC236}">
                <a16:creationId xmlns:a16="http://schemas.microsoft.com/office/drawing/2014/main" id="{6102851A-AE3D-5792-BD53-60796D975416}"/>
              </a:ext>
            </a:extLst>
          </p:cNvPr>
          <p:cNvSpPr>
            <a:spLocks noGrp="1"/>
          </p:cNvSpPr>
          <p:nvPr>
            <p:ph idx="1"/>
          </p:nvPr>
        </p:nvSpPr>
        <p:spPr>
          <a:xfrm>
            <a:off x="1097279" y="1795125"/>
            <a:ext cx="11010637" cy="4488391"/>
          </a:xfrm>
        </p:spPr>
        <p:txBody>
          <a:bodyPr>
            <a:normAutofit fontScale="77500" lnSpcReduction="20000"/>
          </a:bodyPr>
          <a:lstStyle/>
          <a:p>
            <a:pPr marL="0" indent="0">
              <a:buNone/>
            </a:pPr>
            <a:r>
              <a:rPr lang="nl-BE" b="1" dirty="0"/>
              <a:t>Hof van beroep Luik 10 december 2015</a:t>
            </a:r>
          </a:p>
          <a:p>
            <a:pPr>
              <a:buFont typeface="Arial" panose="020B0604020202020204" pitchFamily="34" charset="0"/>
              <a:buChar char="•"/>
            </a:pPr>
            <a:r>
              <a:rPr lang="nl-BE" dirty="0"/>
              <a:t> Feiten:</a:t>
            </a:r>
          </a:p>
          <a:p>
            <a:pPr lvl="0" eaLnBrk="0" fontAlgn="base" hangingPunct="0">
              <a:lnSpc>
                <a:spcPct val="100000"/>
              </a:lnSpc>
              <a:spcBef>
                <a:spcPct val="0"/>
              </a:spcBef>
              <a:spcAft>
                <a:spcPct val="0"/>
              </a:spcAft>
              <a:buClrTx/>
              <a:buSzTx/>
              <a:buFontTx/>
              <a:buChar char="-"/>
            </a:pPr>
            <a:r>
              <a:rPr lang="nl-BE" dirty="0"/>
              <a:t>Vastgoedmakelaar bemiddelt bij verkoop van een boerderij met omliggende gronden</a:t>
            </a:r>
          </a:p>
          <a:p>
            <a:pPr lvl="0" eaLnBrk="0" fontAlgn="base" hangingPunct="0">
              <a:lnSpc>
                <a:spcPct val="100000"/>
              </a:lnSpc>
              <a:spcBef>
                <a:spcPct val="0"/>
              </a:spcBef>
              <a:spcAft>
                <a:spcPct val="0"/>
              </a:spcAft>
              <a:buClrTx/>
              <a:buSzTx/>
              <a:buFontTx/>
              <a:buChar char="-"/>
            </a:pPr>
            <a:r>
              <a:rPr lang="nl-BE" dirty="0"/>
              <a:t>Kandidaat-koper stort een voorschot op de rekening van de makelaar.</a:t>
            </a:r>
          </a:p>
          <a:p>
            <a:pPr lvl="0" eaLnBrk="0" fontAlgn="base" hangingPunct="0">
              <a:lnSpc>
                <a:spcPct val="100000"/>
              </a:lnSpc>
              <a:spcBef>
                <a:spcPct val="0"/>
              </a:spcBef>
              <a:spcAft>
                <a:spcPct val="0"/>
              </a:spcAft>
              <a:buClrTx/>
              <a:buSzTx/>
              <a:buFontTx/>
              <a:buChar char="-"/>
            </a:pPr>
            <a:r>
              <a:rPr lang="nl-BE" dirty="0"/>
              <a:t>Verkoop gaat uiteindelijk niet door; koper haakt af want pachtovereenkomsten.</a:t>
            </a:r>
          </a:p>
          <a:p>
            <a:pPr lvl="0" eaLnBrk="0" fontAlgn="base" hangingPunct="0">
              <a:lnSpc>
                <a:spcPct val="100000"/>
              </a:lnSpc>
              <a:spcBef>
                <a:spcPct val="0"/>
              </a:spcBef>
              <a:spcAft>
                <a:spcPct val="0"/>
              </a:spcAft>
              <a:buClrTx/>
              <a:buSzTx/>
              <a:buFontTx/>
              <a:buChar char="-"/>
            </a:pPr>
            <a:r>
              <a:rPr lang="nl-BE" dirty="0"/>
              <a:t>Discussie over: fout in hoofde van de makelaar, causaal verband, koper vordert terugbetaling van het voorschot</a:t>
            </a:r>
          </a:p>
          <a:p>
            <a:pPr lvl="0" eaLnBrk="0" fontAlgn="base" hangingPunct="0">
              <a:lnSpc>
                <a:spcPct val="100000"/>
              </a:lnSpc>
              <a:spcBef>
                <a:spcPct val="0"/>
              </a:spcBef>
              <a:spcAft>
                <a:spcPct val="0"/>
              </a:spcAft>
              <a:buClrTx/>
              <a:buSzTx/>
              <a:buFontTx/>
              <a:buChar char="-"/>
            </a:pPr>
            <a:endParaRPr lang="nl-BE" dirty="0"/>
          </a:p>
          <a:p>
            <a:pPr lvl="0" eaLnBrk="0" fontAlgn="base" hangingPunct="0">
              <a:lnSpc>
                <a:spcPct val="100000"/>
              </a:lnSpc>
              <a:spcBef>
                <a:spcPct val="0"/>
              </a:spcBef>
              <a:spcAft>
                <a:spcPct val="0"/>
              </a:spcAft>
              <a:buClrTx/>
              <a:buSzTx/>
              <a:buFont typeface="Arial" panose="020B0604020202020204" pitchFamily="34" charset="0"/>
              <a:buChar char="•"/>
            </a:pPr>
            <a:r>
              <a:rPr lang="nl-BE" dirty="0"/>
              <a:t> Uitspraak:</a:t>
            </a:r>
          </a:p>
          <a:p>
            <a:pPr>
              <a:buFontTx/>
              <a:buChar char="-"/>
            </a:pPr>
            <a:r>
              <a:rPr lang="nl-BE" dirty="0"/>
              <a:t>Makelaar moet de uitvoerbaarheid van de verrichting nagaan (algemene plicht om nuttige inlichtingen in te winnen): in </a:t>
            </a:r>
            <a:r>
              <a:rPr lang="nl-BE" dirty="0" err="1"/>
              <a:t>casu</a:t>
            </a:r>
            <a:r>
              <a:rPr lang="nl-BE" dirty="0"/>
              <a:t>: aanwezigheid van pachters en pachtovereenkomsten. </a:t>
            </a:r>
          </a:p>
          <a:p>
            <a:pPr>
              <a:buFontTx/>
              <a:buChar char="-"/>
            </a:pPr>
            <a:r>
              <a:rPr lang="nl-BE" dirty="0"/>
              <a:t>Contractuele fout t.a.v. opdrachtgever = buitencontractuele fout t.a.v. kandidaat-koper.</a:t>
            </a:r>
          </a:p>
          <a:p>
            <a:pPr>
              <a:buFontTx/>
              <a:buChar char="-"/>
            </a:pPr>
            <a:r>
              <a:rPr lang="nl-BE" dirty="0"/>
              <a:t> Makelaar moet nagaan dat onroerend goed vrij is van alle lasten en belemmeringen (in </a:t>
            </a:r>
            <a:r>
              <a:rPr lang="nl-BE" dirty="0" err="1"/>
              <a:t>casu</a:t>
            </a:r>
            <a:r>
              <a:rPr lang="nl-BE" dirty="0"/>
              <a:t>: pacht), eventueel door beroep te doen op derden (notaris van de opdrachtgever)</a:t>
            </a:r>
          </a:p>
          <a:p>
            <a:pPr>
              <a:buFontTx/>
              <a:buChar char="-"/>
            </a:pPr>
            <a:r>
              <a:rPr lang="nl-BE" dirty="0"/>
              <a:t>Verantwoordelijkheid stopt waar die van een andere professional (bv. notaris) begint.</a:t>
            </a:r>
          </a:p>
          <a:p>
            <a:pPr>
              <a:buFontTx/>
              <a:buChar char="-"/>
            </a:pPr>
            <a:r>
              <a:rPr lang="nl-BE" dirty="0"/>
              <a:t>Maar: geen aansprakelijkheid van makelaar want geen causaal verband met fout: indien fout niet begaan, geen koop, geen schade</a:t>
            </a:r>
          </a:p>
          <a:p>
            <a:pPr>
              <a:buFont typeface="Arial" panose="020B0604020202020204" pitchFamily="34" charset="0"/>
              <a:buChar char="•"/>
            </a:pPr>
            <a:r>
              <a:rPr lang="nl-BE" b="1" dirty="0"/>
              <a:t> LES: informatie-inwinningsplicht – informatieplicht: ook voor lasten en belemmeringen verkochte goed (huur, pacht, erfdienstbaarheden, bijzondere voorwaarden, voorkooprechten, enz..)</a:t>
            </a:r>
          </a:p>
        </p:txBody>
      </p:sp>
      <p:sp>
        <p:nvSpPr>
          <p:cNvPr id="4" name="Tijdelijke aanduiding voor dianummer 3">
            <a:extLst>
              <a:ext uri="{FF2B5EF4-FFF2-40B4-BE49-F238E27FC236}">
                <a16:creationId xmlns:a16="http://schemas.microsoft.com/office/drawing/2014/main" id="{822E0E1F-7838-AF97-6F6C-DE6AD4022FB2}"/>
              </a:ext>
            </a:extLst>
          </p:cNvPr>
          <p:cNvSpPr>
            <a:spLocks noGrp="1"/>
          </p:cNvSpPr>
          <p:nvPr>
            <p:ph type="sldNum" sz="quarter" idx="12"/>
          </p:nvPr>
        </p:nvSpPr>
        <p:spPr/>
        <p:txBody>
          <a:bodyPr/>
          <a:lstStyle/>
          <a:p>
            <a:fld id="{39A4BCF5-C60D-4E3A-A086-502B23A937C7}" type="slidenum">
              <a:rPr lang="fr-BE" smtClean="0"/>
              <a:t>43</a:t>
            </a:fld>
            <a:endParaRPr lang="fr-BE"/>
          </a:p>
        </p:txBody>
      </p:sp>
      <p:pic>
        <p:nvPicPr>
          <p:cNvPr id="5" name="Image 10">
            <a:extLst>
              <a:ext uri="{FF2B5EF4-FFF2-40B4-BE49-F238E27FC236}">
                <a16:creationId xmlns:a16="http://schemas.microsoft.com/office/drawing/2014/main" id="{7B9E56A0-6A7B-9D17-B2B4-47E9928812C5}"/>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3620648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43027-C0F7-D82B-D6D6-B042F91A3A0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92D0A5B-37C7-4847-EDE1-4FC8A0C5E354}"/>
              </a:ext>
            </a:extLst>
          </p:cNvPr>
          <p:cNvSpPr>
            <a:spLocks noGrp="1"/>
          </p:cNvSpPr>
          <p:nvPr>
            <p:ph type="title"/>
          </p:nvPr>
        </p:nvSpPr>
        <p:spPr>
          <a:xfrm>
            <a:off x="1097279" y="286603"/>
            <a:ext cx="10800431" cy="1450757"/>
          </a:xfrm>
        </p:spPr>
        <p:txBody>
          <a:bodyPr/>
          <a:lstStyle/>
          <a:p>
            <a:r>
              <a:rPr lang="nl-BE" dirty="0"/>
              <a:t>Casussen</a:t>
            </a:r>
          </a:p>
        </p:txBody>
      </p:sp>
      <p:sp>
        <p:nvSpPr>
          <p:cNvPr id="3" name="Tijdelijke aanduiding voor inhoud 2">
            <a:extLst>
              <a:ext uri="{FF2B5EF4-FFF2-40B4-BE49-F238E27FC236}">
                <a16:creationId xmlns:a16="http://schemas.microsoft.com/office/drawing/2014/main" id="{66BD5E54-3727-047D-363B-105B8BE52DDB}"/>
              </a:ext>
            </a:extLst>
          </p:cNvPr>
          <p:cNvSpPr>
            <a:spLocks noGrp="1"/>
          </p:cNvSpPr>
          <p:nvPr>
            <p:ph idx="1"/>
          </p:nvPr>
        </p:nvSpPr>
        <p:spPr>
          <a:xfrm>
            <a:off x="1097280" y="1795125"/>
            <a:ext cx="10800430" cy="4488391"/>
          </a:xfrm>
        </p:spPr>
        <p:txBody>
          <a:bodyPr>
            <a:normAutofit fontScale="85000" lnSpcReduction="20000"/>
          </a:bodyPr>
          <a:lstStyle/>
          <a:p>
            <a:pPr marL="0" indent="0">
              <a:buNone/>
            </a:pPr>
            <a:r>
              <a:rPr lang="nl-BE" b="1" dirty="0"/>
              <a:t>Hof van beroep Brussel 6 mei 2014</a:t>
            </a:r>
          </a:p>
          <a:p>
            <a:pPr>
              <a:buFont typeface="Arial" panose="020B0604020202020204" pitchFamily="34" charset="0"/>
              <a:buChar char="•"/>
            </a:pPr>
            <a:r>
              <a:rPr lang="nl-BE" dirty="0"/>
              <a:t> Feiten:</a:t>
            </a:r>
          </a:p>
          <a:p>
            <a:pPr lvl="0" eaLnBrk="0" fontAlgn="base" hangingPunct="0">
              <a:lnSpc>
                <a:spcPct val="100000"/>
              </a:lnSpc>
              <a:spcBef>
                <a:spcPct val="0"/>
              </a:spcBef>
              <a:spcAft>
                <a:spcPct val="0"/>
              </a:spcAft>
              <a:buClrTx/>
              <a:buSzTx/>
              <a:buFontTx/>
              <a:buChar char="-"/>
            </a:pPr>
            <a:r>
              <a:rPr lang="nl-BE" dirty="0"/>
              <a:t>Vastgoedmakelaar bemiddelt bij verkoop onroerend goed (appartement op plan).</a:t>
            </a:r>
          </a:p>
          <a:p>
            <a:pPr lvl="0" eaLnBrk="0" fontAlgn="base" hangingPunct="0">
              <a:lnSpc>
                <a:spcPct val="100000"/>
              </a:lnSpc>
              <a:spcBef>
                <a:spcPct val="0"/>
              </a:spcBef>
              <a:spcAft>
                <a:spcPct val="0"/>
              </a:spcAft>
              <a:buClrTx/>
              <a:buSzTx/>
              <a:buFontTx/>
              <a:buChar char="-"/>
            </a:pPr>
            <a:r>
              <a:rPr lang="nl-BE" dirty="0"/>
              <a:t>In de verkoopdocumentatie wordt een bewoonbare oppervlakte vermeld van 103 m², terwijl in werkelijkheid het om bruto-oppervlakte gaat. In werkelijkheid blijkt achteraf de bewoonbare oppervlakte 89 m² te zijn.</a:t>
            </a:r>
          </a:p>
          <a:p>
            <a:pPr lvl="0" eaLnBrk="0" fontAlgn="base" hangingPunct="0">
              <a:lnSpc>
                <a:spcPct val="100000"/>
              </a:lnSpc>
              <a:spcBef>
                <a:spcPct val="0"/>
              </a:spcBef>
              <a:spcAft>
                <a:spcPct val="0"/>
              </a:spcAft>
              <a:buClrTx/>
              <a:buSzTx/>
              <a:buFontTx/>
              <a:buChar char="-"/>
            </a:pPr>
            <a:r>
              <a:rPr lang="nl-BE" dirty="0"/>
              <a:t>Koper stelt dat hij misleid is door de vastgoedmakelaar en vordert schadevergoeding (proportioneel teveel betaalde prijs).</a:t>
            </a:r>
          </a:p>
          <a:p>
            <a:pPr marL="0" lvl="0" indent="0" eaLnBrk="0" fontAlgn="base" hangingPunct="0">
              <a:lnSpc>
                <a:spcPct val="100000"/>
              </a:lnSpc>
              <a:spcBef>
                <a:spcPct val="0"/>
              </a:spcBef>
              <a:spcAft>
                <a:spcPct val="0"/>
              </a:spcAft>
              <a:buClrTx/>
              <a:buSzTx/>
              <a:buNone/>
            </a:pPr>
            <a:endParaRPr lang="nl-BE" dirty="0"/>
          </a:p>
          <a:p>
            <a:pPr lvl="0" eaLnBrk="0" fontAlgn="base" hangingPunct="0">
              <a:lnSpc>
                <a:spcPct val="100000"/>
              </a:lnSpc>
              <a:spcBef>
                <a:spcPct val="0"/>
              </a:spcBef>
              <a:spcAft>
                <a:spcPct val="0"/>
              </a:spcAft>
              <a:buClrTx/>
              <a:buSzTx/>
              <a:buFont typeface="Arial" panose="020B0604020202020204" pitchFamily="34" charset="0"/>
              <a:buChar char="•"/>
            </a:pPr>
            <a:r>
              <a:rPr lang="nl-BE" dirty="0"/>
              <a:t> Uitspraak:</a:t>
            </a:r>
          </a:p>
          <a:p>
            <a:pPr>
              <a:buFontTx/>
              <a:buChar char="-"/>
            </a:pPr>
            <a:r>
              <a:rPr lang="nl-BE" dirty="0"/>
              <a:t>Makelaar moet voorafgaand aan de verkoop heldere, loyale en nauwkeurige informatie leveren over het te verkopen onroerend goed en over alle elementen die de toestemming van de toekomstige koper kunnen beïnvloeden. </a:t>
            </a:r>
          </a:p>
          <a:p>
            <a:pPr>
              <a:buFontTx/>
              <a:buChar char="-"/>
            </a:pPr>
            <a:r>
              <a:rPr lang="nl-BE" dirty="0"/>
              <a:t>De bewoonbare oppervlakte is een essentieel, karakteristiek element van een onroerend goed.</a:t>
            </a:r>
          </a:p>
          <a:p>
            <a:pPr>
              <a:buFontTx/>
              <a:buChar char="-"/>
            </a:pPr>
            <a:r>
              <a:rPr lang="nl-BE" dirty="0"/>
              <a:t>Vastgoedmakelaar komt tekort aan zijn informatieverplichting en moet de schade vergoeden (aanstelling deskundige minderwaarde).</a:t>
            </a:r>
          </a:p>
          <a:p>
            <a:pPr>
              <a:buFont typeface="Arial" panose="020B0604020202020204" pitchFamily="34" charset="0"/>
              <a:buChar char="•"/>
            </a:pPr>
            <a:r>
              <a:rPr lang="nl-BE" b="1" dirty="0"/>
              <a:t> LES: informatie inwinnen </a:t>
            </a:r>
            <a:r>
              <a:rPr lang="nl-BE" b="1" dirty="0" err="1"/>
              <a:t>èn</a:t>
            </a:r>
            <a:r>
              <a:rPr lang="nl-BE" b="1" dirty="0"/>
              <a:t> verifiëren over bewoonbare oppervlakte, niet zomaar voortgaan op verklaringen bouwpromotor of verkoper. Inzake huurpanden in Brussel: sinds 01/01/2025: nieuwe definitie bewoonbare oppervlakten (geen </a:t>
            </a:r>
            <a:r>
              <a:rPr lang="nl-NL" b="1" dirty="0"/>
              <a:t>trappen, garages, kelders, ingebouwde kasten en gesloten technische ruimtes, minimumhoogte 2,10 m of 1,50 m onder hellend plafond).</a:t>
            </a:r>
            <a:endParaRPr lang="nl-BE" b="1" dirty="0"/>
          </a:p>
          <a:p>
            <a:pPr>
              <a:buFontTx/>
              <a:buChar char="-"/>
            </a:pPr>
            <a:endParaRPr lang="nl-BE" dirty="0"/>
          </a:p>
        </p:txBody>
      </p:sp>
      <p:sp>
        <p:nvSpPr>
          <p:cNvPr id="4" name="Tijdelijke aanduiding voor dianummer 3">
            <a:extLst>
              <a:ext uri="{FF2B5EF4-FFF2-40B4-BE49-F238E27FC236}">
                <a16:creationId xmlns:a16="http://schemas.microsoft.com/office/drawing/2014/main" id="{90F17739-2834-B57F-526D-7494306EB686}"/>
              </a:ext>
            </a:extLst>
          </p:cNvPr>
          <p:cNvSpPr>
            <a:spLocks noGrp="1"/>
          </p:cNvSpPr>
          <p:nvPr>
            <p:ph type="sldNum" sz="quarter" idx="12"/>
          </p:nvPr>
        </p:nvSpPr>
        <p:spPr/>
        <p:txBody>
          <a:bodyPr/>
          <a:lstStyle/>
          <a:p>
            <a:fld id="{39A4BCF5-C60D-4E3A-A086-502B23A937C7}" type="slidenum">
              <a:rPr lang="fr-BE" smtClean="0"/>
              <a:t>44</a:t>
            </a:fld>
            <a:endParaRPr lang="fr-BE"/>
          </a:p>
        </p:txBody>
      </p:sp>
      <p:pic>
        <p:nvPicPr>
          <p:cNvPr id="5" name="Image 10">
            <a:extLst>
              <a:ext uri="{FF2B5EF4-FFF2-40B4-BE49-F238E27FC236}">
                <a16:creationId xmlns:a16="http://schemas.microsoft.com/office/drawing/2014/main" id="{8FB87AAB-1231-B0E7-1C15-A9FB4AC6AEC0}"/>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290165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8701A-EE0A-89E5-FE2B-9369E811250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03055B9-56F4-21F2-5EBF-A29C7D32BA14}"/>
              </a:ext>
            </a:extLst>
          </p:cNvPr>
          <p:cNvSpPr>
            <a:spLocks noGrp="1"/>
          </p:cNvSpPr>
          <p:nvPr>
            <p:ph type="title"/>
          </p:nvPr>
        </p:nvSpPr>
        <p:spPr>
          <a:xfrm>
            <a:off x="1097279" y="286603"/>
            <a:ext cx="10800431" cy="1450757"/>
          </a:xfrm>
        </p:spPr>
        <p:txBody>
          <a:bodyPr/>
          <a:lstStyle/>
          <a:p>
            <a:r>
              <a:rPr lang="nl-BE" dirty="0"/>
              <a:t>Casussen</a:t>
            </a:r>
          </a:p>
        </p:txBody>
      </p:sp>
      <p:sp>
        <p:nvSpPr>
          <p:cNvPr id="3" name="Tijdelijke aanduiding voor inhoud 2">
            <a:extLst>
              <a:ext uri="{FF2B5EF4-FFF2-40B4-BE49-F238E27FC236}">
                <a16:creationId xmlns:a16="http://schemas.microsoft.com/office/drawing/2014/main" id="{712891FF-3FBB-4E1A-40B8-2294BD185E26}"/>
              </a:ext>
            </a:extLst>
          </p:cNvPr>
          <p:cNvSpPr>
            <a:spLocks noGrp="1"/>
          </p:cNvSpPr>
          <p:nvPr>
            <p:ph idx="1"/>
          </p:nvPr>
        </p:nvSpPr>
        <p:spPr>
          <a:xfrm>
            <a:off x="1097280" y="1795125"/>
            <a:ext cx="10800430" cy="4488391"/>
          </a:xfrm>
        </p:spPr>
        <p:txBody>
          <a:bodyPr>
            <a:normAutofit fontScale="92500" lnSpcReduction="10000"/>
          </a:bodyPr>
          <a:lstStyle/>
          <a:p>
            <a:pPr marL="0" indent="0">
              <a:buNone/>
            </a:pPr>
            <a:r>
              <a:rPr lang="nl-BE" b="1" dirty="0"/>
              <a:t>Hof van beroep Luik 14 februari 2012</a:t>
            </a:r>
          </a:p>
          <a:p>
            <a:pPr>
              <a:buFont typeface="Arial" panose="020B0604020202020204" pitchFamily="34" charset="0"/>
              <a:buChar char="•"/>
            </a:pPr>
            <a:r>
              <a:rPr lang="nl-BE" dirty="0"/>
              <a:t> Feiten:</a:t>
            </a:r>
          </a:p>
          <a:p>
            <a:pPr lvl="0" eaLnBrk="0" fontAlgn="base" hangingPunct="0">
              <a:lnSpc>
                <a:spcPct val="100000"/>
              </a:lnSpc>
              <a:spcBef>
                <a:spcPct val="0"/>
              </a:spcBef>
              <a:spcAft>
                <a:spcPct val="0"/>
              </a:spcAft>
              <a:buClrTx/>
              <a:buSzTx/>
              <a:buFontTx/>
              <a:buChar char="-"/>
            </a:pPr>
            <a:r>
              <a:rPr lang="nl-BE" dirty="0"/>
              <a:t>Kandidaat-koper doet een </a:t>
            </a:r>
            <a:r>
              <a:rPr lang="nl-BE" dirty="0" err="1"/>
              <a:t>koopbod</a:t>
            </a:r>
            <a:r>
              <a:rPr lang="nl-BE" dirty="0"/>
              <a:t> met beperkte geldigheidstermijn.</a:t>
            </a:r>
          </a:p>
          <a:p>
            <a:pPr lvl="0" eaLnBrk="0" fontAlgn="base" hangingPunct="0">
              <a:lnSpc>
                <a:spcPct val="100000"/>
              </a:lnSpc>
              <a:spcBef>
                <a:spcPct val="0"/>
              </a:spcBef>
              <a:spcAft>
                <a:spcPct val="0"/>
              </a:spcAft>
              <a:buClrTx/>
              <a:buSzTx/>
              <a:buFontTx/>
              <a:buChar char="-"/>
            </a:pPr>
            <a:r>
              <a:rPr lang="nl-BE" dirty="0"/>
              <a:t>Vastgoedmakelaar maakt het bod niet onmiddellijk over aan de eigenaar.</a:t>
            </a:r>
          </a:p>
          <a:p>
            <a:pPr lvl="0" eaLnBrk="0" fontAlgn="base" hangingPunct="0">
              <a:lnSpc>
                <a:spcPct val="100000"/>
              </a:lnSpc>
              <a:spcBef>
                <a:spcPct val="0"/>
              </a:spcBef>
              <a:spcAft>
                <a:spcPct val="0"/>
              </a:spcAft>
              <a:buClrTx/>
              <a:buSzTx/>
              <a:buFontTx/>
              <a:buChar char="-"/>
            </a:pPr>
            <a:r>
              <a:rPr lang="nl-BE" dirty="0"/>
              <a:t>Op het moment van overmaking is de geldigheidstermijn verstreken.</a:t>
            </a:r>
          </a:p>
          <a:p>
            <a:pPr lvl="0" eaLnBrk="0" fontAlgn="base" hangingPunct="0">
              <a:lnSpc>
                <a:spcPct val="100000"/>
              </a:lnSpc>
              <a:spcBef>
                <a:spcPct val="0"/>
              </a:spcBef>
              <a:spcAft>
                <a:spcPct val="0"/>
              </a:spcAft>
              <a:buClrTx/>
              <a:buSzTx/>
              <a:buFontTx/>
              <a:buChar char="-"/>
            </a:pPr>
            <a:r>
              <a:rPr lang="nl-BE" dirty="0"/>
              <a:t>Kandidaat-koper acht zich bevrijd van zijn aanbod.</a:t>
            </a:r>
          </a:p>
          <a:p>
            <a:pPr marL="0" lvl="0" indent="0" eaLnBrk="0" fontAlgn="base" hangingPunct="0">
              <a:lnSpc>
                <a:spcPct val="100000"/>
              </a:lnSpc>
              <a:spcBef>
                <a:spcPct val="0"/>
              </a:spcBef>
              <a:spcAft>
                <a:spcPct val="0"/>
              </a:spcAft>
              <a:buClrTx/>
              <a:buSzTx/>
              <a:buNone/>
            </a:pPr>
            <a:endParaRPr lang="nl-BE" dirty="0"/>
          </a:p>
          <a:p>
            <a:pPr lvl="0" eaLnBrk="0" fontAlgn="base" hangingPunct="0">
              <a:lnSpc>
                <a:spcPct val="100000"/>
              </a:lnSpc>
              <a:spcBef>
                <a:spcPct val="0"/>
              </a:spcBef>
              <a:spcAft>
                <a:spcPct val="0"/>
              </a:spcAft>
              <a:buClrTx/>
              <a:buSzTx/>
              <a:buFont typeface="Arial" panose="020B0604020202020204" pitchFamily="34" charset="0"/>
              <a:buChar char="•"/>
            </a:pPr>
            <a:r>
              <a:rPr lang="nl-BE" dirty="0"/>
              <a:t> Uitspraak:</a:t>
            </a:r>
          </a:p>
          <a:p>
            <a:pPr>
              <a:buFontTx/>
              <a:buChar char="-"/>
            </a:pPr>
            <a:r>
              <a:rPr lang="nl-BE" dirty="0"/>
              <a:t>Makelaar moet een ontvangen </a:t>
            </a:r>
            <a:r>
              <a:rPr lang="nl-BE" dirty="0" err="1"/>
              <a:t>koopbod</a:t>
            </a:r>
            <a:r>
              <a:rPr lang="nl-BE" dirty="0"/>
              <a:t> onverwijld aan zijn lastgever meedelen.</a:t>
            </a:r>
          </a:p>
          <a:p>
            <a:pPr>
              <a:buFontTx/>
              <a:buChar char="-"/>
            </a:pPr>
            <a:r>
              <a:rPr lang="nl-BE" dirty="0"/>
              <a:t>Aansprakelijkheid door verzuim tijdig een koopaanbod mee te delen.</a:t>
            </a:r>
          </a:p>
          <a:p>
            <a:pPr>
              <a:buFontTx/>
              <a:buChar char="-"/>
            </a:pPr>
            <a:r>
              <a:rPr lang="nl-BE" dirty="0"/>
              <a:t>Uiteindelijk veel lager verkocht (30.000,00 EUR): schade vergoeden</a:t>
            </a:r>
          </a:p>
          <a:p>
            <a:pPr marL="0" indent="0">
              <a:buNone/>
            </a:pPr>
            <a:endParaRPr lang="nl-BE" dirty="0"/>
          </a:p>
          <a:p>
            <a:pPr>
              <a:buFont typeface="Arial" panose="020B0604020202020204" pitchFamily="34" charset="0"/>
              <a:buChar char="•"/>
            </a:pPr>
            <a:r>
              <a:rPr lang="nl-BE" b="1" dirty="0"/>
              <a:t> LES: timing opvolgen, rekening houdend met geldigheid verkoop/aankoop bod/belofte</a:t>
            </a:r>
          </a:p>
        </p:txBody>
      </p:sp>
      <p:sp>
        <p:nvSpPr>
          <p:cNvPr id="4" name="Tijdelijke aanduiding voor dianummer 3">
            <a:extLst>
              <a:ext uri="{FF2B5EF4-FFF2-40B4-BE49-F238E27FC236}">
                <a16:creationId xmlns:a16="http://schemas.microsoft.com/office/drawing/2014/main" id="{E38A4072-26D8-14AC-CF68-B72F8383CE5C}"/>
              </a:ext>
            </a:extLst>
          </p:cNvPr>
          <p:cNvSpPr>
            <a:spLocks noGrp="1"/>
          </p:cNvSpPr>
          <p:nvPr>
            <p:ph type="sldNum" sz="quarter" idx="12"/>
          </p:nvPr>
        </p:nvSpPr>
        <p:spPr/>
        <p:txBody>
          <a:bodyPr/>
          <a:lstStyle/>
          <a:p>
            <a:fld id="{39A4BCF5-C60D-4E3A-A086-502B23A937C7}" type="slidenum">
              <a:rPr lang="fr-BE" smtClean="0"/>
              <a:t>45</a:t>
            </a:fld>
            <a:endParaRPr lang="fr-BE"/>
          </a:p>
        </p:txBody>
      </p:sp>
      <p:pic>
        <p:nvPicPr>
          <p:cNvPr id="5" name="Image 10">
            <a:extLst>
              <a:ext uri="{FF2B5EF4-FFF2-40B4-BE49-F238E27FC236}">
                <a16:creationId xmlns:a16="http://schemas.microsoft.com/office/drawing/2014/main" id="{6723DDED-05E4-5404-99D6-82B4866B19E8}"/>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13658530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BA229-4CBD-13C8-02DB-A64AFAB2D54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B19345E-1D42-76EE-1297-29AF8B346940}"/>
              </a:ext>
            </a:extLst>
          </p:cNvPr>
          <p:cNvSpPr>
            <a:spLocks noGrp="1"/>
          </p:cNvSpPr>
          <p:nvPr>
            <p:ph type="title"/>
          </p:nvPr>
        </p:nvSpPr>
        <p:spPr>
          <a:xfrm>
            <a:off x="1097279" y="286603"/>
            <a:ext cx="10800431" cy="1450757"/>
          </a:xfrm>
        </p:spPr>
        <p:txBody>
          <a:bodyPr/>
          <a:lstStyle/>
          <a:p>
            <a:r>
              <a:rPr lang="nl-BE" dirty="0"/>
              <a:t>Casussen</a:t>
            </a:r>
          </a:p>
        </p:txBody>
      </p:sp>
      <p:sp>
        <p:nvSpPr>
          <p:cNvPr id="3" name="Tijdelijke aanduiding voor inhoud 2">
            <a:extLst>
              <a:ext uri="{FF2B5EF4-FFF2-40B4-BE49-F238E27FC236}">
                <a16:creationId xmlns:a16="http://schemas.microsoft.com/office/drawing/2014/main" id="{F563E413-D3AF-ACAD-3D03-4B98824C5776}"/>
              </a:ext>
            </a:extLst>
          </p:cNvPr>
          <p:cNvSpPr>
            <a:spLocks noGrp="1"/>
          </p:cNvSpPr>
          <p:nvPr>
            <p:ph idx="1"/>
          </p:nvPr>
        </p:nvSpPr>
        <p:spPr>
          <a:xfrm>
            <a:off x="1097280" y="1795125"/>
            <a:ext cx="10800430" cy="4488391"/>
          </a:xfrm>
        </p:spPr>
        <p:txBody>
          <a:bodyPr>
            <a:normAutofit fontScale="92500" lnSpcReduction="20000"/>
          </a:bodyPr>
          <a:lstStyle/>
          <a:p>
            <a:pPr marL="0" indent="0">
              <a:buNone/>
            </a:pPr>
            <a:r>
              <a:rPr lang="nl-BE" b="1" dirty="0"/>
              <a:t>Hof van beroep Bergen 22 mei 2014</a:t>
            </a:r>
          </a:p>
          <a:p>
            <a:pPr>
              <a:buFont typeface="Arial" panose="020B0604020202020204" pitchFamily="34" charset="0"/>
              <a:buChar char="•"/>
            </a:pPr>
            <a:r>
              <a:rPr lang="nl-BE" dirty="0"/>
              <a:t> Feiten:</a:t>
            </a:r>
          </a:p>
          <a:p>
            <a:pPr lvl="0" eaLnBrk="0" fontAlgn="base" hangingPunct="0">
              <a:lnSpc>
                <a:spcPct val="100000"/>
              </a:lnSpc>
              <a:spcBef>
                <a:spcPct val="0"/>
              </a:spcBef>
              <a:spcAft>
                <a:spcPct val="0"/>
              </a:spcAft>
              <a:buClrTx/>
              <a:buSzTx/>
              <a:buFontTx/>
              <a:buChar char="-"/>
            </a:pPr>
            <a:r>
              <a:rPr lang="nl-BE" dirty="0"/>
              <a:t>Compromis aangaande verkoop huis bevat een opschortende voorwaarde van kredietverkrijging.</a:t>
            </a:r>
          </a:p>
          <a:p>
            <a:pPr lvl="0" eaLnBrk="0" fontAlgn="base" hangingPunct="0">
              <a:lnSpc>
                <a:spcPct val="100000"/>
              </a:lnSpc>
              <a:spcBef>
                <a:spcPct val="0"/>
              </a:spcBef>
              <a:spcAft>
                <a:spcPct val="0"/>
              </a:spcAft>
              <a:buClrTx/>
              <a:buSzTx/>
              <a:buFontTx/>
              <a:buChar char="-"/>
            </a:pPr>
            <a:r>
              <a:rPr lang="nl-BE" dirty="0"/>
              <a:t>Vastgoedmakelaar stelt voor om kredietdossier samen te stellen en kredietaanvraag in te dienen bij financiële instelling.</a:t>
            </a:r>
          </a:p>
          <a:p>
            <a:pPr lvl="0" eaLnBrk="0" fontAlgn="base" hangingPunct="0">
              <a:lnSpc>
                <a:spcPct val="100000"/>
              </a:lnSpc>
              <a:spcBef>
                <a:spcPct val="0"/>
              </a:spcBef>
              <a:spcAft>
                <a:spcPct val="0"/>
              </a:spcAft>
              <a:buClrTx/>
              <a:buSzTx/>
              <a:buFontTx/>
              <a:buChar char="-"/>
            </a:pPr>
            <a:r>
              <a:rPr lang="nl-BE" dirty="0"/>
              <a:t>Makelaar handelt hierbij als lasthebber van de kandidaat-kopers, niet als kredietbemiddelaar.</a:t>
            </a:r>
          </a:p>
          <a:p>
            <a:pPr lvl="0" eaLnBrk="0" fontAlgn="base" hangingPunct="0">
              <a:lnSpc>
                <a:spcPct val="100000"/>
              </a:lnSpc>
              <a:spcBef>
                <a:spcPct val="0"/>
              </a:spcBef>
              <a:spcAft>
                <a:spcPct val="0"/>
              </a:spcAft>
              <a:buClrTx/>
              <a:buSzTx/>
              <a:buFontTx/>
              <a:buChar char="-"/>
            </a:pPr>
            <a:r>
              <a:rPr lang="nl-BE" dirty="0"/>
              <a:t>Kopers beschikken over een termijn om weigering van het krediet aan de verkoper mee te delen.</a:t>
            </a:r>
          </a:p>
          <a:p>
            <a:pPr lvl="0" eaLnBrk="0" fontAlgn="base" hangingPunct="0">
              <a:lnSpc>
                <a:spcPct val="100000"/>
              </a:lnSpc>
              <a:spcBef>
                <a:spcPct val="0"/>
              </a:spcBef>
              <a:spcAft>
                <a:spcPct val="0"/>
              </a:spcAft>
              <a:buClrTx/>
              <a:buSzTx/>
              <a:buFontTx/>
              <a:buChar char="-"/>
            </a:pPr>
            <a:r>
              <a:rPr lang="nl-BE" dirty="0"/>
              <a:t>Makelaar verwittigt de kopers niet tijdig over de weigering, waardoor koop gesloten.</a:t>
            </a:r>
          </a:p>
          <a:p>
            <a:pPr lvl="0" eaLnBrk="0" fontAlgn="base" hangingPunct="0">
              <a:lnSpc>
                <a:spcPct val="100000"/>
              </a:lnSpc>
              <a:spcBef>
                <a:spcPct val="0"/>
              </a:spcBef>
              <a:spcAft>
                <a:spcPct val="0"/>
              </a:spcAft>
              <a:buClrTx/>
              <a:buSzTx/>
              <a:buFontTx/>
              <a:buChar char="-"/>
            </a:pPr>
            <a:endParaRPr lang="nl-BE" dirty="0"/>
          </a:p>
          <a:p>
            <a:pPr lvl="0" eaLnBrk="0" fontAlgn="base" hangingPunct="0">
              <a:lnSpc>
                <a:spcPct val="100000"/>
              </a:lnSpc>
              <a:spcBef>
                <a:spcPct val="0"/>
              </a:spcBef>
              <a:spcAft>
                <a:spcPct val="0"/>
              </a:spcAft>
              <a:buClrTx/>
              <a:buSzTx/>
              <a:buFont typeface="Arial" panose="020B0604020202020204" pitchFamily="34" charset="0"/>
              <a:buChar char="•"/>
            </a:pPr>
            <a:r>
              <a:rPr lang="nl-BE" dirty="0"/>
              <a:t> Uitspraak:</a:t>
            </a:r>
          </a:p>
          <a:p>
            <a:pPr>
              <a:buFontTx/>
              <a:buChar char="-"/>
            </a:pPr>
            <a:r>
              <a:rPr lang="nl-BE" dirty="0"/>
              <a:t>Makelaar moet als lasthebber de kopers </a:t>
            </a:r>
            <a:r>
              <a:rPr lang="nl-BE" b="1" dirty="0"/>
              <a:t>tijdig informeren</a:t>
            </a:r>
            <a:r>
              <a:rPr lang="nl-BE" dirty="0"/>
              <a:t> over het resultaat van de kredietaanvraag, nalatigheid indien hij dit niet doet binnen de contractueel voorziene termijn.</a:t>
            </a:r>
          </a:p>
          <a:p>
            <a:pPr>
              <a:buFontTx/>
              <a:buChar char="-"/>
            </a:pPr>
            <a:r>
              <a:rPr lang="nl-BE" dirty="0"/>
              <a:t>Door laattijdige verwittiging wordt de opschortende voorwaarde geacht vervuld, kopers worden gehouden tot betaling van een schadevergoeding bij ontbinding.</a:t>
            </a:r>
          </a:p>
          <a:p>
            <a:pPr>
              <a:buFont typeface="Arial" panose="020B0604020202020204" pitchFamily="34" charset="0"/>
              <a:buChar char="•"/>
            </a:pPr>
            <a:r>
              <a:rPr lang="nl-BE" b="1" dirty="0"/>
              <a:t> LES: oppassen om opdrachten te aanvaarden die vertegenwoordigingsbevoegdheid inhouden</a:t>
            </a:r>
          </a:p>
        </p:txBody>
      </p:sp>
      <p:sp>
        <p:nvSpPr>
          <p:cNvPr id="4" name="Tijdelijke aanduiding voor dianummer 3">
            <a:extLst>
              <a:ext uri="{FF2B5EF4-FFF2-40B4-BE49-F238E27FC236}">
                <a16:creationId xmlns:a16="http://schemas.microsoft.com/office/drawing/2014/main" id="{287D7701-29FB-A64B-A15E-0698D2B4EF56}"/>
              </a:ext>
            </a:extLst>
          </p:cNvPr>
          <p:cNvSpPr>
            <a:spLocks noGrp="1"/>
          </p:cNvSpPr>
          <p:nvPr>
            <p:ph type="sldNum" sz="quarter" idx="12"/>
          </p:nvPr>
        </p:nvSpPr>
        <p:spPr/>
        <p:txBody>
          <a:bodyPr/>
          <a:lstStyle/>
          <a:p>
            <a:fld id="{39A4BCF5-C60D-4E3A-A086-502B23A937C7}" type="slidenum">
              <a:rPr lang="fr-BE" smtClean="0"/>
              <a:t>46</a:t>
            </a:fld>
            <a:endParaRPr lang="fr-BE"/>
          </a:p>
        </p:txBody>
      </p:sp>
      <p:pic>
        <p:nvPicPr>
          <p:cNvPr id="5" name="Image 10">
            <a:extLst>
              <a:ext uri="{FF2B5EF4-FFF2-40B4-BE49-F238E27FC236}">
                <a16:creationId xmlns:a16="http://schemas.microsoft.com/office/drawing/2014/main" id="{B887A77C-3205-8E94-099A-C2ADB11A66D9}"/>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772879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256D97-935E-CCD7-A6F3-D6CE1A5E22BD}"/>
              </a:ext>
            </a:extLst>
          </p:cNvPr>
          <p:cNvSpPr>
            <a:spLocks noGrp="1"/>
          </p:cNvSpPr>
          <p:nvPr>
            <p:ph type="title"/>
          </p:nvPr>
        </p:nvSpPr>
        <p:spPr/>
        <p:txBody>
          <a:bodyPr/>
          <a:lstStyle/>
          <a:p>
            <a:r>
              <a:rPr lang="nl-BE" dirty="0"/>
              <a:t>Casussen</a:t>
            </a:r>
            <a:endParaRPr lang="fr-BE" dirty="0"/>
          </a:p>
        </p:txBody>
      </p:sp>
      <p:sp>
        <p:nvSpPr>
          <p:cNvPr id="3" name="Tijdelijke aanduiding voor inhoud 2">
            <a:extLst>
              <a:ext uri="{FF2B5EF4-FFF2-40B4-BE49-F238E27FC236}">
                <a16:creationId xmlns:a16="http://schemas.microsoft.com/office/drawing/2014/main" id="{4EEF692B-AC95-1479-50A9-655A36A4B820}"/>
              </a:ext>
            </a:extLst>
          </p:cNvPr>
          <p:cNvSpPr>
            <a:spLocks noGrp="1"/>
          </p:cNvSpPr>
          <p:nvPr>
            <p:ph idx="1"/>
          </p:nvPr>
        </p:nvSpPr>
        <p:spPr>
          <a:xfrm>
            <a:off x="1097280" y="1845733"/>
            <a:ext cx="10863492" cy="4344859"/>
          </a:xfrm>
        </p:spPr>
        <p:txBody>
          <a:bodyPr>
            <a:noAutofit/>
          </a:bodyPr>
          <a:lstStyle/>
          <a:p>
            <a:r>
              <a:rPr lang="nl-BE" sz="1800" b="1" dirty="0"/>
              <a:t>Fr. Rechtbank Eerste aanleg Brussel 8 november 2019 </a:t>
            </a:r>
            <a:r>
              <a:rPr lang="nl-BE" sz="1800" dirty="0"/>
              <a:t>(Aansprakelijkheid vastgoedmakelaar – </a:t>
            </a:r>
            <a:r>
              <a:rPr lang="nl-BE" sz="1800" b="1" dirty="0"/>
              <a:t>syndicus</a:t>
            </a:r>
            <a:r>
              <a:rPr lang="nl-BE" sz="1800" dirty="0"/>
              <a:t>)</a:t>
            </a:r>
          </a:p>
          <a:p>
            <a:pPr>
              <a:buFont typeface="Arial" panose="020B0604020202020204" pitchFamily="34" charset="0"/>
              <a:buChar char="•"/>
            </a:pPr>
            <a:r>
              <a:rPr lang="nl-BE" sz="1800" dirty="0"/>
              <a:t> Feiten:</a:t>
            </a:r>
          </a:p>
          <a:p>
            <a:r>
              <a:rPr lang="nl-BE" sz="1800" dirty="0"/>
              <a:t>- VME beslist aannemer aan te stellen om werken aan gebouw uit te voeren, stelt aannemer aan en vraagt syndicus om premiedossier samen te stellen</a:t>
            </a:r>
          </a:p>
          <a:p>
            <a:r>
              <a:rPr lang="nl-BE" sz="1800" dirty="0"/>
              <a:t>- werken worden uitgevoerd en bij eindafrekening blijkt dat er geen renovatiepremies werden aangevraagd; hogere kost</a:t>
            </a:r>
          </a:p>
          <a:p>
            <a:pPr>
              <a:buFont typeface="Arial" panose="020B0604020202020204" pitchFamily="34" charset="0"/>
              <a:buChar char="•"/>
            </a:pPr>
            <a:r>
              <a:rPr lang="nl-BE" sz="1800" dirty="0"/>
              <a:t> Uitspraak:</a:t>
            </a:r>
          </a:p>
          <a:p>
            <a:r>
              <a:rPr lang="nl-BE" sz="1800" dirty="0"/>
              <a:t>- aanvraag renovatiepremies is resultaatsverbintenis van syndicus</a:t>
            </a:r>
          </a:p>
          <a:p>
            <a:r>
              <a:rPr lang="nl-BE" sz="1800" dirty="0"/>
              <a:t>- schade = verlies van een kans op premies, geraamd op 50%</a:t>
            </a:r>
          </a:p>
          <a:p>
            <a:endParaRPr lang="nl-BE" sz="1800" dirty="0"/>
          </a:p>
          <a:p>
            <a:pPr>
              <a:buFont typeface="Arial" panose="020B0604020202020204" pitchFamily="34" charset="0"/>
              <a:buChar char="•"/>
            </a:pPr>
            <a:r>
              <a:rPr lang="nl-BE" sz="1800" b="1" dirty="0"/>
              <a:t> LES: ook als syndicus gedragen als normaal en zorgvuldig syndicus, dossiers opvolgen</a:t>
            </a:r>
            <a:endParaRPr lang="fr-BE" sz="1800" b="1" dirty="0"/>
          </a:p>
        </p:txBody>
      </p:sp>
      <p:sp>
        <p:nvSpPr>
          <p:cNvPr id="4" name="Tijdelijke aanduiding voor dianummer 3">
            <a:extLst>
              <a:ext uri="{FF2B5EF4-FFF2-40B4-BE49-F238E27FC236}">
                <a16:creationId xmlns:a16="http://schemas.microsoft.com/office/drawing/2014/main" id="{FD5F82BB-F81E-D550-60D3-D55AFE626F7D}"/>
              </a:ext>
            </a:extLst>
          </p:cNvPr>
          <p:cNvSpPr>
            <a:spLocks noGrp="1"/>
          </p:cNvSpPr>
          <p:nvPr>
            <p:ph type="sldNum" sz="quarter" idx="12"/>
          </p:nvPr>
        </p:nvSpPr>
        <p:spPr/>
        <p:txBody>
          <a:bodyPr/>
          <a:lstStyle/>
          <a:p>
            <a:fld id="{39A4BCF5-C60D-4E3A-A086-502B23A937C7}" type="slidenum">
              <a:rPr lang="fr-BE" smtClean="0"/>
              <a:t>47</a:t>
            </a:fld>
            <a:endParaRPr lang="fr-BE"/>
          </a:p>
        </p:txBody>
      </p:sp>
      <p:pic>
        <p:nvPicPr>
          <p:cNvPr id="5" name="Image 10">
            <a:extLst>
              <a:ext uri="{FF2B5EF4-FFF2-40B4-BE49-F238E27FC236}">
                <a16:creationId xmlns:a16="http://schemas.microsoft.com/office/drawing/2014/main" id="{E6E77D41-81A3-D555-AD07-6E515795B8B8}"/>
              </a:ext>
            </a:extLst>
          </p:cNvPr>
          <p:cNvPicPr>
            <a:picLocks noChangeAspect="1"/>
          </p:cNvPicPr>
          <p:nvPr/>
        </p:nvPicPr>
        <p:blipFill rotWithShape="1">
          <a:blip r:embed="rId2"/>
          <a:srcRect b="39790"/>
          <a:stretch/>
        </p:blipFill>
        <p:spPr>
          <a:xfrm>
            <a:off x="8591342" y="6283516"/>
            <a:ext cx="2159508" cy="650123"/>
          </a:xfrm>
          <a:prstGeom prst="rect">
            <a:avLst/>
          </a:prstGeom>
        </p:spPr>
      </p:pic>
    </p:spTree>
    <p:extLst>
      <p:ext uri="{BB962C8B-B14F-4D97-AF65-F5344CB8AC3E}">
        <p14:creationId xmlns:p14="http://schemas.microsoft.com/office/powerpoint/2010/main" val="20184199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45BA15-02D7-22EB-5A36-F9067CAC8665}"/>
              </a:ext>
            </a:extLst>
          </p:cNvPr>
          <p:cNvSpPr>
            <a:spLocks noGrp="1"/>
          </p:cNvSpPr>
          <p:nvPr>
            <p:ph type="title"/>
          </p:nvPr>
        </p:nvSpPr>
        <p:spPr/>
        <p:txBody>
          <a:bodyPr/>
          <a:lstStyle/>
          <a:p>
            <a:r>
              <a:rPr lang="nl-BE" dirty="0"/>
              <a:t>Samenvatting</a:t>
            </a:r>
            <a:endParaRPr lang="fr-BE" dirty="0"/>
          </a:p>
        </p:txBody>
      </p:sp>
      <p:sp>
        <p:nvSpPr>
          <p:cNvPr id="3" name="Tijdelijke aanduiding voor inhoud 2">
            <a:extLst>
              <a:ext uri="{FF2B5EF4-FFF2-40B4-BE49-F238E27FC236}">
                <a16:creationId xmlns:a16="http://schemas.microsoft.com/office/drawing/2014/main" id="{A1C4EDD8-AD3B-9B10-E453-B7A35ED32B26}"/>
              </a:ext>
            </a:extLst>
          </p:cNvPr>
          <p:cNvSpPr>
            <a:spLocks noGrp="1"/>
          </p:cNvSpPr>
          <p:nvPr>
            <p:ph idx="1"/>
          </p:nvPr>
        </p:nvSpPr>
        <p:spPr>
          <a:xfrm>
            <a:off x="1097279" y="1845733"/>
            <a:ext cx="10884513" cy="4271287"/>
          </a:xfrm>
        </p:spPr>
        <p:txBody>
          <a:bodyPr>
            <a:normAutofit/>
          </a:bodyPr>
          <a:lstStyle/>
          <a:p>
            <a:pPr>
              <a:buFont typeface="Arial" panose="020B0604020202020204" pitchFamily="34" charset="0"/>
              <a:buChar char="•"/>
            </a:pPr>
            <a:r>
              <a:rPr lang="nl-BE" sz="2400" b="1" dirty="0"/>
              <a:t> Aansprakelijkheid van vastgoedmakelaar steeds meer in vraag gesteld</a:t>
            </a:r>
            <a:r>
              <a:rPr lang="fr-BE" sz="2400" b="1" dirty="0"/>
              <a:t> (bij </a:t>
            </a:r>
            <a:r>
              <a:rPr lang="fr-BE" sz="2400" b="1" dirty="0" err="1"/>
              <a:t>mislukte</a:t>
            </a:r>
            <a:r>
              <a:rPr lang="fr-BE" sz="2400" b="1" dirty="0"/>
              <a:t> </a:t>
            </a:r>
            <a:r>
              <a:rPr lang="fr-BE" sz="2400" b="1" dirty="0" err="1"/>
              <a:t>vastgoedtransacties</a:t>
            </a:r>
            <a:r>
              <a:rPr lang="fr-BE" sz="2400" b="1" dirty="0"/>
              <a:t>)</a:t>
            </a:r>
          </a:p>
          <a:p>
            <a:pPr>
              <a:buFont typeface="Arial" panose="020B0604020202020204" pitchFamily="34" charset="0"/>
              <a:buChar char="•"/>
            </a:pPr>
            <a:r>
              <a:rPr lang="fr-BE" sz="2400" b="1" dirty="0"/>
              <a:t> </a:t>
            </a:r>
            <a:r>
              <a:rPr lang="fr-BE" sz="2400" b="1" dirty="0" err="1"/>
              <a:t>Informatie-inwinningsplicht</a:t>
            </a:r>
            <a:r>
              <a:rPr lang="fr-BE" sz="2400" b="1" dirty="0"/>
              <a:t> </a:t>
            </a:r>
            <a:r>
              <a:rPr lang="fr-BE" sz="2400" b="1" dirty="0" err="1"/>
              <a:t>is</a:t>
            </a:r>
            <a:r>
              <a:rPr lang="fr-BE" sz="2400" b="1" dirty="0"/>
              <a:t> </a:t>
            </a:r>
            <a:r>
              <a:rPr lang="fr-BE" sz="2400" b="1" dirty="0" err="1"/>
              <a:t>aanzienlijk</a:t>
            </a:r>
            <a:endParaRPr lang="fr-BE" sz="2400" b="1" dirty="0"/>
          </a:p>
          <a:p>
            <a:pPr>
              <a:buFont typeface="Arial" panose="020B0604020202020204" pitchFamily="34" charset="0"/>
              <a:buChar char="•"/>
            </a:pPr>
            <a:r>
              <a:rPr lang="fr-BE" sz="2400" b="1" dirty="0"/>
              <a:t> </a:t>
            </a:r>
            <a:r>
              <a:rPr lang="fr-BE" sz="2400" b="1" dirty="0" err="1"/>
              <a:t>Informatieplicht</a:t>
            </a:r>
            <a:r>
              <a:rPr lang="fr-BE" sz="2400" b="1" dirty="0"/>
              <a:t> </a:t>
            </a:r>
            <a:r>
              <a:rPr lang="fr-BE" sz="2400" b="1" dirty="0" err="1"/>
              <a:t>naar</a:t>
            </a:r>
            <a:r>
              <a:rPr lang="fr-BE" sz="2400" b="1" dirty="0"/>
              <a:t> </a:t>
            </a:r>
            <a:r>
              <a:rPr lang="fr-BE" sz="2400" b="1" dirty="0" err="1"/>
              <a:t>opdrachtgever</a:t>
            </a:r>
            <a:r>
              <a:rPr lang="fr-BE" sz="2400" b="1" dirty="0"/>
              <a:t> en </a:t>
            </a:r>
            <a:r>
              <a:rPr lang="fr-BE" sz="2400" b="1" dirty="0" err="1"/>
              <a:t>naar</a:t>
            </a:r>
            <a:r>
              <a:rPr lang="fr-BE" sz="2400" b="1" dirty="0"/>
              <a:t> </a:t>
            </a:r>
            <a:r>
              <a:rPr lang="fr-BE" sz="2400" b="1" dirty="0" err="1"/>
              <a:t>kandidaat-kopers</a:t>
            </a:r>
            <a:r>
              <a:rPr lang="fr-BE" sz="2400" b="1" dirty="0"/>
              <a:t>/</a:t>
            </a:r>
            <a:r>
              <a:rPr lang="fr-BE" sz="2400" b="1" dirty="0" err="1"/>
              <a:t>huurders</a:t>
            </a:r>
            <a:r>
              <a:rPr lang="fr-BE" sz="2400" b="1" dirty="0"/>
              <a:t> </a:t>
            </a:r>
            <a:r>
              <a:rPr lang="fr-BE" sz="2400" b="1" dirty="0" err="1"/>
              <a:t>eveneens</a:t>
            </a:r>
            <a:endParaRPr lang="fr-BE" sz="2400" b="1" dirty="0"/>
          </a:p>
          <a:p>
            <a:pPr>
              <a:buFont typeface="Arial" panose="020B0604020202020204" pitchFamily="34" charset="0"/>
              <a:buChar char="•"/>
            </a:pPr>
            <a:r>
              <a:rPr lang="fr-BE" sz="2400" b="1" dirty="0"/>
              <a:t> </a:t>
            </a:r>
            <a:r>
              <a:rPr lang="fr-BE" sz="2400" b="1" dirty="0" err="1"/>
              <a:t>Onderzoeksplicht</a:t>
            </a:r>
            <a:endParaRPr lang="fr-BE" sz="2400" b="1" dirty="0"/>
          </a:p>
          <a:p>
            <a:pPr>
              <a:buFont typeface="Arial" panose="020B0604020202020204" pitchFamily="34" charset="0"/>
              <a:buChar char="•"/>
            </a:pPr>
            <a:r>
              <a:rPr lang="fr-BE" sz="2400" b="1" dirty="0"/>
              <a:t> </a:t>
            </a:r>
            <a:r>
              <a:rPr lang="fr-BE" sz="2400" b="1" dirty="0" err="1"/>
              <a:t>Eerst</a:t>
            </a:r>
            <a:r>
              <a:rPr lang="fr-BE" sz="2400" b="1" dirty="0"/>
              <a:t> </a:t>
            </a:r>
            <a:r>
              <a:rPr lang="fr-BE" sz="2400" b="1" dirty="0" err="1"/>
              <a:t>zien</a:t>
            </a:r>
            <a:r>
              <a:rPr lang="fr-BE" sz="2400" b="1" dirty="0"/>
              <a:t> en dan pas </a:t>
            </a:r>
            <a:r>
              <a:rPr lang="fr-BE" sz="2400" b="1" dirty="0" err="1"/>
              <a:t>geloven</a:t>
            </a:r>
            <a:r>
              <a:rPr lang="fr-BE" sz="2400" b="1" dirty="0"/>
              <a:t>! </a:t>
            </a:r>
            <a:r>
              <a:rPr lang="fr-BE" sz="2400" b="1" dirty="0" err="1"/>
              <a:t>Gezond</a:t>
            </a:r>
            <a:r>
              <a:rPr lang="fr-BE" sz="2400" b="1" dirty="0"/>
              <a:t> </a:t>
            </a:r>
            <a:r>
              <a:rPr lang="fr-BE" sz="2400" b="1" dirty="0" err="1"/>
              <a:t>wantrouwen</a:t>
            </a:r>
            <a:r>
              <a:rPr lang="fr-BE" sz="2400" b="1" dirty="0"/>
              <a:t> </a:t>
            </a:r>
            <a:r>
              <a:rPr lang="fr-BE" sz="2400" b="1" dirty="0" err="1"/>
              <a:t>tegenover</a:t>
            </a:r>
            <a:r>
              <a:rPr lang="fr-BE" sz="2400" b="1" dirty="0"/>
              <a:t> </a:t>
            </a:r>
            <a:r>
              <a:rPr lang="fr-BE" sz="2400" b="1" dirty="0" err="1"/>
              <a:t>opdrachtgever</a:t>
            </a:r>
            <a:endParaRPr lang="fr-BE" sz="2400" b="1" dirty="0"/>
          </a:p>
          <a:p>
            <a:pPr>
              <a:buFont typeface="Arial" panose="020B0604020202020204" pitchFamily="34" charset="0"/>
              <a:buChar char="•"/>
            </a:pPr>
            <a:r>
              <a:rPr lang="fr-BE" sz="2400" b="1" dirty="0"/>
              <a:t> </a:t>
            </a:r>
            <a:r>
              <a:rPr lang="fr-BE" sz="2400" b="1" dirty="0" err="1"/>
              <a:t>Gebrek</a:t>
            </a:r>
            <a:r>
              <a:rPr lang="fr-BE" sz="2400" b="1" dirty="0"/>
              <a:t> </a:t>
            </a:r>
            <a:r>
              <a:rPr lang="fr-BE" sz="2400" b="1" dirty="0" err="1"/>
              <a:t>aan</a:t>
            </a:r>
            <a:r>
              <a:rPr lang="fr-BE" sz="2400" b="1" dirty="0"/>
              <a:t> </a:t>
            </a:r>
            <a:r>
              <a:rPr lang="fr-BE" sz="2400" b="1" dirty="0" err="1"/>
              <a:t>kennis</a:t>
            </a:r>
            <a:r>
              <a:rPr lang="fr-BE" sz="2400" b="1" dirty="0"/>
              <a:t>, </a:t>
            </a:r>
            <a:r>
              <a:rPr lang="fr-BE" sz="2400" b="1" dirty="0" err="1"/>
              <a:t>ervaring</a:t>
            </a:r>
            <a:r>
              <a:rPr lang="fr-BE" sz="2400" b="1" dirty="0"/>
              <a:t> </a:t>
            </a:r>
            <a:r>
              <a:rPr lang="fr-BE" sz="2400" b="1" dirty="0" err="1"/>
              <a:t>is</a:t>
            </a:r>
            <a:r>
              <a:rPr lang="fr-BE" sz="2400" b="1" dirty="0"/>
              <a:t> </a:t>
            </a:r>
            <a:r>
              <a:rPr lang="fr-BE" sz="2400" b="1" dirty="0" err="1"/>
              <a:t>geen</a:t>
            </a:r>
            <a:r>
              <a:rPr lang="fr-BE" sz="2400" b="1" dirty="0"/>
              <a:t> </a:t>
            </a:r>
            <a:r>
              <a:rPr lang="fr-BE" sz="2400" b="1" dirty="0" err="1"/>
              <a:t>excuus</a:t>
            </a:r>
            <a:endParaRPr lang="fr-BE" sz="2400" b="1" dirty="0"/>
          </a:p>
          <a:p>
            <a:pPr>
              <a:buFont typeface="Arial" panose="020B0604020202020204" pitchFamily="34" charset="0"/>
              <a:buChar char="•"/>
            </a:pPr>
            <a:r>
              <a:rPr lang="fr-BE" sz="2400" b="1" dirty="0"/>
              <a:t> </a:t>
            </a:r>
            <a:r>
              <a:rPr lang="fr-BE" sz="2400" b="1" dirty="0" err="1"/>
              <a:t>Belang</a:t>
            </a:r>
            <a:r>
              <a:rPr lang="fr-BE" sz="2400" b="1" dirty="0"/>
              <a:t> van </a:t>
            </a:r>
            <a:r>
              <a:rPr lang="fr-BE" sz="2400" b="1" dirty="0" err="1"/>
              <a:t>verzekering</a:t>
            </a:r>
            <a:r>
              <a:rPr lang="fr-BE" sz="2400" b="1" dirty="0"/>
              <a:t>, </a:t>
            </a:r>
            <a:r>
              <a:rPr lang="fr-BE" sz="2400" b="1" dirty="0" err="1"/>
              <a:t>aansprakelijkheidsbeperking</a:t>
            </a:r>
            <a:r>
              <a:rPr lang="fr-BE" sz="2400" b="1" dirty="0"/>
              <a:t> (</a:t>
            </a:r>
            <a:r>
              <a:rPr lang="fr-BE" sz="2400" b="1" dirty="0" err="1"/>
              <a:t>exoneratie</a:t>
            </a:r>
            <a:r>
              <a:rPr lang="fr-BE" sz="2400" b="1" dirty="0"/>
              <a:t> – </a:t>
            </a:r>
            <a:r>
              <a:rPr lang="fr-BE" sz="2400" b="1" dirty="0" err="1"/>
              <a:t>uitvoeringsagenten</a:t>
            </a:r>
            <a:r>
              <a:rPr lang="fr-BE" sz="2400" b="1" dirty="0"/>
              <a:t>)</a:t>
            </a:r>
            <a:endParaRPr lang="nl-BE" sz="2400" b="1" dirty="0"/>
          </a:p>
        </p:txBody>
      </p:sp>
      <p:sp>
        <p:nvSpPr>
          <p:cNvPr id="4" name="Tijdelijke aanduiding voor dianummer 3">
            <a:extLst>
              <a:ext uri="{FF2B5EF4-FFF2-40B4-BE49-F238E27FC236}">
                <a16:creationId xmlns:a16="http://schemas.microsoft.com/office/drawing/2014/main" id="{EADB05F9-E13A-A082-B0A2-86E985D1EDA6}"/>
              </a:ext>
            </a:extLst>
          </p:cNvPr>
          <p:cNvSpPr>
            <a:spLocks noGrp="1"/>
          </p:cNvSpPr>
          <p:nvPr>
            <p:ph type="sldNum" sz="quarter" idx="12"/>
          </p:nvPr>
        </p:nvSpPr>
        <p:spPr/>
        <p:txBody>
          <a:bodyPr/>
          <a:lstStyle/>
          <a:p>
            <a:fld id="{39A4BCF5-C60D-4E3A-A086-502B23A937C7}" type="slidenum">
              <a:rPr lang="fr-BE" smtClean="0"/>
              <a:t>48</a:t>
            </a:fld>
            <a:endParaRPr lang="fr-BE"/>
          </a:p>
        </p:txBody>
      </p:sp>
      <p:pic>
        <p:nvPicPr>
          <p:cNvPr id="5" name="Image 10">
            <a:extLst>
              <a:ext uri="{FF2B5EF4-FFF2-40B4-BE49-F238E27FC236}">
                <a16:creationId xmlns:a16="http://schemas.microsoft.com/office/drawing/2014/main" id="{EFEF48E8-0AF3-F35F-8059-4022315A4171}"/>
              </a:ext>
            </a:extLst>
          </p:cNvPr>
          <p:cNvPicPr>
            <a:picLocks noChangeAspect="1"/>
          </p:cNvPicPr>
          <p:nvPr/>
        </p:nvPicPr>
        <p:blipFill rotWithShape="1">
          <a:blip r:embed="rId2"/>
          <a:srcRect b="39790"/>
          <a:stretch/>
        </p:blipFill>
        <p:spPr>
          <a:xfrm>
            <a:off x="8591342" y="6283516"/>
            <a:ext cx="2159508" cy="650123"/>
          </a:xfrm>
          <a:prstGeom prst="rect">
            <a:avLst/>
          </a:prstGeom>
        </p:spPr>
      </p:pic>
    </p:spTree>
    <p:extLst>
      <p:ext uri="{BB962C8B-B14F-4D97-AF65-F5344CB8AC3E}">
        <p14:creationId xmlns:p14="http://schemas.microsoft.com/office/powerpoint/2010/main" val="32577095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90D35-1AA3-1AFB-5940-A1114BD0F30D}"/>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0C143636-AA0E-1F90-306A-E84261142CAF}"/>
              </a:ext>
            </a:extLst>
          </p:cNvPr>
          <p:cNvPicPr>
            <a:picLocks noChangeAspect="1"/>
          </p:cNvPicPr>
          <p:nvPr/>
        </p:nvPicPr>
        <p:blipFill>
          <a:blip r:embed="rId3"/>
          <a:stretch>
            <a:fillRect/>
          </a:stretch>
        </p:blipFill>
        <p:spPr>
          <a:xfrm>
            <a:off x="0" y="0"/>
            <a:ext cx="12192000" cy="6857999"/>
          </a:xfrm>
          <a:prstGeom prst="rect">
            <a:avLst/>
          </a:prstGeom>
        </p:spPr>
      </p:pic>
      <p:pic>
        <p:nvPicPr>
          <p:cNvPr id="3" name="Image 2">
            <a:extLst>
              <a:ext uri="{FF2B5EF4-FFF2-40B4-BE49-F238E27FC236}">
                <a16:creationId xmlns:a16="http://schemas.microsoft.com/office/drawing/2014/main" id="{E5F5961D-1F01-3BFD-4A05-158E31F00716}"/>
              </a:ext>
            </a:extLst>
          </p:cNvPr>
          <p:cNvPicPr>
            <a:picLocks noChangeAspect="1"/>
          </p:cNvPicPr>
          <p:nvPr/>
        </p:nvPicPr>
        <p:blipFill rotWithShape="1">
          <a:blip r:embed="rId4"/>
          <a:srcRect b="39790"/>
          <a:stretch/>
        </p:blipFill>
        <p:spPr>
          <a:xfrm>
            <a:off x="4197178" y="2335345"/>
            <a:ext cx="3797644" cy="1143287"/>
          </a:xfrm>
          <a:prstGeom prst="rect">
            <a:avLst/>
          </a:prstGeom>
        </p:spPr>
      </p:pic>
      <p:sp>
        <p:nvSpPr>
          <p:cNvPr id="5" name="ZoneTexte 4">
            <a:extLst>
              <a:ext uri="{FF2B5EF4-FFF2-40B4-BE49-F238E27FC236}">
                <a16:creationId xmlns:a16="http://schemas.microsoft.com/office/drawing/2014/main" id="{BDA6BC9A-731F-3189-0631-741C3F55E2D0}"/>
              </a:ext>
            </a:extLst>
          </p:cNvPr>
          <p:cNvSpPr txBox="1"/>
          <p:nvPr/>
        </p:nvSpPr>
        <p:spPr>
          <a:xfrm>
            <a:off x="4242215" y="3386654"/>
            <a:ext cx="3707570" cy="1138773"/>
          </a:xfrm>
          <a:prstGeom prst="rect">
            <a:avLst/>
          </a:prstGeom>
          <a:noFill/>
        </p:spPr>
        <p:txBody>
          <a:bodyPr wrap="square" rtlCol="0">
            <a:spAutoFit/>
          </a:bodyPr>
          <a:lstStyle/>
          <a:p>
            <a:pPr algn="ctr"/>
            <a:r>
              <a:rPr lang="fr-BE" sz="2000" i="1" dirty="0">
                <a:solidFill>
                  <a:schemeClr val="bg1"/>
                </a:solidFill>
              </a:rPr>
              <a:t>Advocaten – Avocats – Attorneys</a:t>
            </a:r>
          </a:p>
          <a:p>
            <a:endParaRPr lang="fr-BE" sz="2000" i="1" dirty="0">
              <a:solidFill>
                <a:schemeClr val="bg1"/>
              </a:solidFill>
            </a:endParaRPr>
          </a:p>
          <a:p>
            <a:pPr algn="ctr"/>
            <a:r>
              <a:rPr lang="fr-BE" sz="2800" i="1" dirty="0">
                <a:solidFill>
                  <a:schemeClr val="bg1"/>
                </a:solidFill>
              </a:rPr>
              <a:t>	On</a:t>
            </a:r>
            <a:r>
              <a:rPr lang="fr-BE" sz="2800" i="1" baseline="0" dirty="0">
                <a:solidFill>
                  <a:schemeClr val="bg1"/>
                </a:solidFill>
              </a:rPr>
              <a:t> </a:t>
            </a:r>
            <a:r>
              <a:rPr lang="fr-BE" sz="2800" i="1" baseline="0" dirty="0" err="1">
                <a:solidFill>
                  <a:schemeClr val="bg1"/>
                </a:solidFill>
              </a:rPr>
              <a:t>your</a:t>
            </a:r>
            <a:r>
              <a:rPr lang="fr-BE" sz="2800" i="1" baseline="0" dirty="0">
                <a:solidFill>
                  <a:schemeClr val="bg1"/>
                </a:solidFill>
              </a:rPr>
              <a:t> </a:t>
            </a:r>
            <a:r>
              <a:rPr lang="fr-BE" sz="2800" i="1" baseline="0" dirty="0" err="1">
                <a:solidFill>
                  <a:schemeClr val="bg1"/>
                </a:solidFill>
              </a:rPr>
              <a:t>side</a:t>
            </a:r>
            <a:endParaRPr lang="fr-BE" i="1" dirty="0">
              <a:solidFill>
                <a:schemeClr val="bg1"/>
              </a:solidFill>
            </a:endParaRPr>
          </a:p>
        </p:txBody>
      </p:sp>
      <p:sp>
        <p:nvSpPr>
          <p:cNvPr id="4" name="ZoneTexte 3">
            <a:extLst>
              <a:ext uri="{FF2B5EF4-FFF2-40B4-BE49-F238E27FC236}">
                <a16:creationId xmlns:a16="http://schemas.microsoft.com/office/drawing/2014/main" id="{9EB4C126-D4D6-C7DD-D809-64619A4D7C20}"/>
              </a:ext>
            </a:extLst>
          </p:cNvPr>
          <p:cNvSpPr txBox="1"/>
          <p:nvPr/>
        </p:nvSpPr>
        <p:spPr>
          <a:xfrm>
            <a:off x="7904748" y="4879370"/>
            <a:ext cx="3801763" cy="707886"/>
          </a:xfrm>
          <a:prstGeom prst="rect">
            <a:avLst/>
          </a:prstGeom>
          <a:noFill/>
        </p:spPr>
        <p:txBody>
          <a:bodyPr wrap="square" rtlCol="0">
            <a:spAutoFit/>
          </a:bodyPr>
          <a:lstStyle/>
          <a:p>
            <a:r>
              <a:rPr lang="fr-BE" sz="2000" b="1" dirty="0">
                <a:solidFill>
                  <a:schemeClr val="bg1"/>
                </a:solidFill>
                <a:effectLst>
                  <a:outerShdw blurRad="38100" dist="38100" dir="2700000" algn="tl">
                    <a:srgbClr val="000000">
                      <a:alpha val="43137"/>
                    </a:srgbClr>
                  </a:outerShdw>
                </a:effectLst>
              </a:rPr>
              <a:t>Bart VAN HYFTE</a:t>
            </a:r>
          </a:p>
          <a:p>
            <a:r>
              <a:rPr lang="fr-BE" sz="2000" b="1" dirty="0" err="1">
                <a:solidFill>
                  <a:srgbClr val="0070C0"/>
                </a:solidFill>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bv@resolved.law</a:t>
            </a:r>
            <a:r>
              <a:rPr lang="fr-BE" sz="2000" b="1" dirty="0">
                <a:solidFill>
                  <a:srgbClr val="0070C0"/>
                </a:solidFill>
                <a:effectLst>
                  <a:outerShdw blurRad="38100" dist="38100" dir="2700000" algn="tl">
                    <a:srgbClr val="000000">
                      <a:alpha val="43137"/>
                    </a:srgbClr>
                  </a:outerShdw>
                </a:effectLst>
              </a:rPr>
              <a:t> </a:t>
            </a:r>
          </a:p>
        </p:txBody>
      </p:sp>
      <p:sp>
        <p:nvSpPr>
          <p:cNvPr id="7" name="ZoneTexte 6">
            <a:extLst>
              <a:ext uri="{FF2B5EF4-FFF2-40B4-BE49-F238E27FC236}">
                <a16:creationId xmlns:a16="http://schemas.microsoft.com/office/drawing/2014/main" id="{ACBE42BB-FB29-4391-18DD-C3D164A1E2DF}"/>
              </a:ext>
            </a:extLst>
          </p:cNvPr>
          <p:cNvSpPr txBox="1"/>
          <p:nvPr/>
        </p:nvSpPr>
        <p:spPr>
          <a:xfrm>
            <a:off x="7904749" y="5587256"/>
            <a:ext cx="4287252" cy="923330"/>
          </a:xfrm>
          <a:prstGeom prst="rect">
            <a:avLst/>
          </a:prstGeom>
          <a:noFill/>
        </p:spPr>
        <p:txBody>
          <a:bodyPr wrap="square" rtlCol="0">
            <a:spAutoFit/>
          </a:bodyPr>
          <a:lstStyle/>
          <a:p>
            <a:endParaRPr lang="fr-BE" dirty="0">
              <a:solidFill>
                <a:schemeClr val="bg1"/>
              </a:solidFill>
              <a:effectLst>
                <a:outerShdw blurRad="38100" dist="38100" dir="2700000" algn="tl">
                  <a:srgbClr val="000000">
                    <a:alpha val="43137"/>
                  </a:srgbClr>
                </a:outerShdw>
              </a:effectLst>
            </a:endParaRPr>
          </a:p>
          <a:p>
            <a:r>
              <a:rPr lang="fr-BE" dirty="0">
                <a:solidFill>
                  <a:schemeClr val="bg1"/>
                </a:solidFill>
                <a:effectLst>
                  <a:outerShdw blurRad="38100" dist="38100" dir="2700000" algn="tl">
                    <a:srgbClr val="000000">
                      <a:alpha val="43137"/>
                    </a:srgbClr>
                  </a:outerShdw>
                </a:effectLst>
              </a:rPr>
              <a:t>Herrmann-</a:t>
            </a:r>
            <a:r>
              <a:rPr lang="fr-BE" dirty="0" err="1">
                <a:solidFill>
                  <a:schemeClr val="bg1"/>
                </a:solidFill>
                <a:effectLst>
                  <a:outerShdw blurRad="38100" dist="38100" dir="2700000" algn="tl">
                    <a:srgbClr val="000000">
                      <a:alpha val="43137"/>
                    </a:srgbClr>
                  </a:outerShdw>
                </a:effectLst>
              </a:rPr>
              <a:t>Debrouxlaan</a:t>
            </a:r>
            <a:r>
              <a:rPr lang="fr-BE" dirty="0">
                <a:solidFill>
                  <a:schemeClr val="bg1"/>
                </a:solidFill>
                <a:effectLst>
                  <a:outerShdw blurRad="38100" dist="38100" dir="2700000" algn="tl">
                    <a:srgbClr val="000000">
                      <a:alpha val="43137"/>
                    </a:srgbClr>
                  </a:outerShdw>
                </a:effectLst>
              </a:rPr>
              <a:t>, 40 - 1160 Brussel</a:t>
            </a:r>
          </a:p>
          <a:p>
            <a:r>
              <a:rPr lang="fr-BE" dirty="0">
                <a:solidFill>
                  <a:schemeClr val="bg1"/>
                </a:solidFill>
                <a:effectLst>
                  <a:outerShdw blurRad="38100" dist="38100" dir="2700000" algn="tl">
                    <a:srgbClr val="000000">
                      <a:alpha val="43137"/>
                    </a:srgbClr>
                  </a:outerShdw>
                </a:effectLst>
              </a:rPr>
              <a:t>www.resolved.law</a:t>
            </a:r>
            <a:r>
              <a:rPr lang="fr-BE" sz="1400" dirty="0">
                <a:solidFill>
                  <a:schemeClr val="bg1"/>
                </a:solidFill>
                <a:effectLst>
                  <a:outerShdw blurRad="38100" dist="38100" dir="2700000" algn="tl">
                    <a:srgbClr val="000000">
                      <a:alpha val="43137"/>
                    </a:srgbClr>
                  </a:outerShdw>
                </a:effectLst>
              </a:rPr>
              <a:t>  </a:t>
            </a:r>
            <a:r>
              <a:rPr lang="fr-BE" dirty="0">
                <a:solidFill>
                  <a:schemeClr val="bg1"/>
                </a:solidFill>
                <a:effectLst>
                  <a:outerShdw blurRad="38100" dist="38100" dir="2700000" algn="tl">
                    <a:srgbClr val="000000">
                      <a:alpha val="43137"/>
                    </a:srgbClr>
                  </a:outerShdw>
                </a:effectLst>
              </a:rPr>
              <a:t>            +32 2 315 53 00</a:t>
            </a:r>
            <a:endParaRPr lang="fr-BE" sz="2000" dirty="0">
              <a:solidFill>
                <a:schemeClr val="bg1"/>
              </a:solidFill>
              <a:effectLst>
                <a:outerShdw blurRad="38100" dist="38100" dir="2700000" algn="tl">
                  <a:srgbClr val="000000">
                    <a:alpha val="43137"/>
                  </a:srgbClr>
                </a:outerShdw>
              </a:effectLst>
            </a:endParaRPr>
          </a:p>
        </p:txBody>
      </p:sp>
      <p:sp>
        <p:nvSpPr>
          <p:cNvPr id="6" name="ZoneTexte 5">
            <a:extLst>
              <a:ext uri="{FF2B5EF4-FFF2-40B4-BE49-F238E27FC236}">
                <a16:creationId xmlns:a16="http://schemas.microsoft.com/office/drawing/2014/main" id="{4BC8DAF7-F5B6-CC78-6566-8F0573DFCE71}"/>
              </a:ext>
            </a:extLst>
          </p:cNvPr>
          <p:cNvSpPr txBox="1"/>
          <p:nvPr/>
        </p:nvSpPr>
        <p:spPr>
          <a:xfrm>
            <a:off x="123825" y="6354947"/>
            <a:ext cx="3515727" cy="369332"/>
          </a:xfrm>
          <a:prstGeom prst="rect">
            <a:avLst/>
          </a:prstGeom>
          <a:noFill/>
        </p:spPr>
        <p:txBody>
          <a:bodyPr wrap="square" rtlCol="0">
            <a:spAutoFit/>
          </a:bodyPr>
          <a:lstStyle/>
          <a:p>
            <a:r>
              <a:rPr lang="fr-BE" dirty="0">
                <a:solidFill>
                  <a:schemeClr val="bg1"/>
                </a:solidFill>
              </a:rPr>
              <a:t>13 </a:t>
            </a:r>
            <a:r>
              <a:rPr lang="fr-BE" dirty="0" err="1">
                <a:solidFill>
                  <a:schemeClr val="bg1"/>
                </a:solidFill>
              </a:rPr>
              <a:t>maart</a:t>
            </a:r>
            <a:r>
              <a:rPr lang="fr-BE" dirty="0">
                <a:solidFill>
                  <a:schemeClr val="bg1"/>
                </a:solidFill>
              </a:rPr>
              <a:t> 2026</a:t>
            </a:r>
            <a:endParaRPr lang="nl-BE" dirty="0">
              <a:solidFill>
                <a:schemeClr val="bg1"/>
              </a:solidFill>
            </a:endParaRPr>
          </a:p>
        </p:txBody>
      </p:sp>
      <p:sp>
        <p:nvSpPr>
          <p:cNvPr id="8" name="Tijdelijke aanduiding voor dianummer 7">
            <a:extLst>
              <a:ext uri="{FF2B5EF4-FFF2-40B4-BE49-F238E27FC236}">
                <a16:creationId xmlns:a16="http://schemas.microsoft.com/office/drawing/2014/main" id="{FE475DD7-2ACB-5E10-A38B-7034D81F5162}"/>
              </a:ext>
            </a:extLst>
          </p:cNvPr>
          <p:cNvSpPr>
            <a:spLocks noGrp="1"/>
          </p:cNvSpPr>
          <p:nvPr>
            <p:ph type="sldNum" sz="quarter" idx="12"/>
          </p:nvPr>
        </p:nvSpPr>
        <p:spPr/>
        <p:txBody>
          <a:bodyPr/>
          <a:lstStyle/>
          <a:p>
            <a:fld id="{39A4BCF5-C60D-4E3A-A086-502B23A937C7}" type="slidenum">
              <a:rPr lang="fr-BE" smtClean="0"/>
              <a:t>49</a:t>
            </a:fld>
            <a:endParaRPr lang="fr-BE"/>
          </a:p>
        </p:txBody>
      </p:sp>
      <p:sp>
        <p:nvSpPr>
          <p:cNvPr id="9" name="Tekstvak 8">
            <a:extLst>
              <a:ext uri="{FF2B5EF4-FFF2-40B4-BE49-F238E27FC236}">
                <a16:creationId xmlns:a16="http://schemas.microsoft.com/office/drawing/2014/main" id="{51031450-0BF1-A365-9805-E0129806A1DA}"/>
              </a:ext>
            </a:extLst>
          </p:cNvPr>
          <p:cNvSpPr txBox="1"/>
          <p:nvPr/>
        </p:nvSpPr>
        <p:spPr>
          <a:xfrm>
            <a:off x="3431627" y="1163288"/>
            <a:ext cx="5328745" cy="1077218"/>
          </a:xfrm>
          <a:prstGeom prst="rect">
            <a:avLst/>
          </a:prstGeom>
          <a:noFill/>
        </p:spPr>
        <p:txBody>
          <a:bodyPr wrap="square" rtlCol="0">
            <a:spAutoFit/>
          </a:bodyPr>
          <a:lstStyle/>
          <a:p>
            <a:pPr algn="ctr"/>
            <a:r>
              <a:rPr lang="nl-BE" sz="3200" dirty="0">
                <a:solidFill>
                  <a:schemeClr val="bg1"/>
                </a:solidFill>
              </a:rPr>
              <a:t>Dank u voor uw aandacht! </a:t>
            </a:r>
          </a:p>
          <a:p>
            <a:pPr algn="ctr"/>
            <a:r>
              <a:rPr lang="nl-BE" sz="3200" dirty="0">
                <a:solidFill>
                  <a:schemeClr val="bg1"/>
                </a:solidFill>
              </a:rPr>
              <a:t>Zijn er nog vragen?</a:t>
            </a:r>
          </a:p>
        </p:txBody>
      </p:sp>
    </p:spTree>
    <p:extLst>
      <p:ext uri="{BB962C8B-B14F-4D97-AF65-F5344CB8AC3E}">
        <p14:creationId xmlns:p14="http://schemas.microsoft.com/office/powerpoint/2010/main" val="2179870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A386F7-FFF4-2FFF-A09D-40C1F9E00FBC}"/>
              </a:ext>
            </a:extLst>
          </p:cNvPr>
          <p:cNvSpPr>
            <a:spLocks noGrp="1"/>
          </p:cNvSpPr>
          <p:nvPr>
            <p:ph type="title"/>
          </p:nvPr>
        </p:nvSpPr>
        <p:spPr/>
        <p:txBody>
          <a:bodyPr/>
          <a:lstStyle/>
          <a:p>
            <a:r>
              <a:rPr lang="nl-BE" dirty="0"/>
              <a:t>Doel en voorwerp van de vorming</a:t>
            </a:r>
          </a:p>
        </p:txBody>
      </p:sp>
      <p:sp>
        <p:nvSpPr>
          <p:cNvPr id="3" name="Tijdelijke aanduiding voor inhoud 2">
            <a:extLst>
              <a:ext uri="{FF2B5EF4-FFF2-40B4-BE49-F238E27FC236}">
                <a16:creationId xmlns:a16="http://schemas.microsoft.com/office/drawing/2014/main" id="{5F58961C-B559-6C66-09F1-BC7EBE49DC64}"/>
              </a:ext>
            </a:extLst>
          </p:cNvPr>
          <p:cNvSpPr>
            <a:spLocks noGrp="1"/>
          </p:cNvSpPr>
          <p:nvPr>
            <p:ph idx="1"/>
          </p:nvPr>
        </p:nvSpPr>
        <p:spPr>
          <a:xfrm>
            <a:off x="1097279" y="1845734"/>
            <a:ext cx="10966901" cy="4515737"/>
          </a:xfrm>
        </p:spPr>
        <p:txBody>
          <a:bodyPr>
            <a:normAutofit/>
          </a:bodyPr>
          <a:lstStyle/>
          <a:p>
            <a:pPr>
              <a:buFont typeface="Arial" panose="020B0604020202020204" pitchFamily="34" charset="0"/>
              <a:buChar char="•"/>
            </a:pPr>
            <a:r>
              <a:rPr lang="nl-BE" dirty="0"/>
              <a:t> Niet exhaustief</a:t>
            </a:r>
          </a:p>
          <a:p>
            <a:pPr marL="0" indent="0">
              <a:buNone/>
            </a:pPr>
            <a:endParaRPr lang="nl-BE" dirty="0"/>
          </a:p>
          <a:p>
            <a:pPr>
              <a:buFont typeface="Arial" panose="020B0604020202020204" pitchFamily="34" charset="0"/>
              <a:buChar char="•"/>
            </a:pPr>
            <a:r>
              <a:rPr lang="nl-BE" dirty="0"/>
              <a:t> Onderscheid deontologie – aansprakelijkheid</a:t>
            </a:r>
          </a:p>
          <a:p>
            <a:pPr marL="0" indent="0">
              <a:buNone/>
            </a:pPr>
            <a:endParaRPr lang="nl-BE" dirty="0"/>
          </a:p>
          <a:p>
            <a:pPr>
              <a:buFont typeface="Arial" panose="020B0604020202020204" pitchFamily="34" charset="0"/>
              <a:buChar char="•"/>
            </a:pPr>
            <a:r>
              <a:rPr lang="nl-BE" dirty="0"/>
              <a:t> Basisprincipes aansprakelijkheidsrecht</a:t>
            </a:r>
          </a:p>
          <a:p>
            <a:pPr marL="0" indent="0">
              <a:buNone/>
            </a:pPr>
            <a:endParaRPr lang="nl-BE" dirty="0"/>
          </a:p>
          <a:p>
            <a:pPr>
              <a:buFont typeface="Arial" panose="020B0604020202020204" pitchFamily="34" charset="0"/>
              <a:buChar char="•"/>
            </a:pPr>
            <a:r>
              <a:rPr lang="nl-BE" dirty="0"/>
              <a:t> Casussen uit de rechtspraktijk</a:t>
            </a:r>
          </a:p>
        </p:txBody>
      </p:sp>
      <p:sp>
        <p:nvSpPr>
          <p:cNvPr id="4" name="Tijdelijke aanduiding voor dianummer 3">
            <a:extLst>
              <a:ext uri="{FF2B5EF4-FFF2-40B4-BE49-F238E27FC236}">
                <a16:creationId xmlns:a16="http://schemas.microsoft.com/office/drawing/2014/main" id="{A931FB41-AE19-379E-7F5B-D18190B91B76}"/>
              </a:ext>
            </a:extLst>
          </p:cNvPr>
          <p:cNvSpPr>
            <a:spLocks noGrp="1"/>
          </p:cNvSpPr>
          <p:nvPr>
            <p:ph type="sldNum" sz="quarter" idx="12"/>
          </p:nvPr>
        </p:nvSpPr>
        <p:spPr/>
        <p:txBody>
          <a:bodyPr/>
          <a:lstStyle/>
          <a:p>
            <a:fld id="{39A4BCF5-C60D-4E3A-A086-502B23A937C7}" type="slidenum">
              <a:rPr lang="fr-BE" smtClean="0"/>
              <a:t>5</a:t>
            </a:fld>
            <a:endParaRPr lang="fr-BE"/>
          </a:p>
        </p:txBody>
      </p:sp>
      <p:pic>
        <p:nvPicPr>
          <p:cNvPr id="5" name="Image 10">
            <a:extLst>
              <a:ext uri="{FF2B5EF4-FFF2-40B4-BE49-F238E27FC236}">
                <a16:creationId xmlns:a16="http://schemas.microsoft.com/office/drawing/2014/main" id="{97137971-18DC-2442-6168-5F841AFF4DFB}"/>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3360288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35333-8762-022C-28A6-97783C1CB7B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985F3B8-2D96-99D8-6594-A65206FBF9D2}"/>
              </a:ext>
            </a:extLst>
          </p:cNvPr>
          <p:cNvSpPr>
            <a:spLocks noGrp="1"/>
          </p:cNvSpPr>
          <p:nvPr>
            <p:ph type="title"/>
          </p:nvPr>
        </p:nvSpPr>
        <p:spPr/>
        <p:txBody>
          <a:bodyPr/>
          <a:lstStyle/>
          <a:p>
            <a:r>
              <a:rPr lang="nl-BE" dirty="0"/>
              <a:t>Deontologische regels</a:t>
            </a:r>
          </a:p>
        </p:txBody>
      </p:sp>
      <p:sp>
        <p:nvSpPr>
          <p:cNvPr id="3" name="Tijdelijke aanduiding voor inhoud 2">
            <a:extLst>
              <a:ext uri="{FF2B5EF4-FFF2-40B4-BE49-F238E27FC236}">
                <a16:creationId xmlns:a16="http://schemas.microsoft.com/office/drawing/2014/main" id="{0C34E115-80C6-C6BA-0769-D24C2CCAF3C4}"/>
              </a:ext>
            </a:extLst>
          </p:cNvPr>
          <p:cNvSpPr>
            <a:spLocks noGrp="1"/>
          </p:cNvSpPr>
          <p:nvPr>
            <p:ph idx="1"/>
          </p:nvPr>
        </p:nvSpPr>
        <p:spPr>
          <a:xfrm>
            <a:off x="1097279" y="1845734"/>
            <a:ext cx="11168293" cy="4515737"/>
          </a:xfrm>
        </p:spPr>
        <p:txBody>
          <a:bodyPr>
            <a:normAutofit/>
          </a:bodyPr>
          <a:lstStyle/>
          <a:p>
            <a:r>
              <a:rPr lang="nl-BE" dirty="0"/>
              <a:t>Combinatie </a:t>
            </a:r>
            <a:r>
              <a:rPr lang="nl-BE" b="1" dirty="0"/>
              <a:t>architect – vastgoedmakelaar</a:t>
            </a:r>
            <a:r>
              <a:rPr lang="nl-BE" dirty="0"/>
              <a:t>: wettelijk mogelijk, maar strikt omkaderd</a:t>
            </a:r>
          </a:p>
          <a:p>
            <a:endParaRPr lang="nl-BE" dirty="0"/>
          </a:p>
          <a:p>
            <a:r>
              <a:rPr lang="nl-BE" dirty="0"/>
              <a:t>Reglement van beroepsplichten van de orde van architecten</a:t>
            </a:r>
          </a:p>
          <a:p>
            <a:pPr lvl="1"/>
            <a:r>
              <a:rPr lang="nl-BE" b="1" dirty="0"/>
              <a:t>Art. 32 – 44</a:t>
            </a:r>
            <a:r>
              <a:rPr lang="nl-BE" dirty="0"/>
              <a:t>: specifieke regels inzake onverenigbaarheden en nevenactiviteiten</a:t>
            </a:r>
          </a:p>
          <a:p>
            <a:pPr marL="201168" lvl="1" indent="0">
              <a:buNone/>
            </a:pPr>
            <a:endParaRPr lang="nl-BE" dirty="0"/>
          </a:p>
          <a:p>
            <a:r>
              <a:rPr lang="nl-BE" dirty="0"/>
              <a:t>Goedgekeurd bij Koninklijk Besluit van 16 november 2022 (B.S. 12 december 2022)</a:t>
            </a:r>
          </a:p>
          <a:p>
            <a:pPr marL="0" indent="0">
              <a:buNone/>
            </a:pPr>
            <a:endParaRPr lang="nl-BE" dirty="0"/>
          </a:p>
          <a:p>
            <a:r>
              <a:rPr lang="nl-BE" dirty="0"/>
              <a:t>Doel: bescherming van onafhankelijkheid, integriteit en het vertrouwen in het beroep </a:t>
            </a:r>
          </a:p>
          <a:p>
            <a:endParaRPr lang="nl-BE" dirty="0"/>
          </a:p>
          <a:p>
            <a:r>
              <a:rPr lang="nl-BE" dirty="0"/>
              <a:t>Daartegenover staat: verhoogde aansprakelijkheid als ‘professional’</a:t>
            </a:r>
          </a:p>
          <a:p>
            <a:pPr lvl="1"/>
            <a:endParaRPr lang="nl-BE" dirty="0"/>
          </a:p>
        </p:txBody>
      </p:sp>
      <p:sp>
        <p:nvSpPr>
          <p:cNvPr id="4" name="Tijdelijke aanduiding voor dianummer 3">
            <a:extLst>
              <a:ext uri="{FF2B5EF4-FFF2-40B4-BE49-F238E27FC236}">
                <a16:creationId xmlns:a16="http://schemas.microsoft.com/office/drawing/2014/main" id="{8945391C-64A3-DB42-BF5D-0F2C2BB05F80}"/>
              </a:ext>
            </a:extLst>
          </p:cNvPr>
          <p:cNvSpPr>
            <a:spLocks noGrp="1"/>
          </p:cNvSpPr>
          <p:nvPr>
            <p:ph type="sldNum" sz="quarter" idx="12"/>
          </p:nvPr>
        </p:nvSpPr>
        <p:spPr/>
        <p:txBody>
          <a:bodyPr/>
          <a:lstStyle/>
          <a:p>
            <a:fld id="{39A4BCF5-C60D-4E3A-A086-502B23A937C7}" type="slidenum">
              <a:rPr lang="fr-BE" smtClean="0"/>
              <a:t>6</a:t>
            </a:fld>
            <a:endParaRPr lang="fr-BE"/>
          </a:p>
        </p:txBody>
      </p:sp>
      <p:pic>
        <p:nvPicPr>
          <p:cNvPr id="5" name="Image 10">
            <a:extLst>
              <a:ext uri="{FF2B5EF4-FFF2-40B4-BE49-F238E27FC236}">
                <a16:creationId xmlns:a16="http://schemas.microsoft.com/office/drawing/2014/main" id="{A60FB359-CD25-2A0B-EDB2-814E7C90FA8C}"/>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626885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8E6D7-7B72-BD4F-01D4-1BC29F48293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7CF1454-DBB9-8150-5B3C-5E7BEF362CBE}"/>
              </a:ext>
            </a:extLst>
          </p:cNvPr>
          <p:cNvSpPr>
            <a:spLocks noGrp="1"/>
          </p:cNvSpPr>
          <p:nvPr>
            <p:ph type="title"/>
          </p:nvPr>
        </p:nvSpPr>
        <p:spPr/>
        <p:txBody>
          <a:bodyPr/>
          <a:lstStyle/>
          <a:p>
            <a:r>
              <a:rPr lang="nl-BE" dirty="0"/>
              <a:t>Deontologische regels</a:t>
            </a:r>
          </a:p>
        </p:txBody>
      </p:sp>
      <p:sp>
        <p:nvSpPr>
          <p:cNvPr id="3" name="Tijdelijke aanduiding voor inhoud 2">
            <a:extLst>
              <a:ext uri="{FF2B5EF4-FFF2-40B4-BE49-F238E27FC236}">
                <a16:creationId xmlns:a16="http://schemas.microsoft.com/office/drawing/2014/main" id="{AEADE712-0C62-1D8A-095E-0C282ECE5E28}"/>
              </a:ext>
            </a:extLst>
          </p:cNvPr>
          <p:cNvSpPr>
            <a:spLocks noGrp="1"/>
          </p:cNvSpPr>
          <p:nvPr>
            <p:ph idx="1"/>
          </p:nvPr>
        </p:nvSpPr>
        <p:spPr>
          <a:xfrm>
            <a:off x="1097279" y="1845734"/>
            <a:ext cx="11168293" cy="4515737"/>
          </a:xfrm>
        </p:spPr>
        <p:txBody>
          <a:bodyPr>
            <a:normAutofit lnSpcReduction="10000"/>
          </a:bodyPr>
          <a:lstStyle/>
          <a:p>
            <a:r>
              <a:rPr lang="nl-BE" dirty="0"/>
              <a:t>Architect mag nevenactiviteiten uitoefenen, inclusief vastgoedactiviteiten</a:t>
            </a:r>
          </a:p>
          <a:p>
            <a:endParaRPr lang="nl-BE" dirty="0"/>
          </a:p>
          <a:p>
            <a:r>
              <a:rPr lang="nl-BE" dirty="0"/>
              <a:t>Moet ingeschreven zijn bij de Orde van Architecten (Art. 32)</a:t>
            </a:r>
          </a:p>
          <a:p>
            <a:pPr lvl="1"/>
            <a:r>
              <a:rPr lang="nl-BE" dirty="0"/>
              <a:t>NIET verplicht om ingeschreven te zijn bij het Beroepsinstituut van Vastgoedmakelaars (BIV)</a:t>
            </a:r>
          </a:p>
          <a:p>
            <a:pPr lvl="1"/>
            <a:r>
              <a:rPr lang="nl-BE" dirty="0"/>
              <a:t>Belet architect niet om zich ook bij BIV in te schrijven (echter heeft dit gevolgen vraag welke tuchtrechtelijke instanties bevoegd zijn, zie </a:t>
            </a:r>
            <a:r>
              <a:rPr lang="nl-BE" i="1" dirty="0"/>
              <a:t>infra</a:t>
            </a:r>
            <a:r>
              <a:rPr lang="nl-BE" dirty="0"/>
              <a:t>)</a:t>
            </a:r>
          </a:p>
          <a:p>
            <a:pPr lvl="1"/>
            <a:endParaRPr lang="nl-BE" dirty="0"/>
          </a:p>
          <a:p>
            <a:pPr marL="0" indent="0">
              <a:buNone/>
            </a:pPr>
            <a:r>
              <a:rPr lang="nl-BE" dirty="0"/>
              <a:t> Moet voorafgaandelijk worden gemeld aan de bevoegde provinciale raad van de Orde (Art. 33)</a:t>
            </a:r>
          </a:p>
          <a:p>
            <a:pPr marL="0" indent="0">
              <a:buNone/>
            </a:pPr>
            <a:endParaRPr lang="nl-BE" dirty="0"/>
          </a:p>
          <a:p>
            <a:r>
              <a:rPr lang="nl-BE" b="1" dirty="0"/>
              <a:t>Voorwaarden </a:t>
            </a:r>
            <a:r>
              <a:rPr lang="nl-BE" dirty="0"/>
              <a:t>(Art. 38)</a:t>
            </a:r>
          </a:p>
          <a:p>
            <a:pPr lvl="1"/>
            <a:r>
              <a:rPr lang="nl-BE" dirty="0"/>
              <a:t>Geen afbreuk aan onafhankelijkheid</a:t>
            </a:r>
          </a:p>
          <a:p>
            <a:pPr lvl="1"/>
            <a:r>
              <a:rPr lang="nl-BE" dirty="0"/>
              <a:t>Moet elk belangenconflict vermijden</a:t>
            </a:r>
          </a:p>
          <a:p>
            <a:pPr lvl="1"/>
            <a:r>
              <a:rPr lang="nl-BE" dirty="0"/>
              <a:t>Signaleert aan klant in welke hoedanigheden hij kan optreden (ook van belang voor aansprakelijkheid)</a:t>
            </a:r>
          </a:p>
          <a:p>
            <a:endParaRPr lang="nl-BE" b="1" dirty="0"/>
          </a:p>
        </p:txBody>
      </p:sp>
      <p:sp>
        <p:nvSpPr>
          <p:cNvPr id="4" name="Tijdelijke aanduiding voor dianummer 3">
            <a:extLst>
              <a:ext uri="{FF2B5EF4-FFF2-40B4-BE49-F238E27FC236}">
                <a16:creationId xmlns:a16="http://schemas.microsoft.com/office/drawing/2014/main" id="{601A7897-7934-3070-9F1F-41661CA8E578}"/>
              </a:ext>
            </a:extLst>
          </p:cNvPr>
          <p:cNvSpPr>
            <a:spLocks noGrp="1"/>
          </p:cNvSpPr>
          <p:nvPr>
            <p:ph type="sldNum" sz="quarter" idx="12"/>
          </p:nvPr>
        </p:nvSpPr>
        <p:spPr/>
        <p:txBody>
          <a:bodyPr/>
          <a:lstStyle/>
          <a:p>
            <a:fld id="{39A4BCF5-C60D-4E3A-A086-502B23A937C7}" type="slidenum">
              <a:rPr lang="fr-BE" smtClean="0"/>
              <a:t>7</a:t>
            </a:fld>
            <a:endParaRPr lang="fr-BE"/>
          </a:p>
        </p:txBody>
      </p:sp>
      <p:pic>
        <p:nvPicPr>
          <p:cNvPr id="5" name="Image 10">
            <a:extLst>
              <a:ext uri="{FF2B5EF4-FFF2-40B4-BE49-F238E27FC236}">
                <a16:creationId xmlns:a16="http://schemas.microsoft.com/office/drawing/2014/main" id="{75ACDA5E-DC47-8F32-2FC2-2E05BDC7E5CC}"/>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684740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D0E07-A67C-AF7D-3F7E-35A191AB736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52B1A23-090A-8F5D-2738-30C8E0D9E77E}"/>
              </a:ext>
            </a:extLst>
          </p:cNvPr>
          <p:cNvSpPr>
            <a:spLocks noGrp="1"/>
          </p:cNvSpPr>
          <p:nvPr>
            <p:ph type="title"/>
          </p:nvPr>
        </p:nvSpPr>
        <p:spPr/>
        <p:txBody>
          <a:bodyPr/>
          <a:lstStyle/>
          <a:p>
            <a:r>
              <a:rPr lang="nl-BE" dirty="0"/>
              <a:t>Deontologische regels</a:t>
            </a:r>
          </a:p>
        </p:txBody>
      </p:sp>
      <p:sp>
        <p:nvSpPr>
          <p:cNvPr id="3" name="Tijdelijke aanduiding voor inhoud 2">
            <a:extLst>
              <a:ext uri="{FF2B5EF4-FFF2-40B4-BE49-F238E27FC236}">
                <a16:creationId xmlns:a16="http://schemas.microsoft.com/office/drawing/2014/main" id="{C936A6D6-0DFD-7D7F-4B4A-6E5C7F4BFE74}"/>
              </a:ext>
            </a:extLst>
          </p:cNvPr>
          <p:cNvSpPr>
            <a:spLocks noGrp="1"/>
          </p:cNvSpPr>
          <p:nvPr>
            <p:ph idx="1"/>
          </p:nvPr>
        </p:nvSpPr>
        <p:spPr>
          <a:xfrm>
            <a:off x="1097279" y="1845734"/>
            <a:ext cx="11168293" cy="4515737"/>
          </a:xfrm>
        </p:spPr>
        <p:txBody>
          <a:bodyPr>
            <a:normAutofit/>
          </a:bodyPr>
          <a:lstStyle/>
          <a:p>
            <a:r>
              <a:rPr lang="nl-BE" dirty="0"/>
              <a:t>Art. 33, derde lid</a:t>
            </a:r>
          </a:p>
          <a:p>
            <a:r>
              <a:rPr lang="nl-BE" dirty="0"/>
              <a:t>De architect natuurlijke persoon of rechtspersoon die enkel bij de Orde van architecten is ingeschreven en die het beroep van vastgoedmakelaar uitoefent, wordt opgenomen in </a:t>
            </a:r>
            <a:r>
              <a:rPr lang="nl-BE" b="1" dirty="0"/>
              <a:t>het register van architecten- vastgoedmakelaars</a:t>
            </a:r>
            <a:r>
              <a:rPr lang="nl-BE" dirty="0"/>
              <a:t> dat door de Orde van architecten wordt beheerd.</a:t>
            </a:r>
            <a:endParaRPr lang="nl-BE" b="1" dirty="0"/>
          </a:p>
        </p:txBody>
      </p:sp>
      <p:sp>
        <p:nvSpPr>
          <p:cNvPr id="4" name="Tijdelijke aanduiding voor dianummer 3">
            <a:extLst>
              <a:ext uri="{FF2B5EF4-FFF2-40B4-BE49-F238E27FC236}">
                <a16:creationId xmlns:a16="http://schemas.microsoft.com/office/drawing/2014/main" id="{D27D2BC9-5391-DE94-76BE-34B9258E0D9F}"/>
              </a:ext>
            </a:extLst>
          </p:cNvPr>
          <p:cNvSpPr>
            <a:spLocks noGrp="1"/>
          </p:cNvSpPr>
          <p:nvPr>
            <p:ph type="sldNum" sz="quarter" idx="12"/>
          </p:nvPr>
        </p:nvSpPr>
        <p:spPr/>
        <p:txBody>
          <a:bodyPr/>
          <a:lstStyle/>
          <a:p>
            <a:fld id="{39A4BCF5-C60D-4E3A-A086-502B23A937C7}" type="slidenum">
              <a:rPr lang="fr-BE" smtClean="0"/>
              <a:t>8</a:t>
            </a:fld>
            <a:endParaRPr lang="fr-BE"/>
          </a:p>
        </p:txBody>
      </p:sp>
      <p:pic>
        <p:nvPicPr>
          <p:cNvPr id="5" name="Image 10">
            <a:extLst>
              <a:ext uri="{FF2B5EF4-FFF2-40B4-BE49-F238E27FC236}">
                <a16:creationId xmlns:a16="http://schemas.microsoft.com/office/drawing/2014/main" id="{9451BB00-A999-8D3E-5D94-E0CE550C7578}"/>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2682843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B2AB6F-B54D-F62A-ADB1-44C1D54035BA}"/>
              </a:ext>
            </a:extLst>
          </p:cNvPr>
          <p:cNvSpPr>
            <a:spLocks noGrp="1"/>
          </p:cNvSpPr>
          <p:nvPr>
            <p:ph type="title"/>
          </p:nvPr>
        </p:nvSpPr>
        <p:spPr>
          <a:xfrm>
            <a:off x="1097279" y="286603"/>
            <a:ext cx="10800431" cy="1450757"/>
          </a:xfrm>
        </p:spPr>
        <p:txBody>
          <a:bodyPr/>
          <a:lstStyle/>
          <a:p>
            <a:r>
              <a:rPr lang="nl-BE" dirty="0"/>
              <a:t>Deontologische regels</a:t>
            </a:r>
          </a:p>
        </p:txBody>
      </p:sp>
      <p:sp>
        <p:nvSpPr>
          <p:cNvPr id="3" name="Tijdelijke aanduiding voor inhoud 2">
            <a:extLst>
              <a:ext uri="{FF2B5EF4-FFF2-40B4-BE49-F238E27FC236}">
                <a16:creationId xmlns:a16="http://schemas.microsoft.com/office/drawing/2014/main" id="{C7DF2764-42BC-4241-1A00-516DA1F6359D}"/>
              </a:ext>
            </a:extLst>
          </p:cNvPr>
          <p:cNvSpPr>
            <a:spLocks noGrp="1"/>
          </p:cNvSpPr>
          <p:nvPr>
            <p:ph idx="1"/>
          </p:nvPr>
        </p:nvSpPr>
        <p:spPr>
          <a:xfrm>
            <a:off x="1097280" y="1845734"/>
            <a:ext cx="10800430" cy="4023360"/>
          </a:xfrm>
        </p:spPr>
        <p:txBody>
          <a:bodyPr/>
          <a:lstStyle/>
          <a:p>
            <a:r>
              <a:rPr lang="nl-BE" dirty="0"/>
              <a:t>De architect die het beroep van vastgoedmakelaar uitoefent en die optreedt als </a:t>
            </a:r>
            <a:r>
              <a:rPr lang="nl-BE" b="1" dirty="0"/>
              <a:t>vastgoedmakelaar-bemiddelaar – </a:t>
            </a:r>
            <a:r>
              <a:rPr lang="nl-BE" dirty="0"/>
              <a:t>Art. 39-40</a:t>
            </a:r>
          </a:p>
          <a:p>
            <a:endParaRPr lang="nl-BE" b="1" dirty="0"/>
          </a:p>
          <a:p>
            <a:r>
              <a:rPr lang="nl-BE" dirty="0"/>
              <a:t>De architect die het beroep van vastgoedmakelaar uitoefent en die optreedt als </a:t>
            </a:r>
            <a:r>
              <a:rPr lang="nl-BE" b="1" dirty="0"/>
              <a:t>vastgoedmakelaar-syndicus – </a:t>
            </a:r>
            <a:r>
              <a:rPr lang="nl-BE" dirty="0"/>
              <a:t>Art. 41-42</a:t>
            </a:r>
          </a:p>
          <a:p>
            <a:endParaRPr lang="nl-BE" b="1" dirty="0"/>
          </a:p>
          <a:p>
            <a:r>
              <a:rPr lang="nl-BE" dirty="0"/>
              <a:t>De architect die het beroep van vastgoedmakelaar uitoefent en die optreedt als </a:t>
            </a:r>
            <a:r>
              <a:rPr lang="nl-BE" b="1" dirty="0"/>
              <a:t>vastgoedmakelaar-rentmeester – </a:t>
            </a:r>
            <a:r>
              <a:rPr lang="nl-BE" dirty="0"/>
              <a:t>Art. 43-44</a:t>
            </a:r>
          </a:p>
        </p:txBody>
      </p:sp>
      <p:sp>
        <p:nvSpPr>
          <p:cNvPr id="4" name="Tijdelijke aanduiding voor dianummer 3">
            <a:extLst>
              <a:ext uri="{FF2B5EF4-FFF2-40B4-BE49-F238E27FC236}">
                <a16:creationId xmlns:a16="http://schemas.microsoft.com/office/drawing/2014/main" id="{54A9757F-05D0-646B-FA0F-AB69D738272E}"/>
              </a:ext>
            </a:extLst>
          </p:cNvPr>
          <p:cNvSpPr>
            <a:spLocks noGrp="1"/>
          </p:cNvSpPr>
          <p:nvPr>
            <p:ph type="sldNum" sz="quarter" idx="12"/>
          </p:nvPr>
        </p:nvSpPr>
        <p:spPr/>
        <p:txBody>
          <a:bodyPr/>
          <a:lstStyle/>
          <a:p>
            <a:fld id="{39A4BCF5-C60D-4E3A-A086-502B23A937C7}" type="slidenum">
              <a:rPr lang="fr-BE" smtClean="0"/>
              <a:t>9</a:t>
            </a:fld>
            <a:endParaRPr lang="fr-BE"/>
          </a:p>
        </p:txBody>
      </p:sp>
      <p:pic>
        <p:nvPicPr>
          <p:cNvPr id="5" name="Image 10">
            <a:extLst>
              <a:ext uri="{FF2B5EF4-FFF2-40B4-BE49-F238E27FC236}">
                <a16:creationId xmlns:a16="http://schemas.microsoft.com/office/drawing/2014/main" id="{0EDB4285-AD52-3F66-C8B8-40629C9A72D0}"/>
              </a:ext>
            </a:extLst>
          </p:cNvPr>
          <p:cNvPicPr>
            <a:picLocks noChangeAspect="1"/>
          </p:cNvPicPr>
          <p:nvPr/>
        </p:nvPicPr>
        <p:blipFill rotWithShape="1">
          <a:blip r:embed="rId3"/>
          <a:srcRect b="39790"/>
          <a:stretch/>
        </p:blipFill>
        <p:spPr>
          <a:xfrm>
            <a:off x="8591342" y="6283516"/>
            <a:ext cx="2159508" cy="650123"/>
          </a:xfrm>
          <a:prstGeom prst="rect">
            <a:avLst/>
          </a:prstGeom>
        </p:spPr>
      </p:pic>
    </p:spTree>
    <p:extLst>
      <p:ext uri="{BB962C8B-B14F-4D97-AF65-F5344CB8AC3E}">
        <p14:creationId xmlns:p14="http://schemas.microsoft.com/office/powerpoint/2010/main" val="650496221"/>
      </p:ext>
    </p:extLst>
  </p:cSld>
  <p:clrMapOvr>
    <a:masterClrMapping/>
  </p:clrMapOvr>
</p:sld>
</file>

<file path=ppt/theme/theme1.xml><?xml version="1.0" encoding="utf-8"?>
<a:theme xmlns:a="http://schemas.openxmlformats.org/drawingml/2006/main" name="Rétrospective">
  <a:themeElements>
    <a:clrScheme name="Personnalisé 1">
      <a:dk1>
        <a:sysClr val="windowText" lastClr="000000"/>
      </a:dk1>
      <a:lt1>
        <a:sysClr val="window" lastClr="FFFFFF"/>
      </a:lt1>
      <a:dk2>
        <a:srgbClr val="181E37"/>
      </a:dk2>
      <a:lt2>
        <a:srgbClr val="E7E6E6"/>
      </a:lt2>
      <a:accent1>
        <a:srgbClr val="2E3759"/>
      </a:accent1>
      <a:accent2>
        <a:srgbClr val="181E37"/>
      </a:accent2>
      <a:accent3>
        <a:srgbClr val="2E3759"/>
      </a:accent3>
      <a:accent4>
        <a:srgbClr val="181E37"/>
      </a:accent4>
      <a:accent5>
        <a:srgbClr val="DE180E"/>
      </a:accent5>
      <a:accent6>
        <a:srgbClr val="DE180E"/>
      </a:accent6>
      <a:hlink>
        <a:srgbClr val="DE180E"/>
      </a:hlink>
      <a:folHlink>
        <a:srgbClr val="DE180E"/>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TM03457475[[fn=Cadre]]</Template>
  <TotalTime>268</TotalTime>
  <Words>4653</Words>
  <Application>Microsoft Office PowerPoint</Application>
  <PresentationFormat>Breedbeeld</PresentationFormat>
  <Paragraphs>610</Paragraphs>
  <Slides>49</Slides>
  <Notes>37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49</vt:i4>
      </vt:variant>
    </vt:vector>
  </HeadingPairs>
  <TitlesOfParts>
    <vt:vector size="54" baseType="lpstr">
      <vt:lpstr>Arial</vt:lpstr>
      <vt:lpstr>Calibri</vt:lpstr>
      <vt:lpstr>Calibri Light</vt:lpstr>
      <vt:lpstr>Wingdings</vt:lpstr>
      <vt:lpstr>Rétrospective</vt:lpstr>
      <vt:lpstr>PowerPoint-presentatie</vt:lpstr>
      <vt:lpstr>Aansprakelijkheid van architecten – vastgoedmakelaars</vt:lpstr>
      <vt:lpstr>Inleiding</vt:lpstr>
      <vt:lpstr>Over ons</vt:lpstr>
      <vt:lpstr>Doel en voorwerp van de vorming</vt:lpstr>
      <vt:lpstr>Deontologische regels</vt:lpstr>
      <vt:lpstr>Deontologische regels</vt:lpstr>
      <vt:lpstr>Deontologische regels</vt:lpstr>
      <vt:lpstr>Deontologische regels</vt:lpstr>
      <vt:lpstr>Deontologische regels</vt:lpstr>
      <vt:lpstr>Deontologische regels</vt:lpstr>
      <vt:lpstr>Deontologische regels</vt:lpstr>
      <vt:lpstr>Deontologische regels</vt:lpstr>
      <vt:lpstr>Aansprakelijkheid en aandachtspunten </vt:lpstr>
      <vt:lpstr>Aansprakelijkheid en aandachtspunten</vt:lpstr>
      <vt:lpstr>Aansprakelijkheid en aandachtspunten</vt:lpstr>
      <vt:lpstr>Aansprakelijkheid en aandachtspunten</vt:lpstr>
      <vt:lpstr>Aansprakelijkheid en aandachtspunten</vt:lpstr>
      <vt:lpstr>Aansprakelijkheid en aandachtspunten</vt:lpstr>
      <vt:lpstr>Aansprakelijkheid ten opzichte van de cliënt</vt:lpstr>
      <vt:lpstr>Aansprakelijkheid ten opzichte van de cliënt</vt:lpstr>
      <vt:lpstr>Aansprakelijkheid ten opzichte van de cliënt</vt:lpstr>
      <vt:lpstr>Aansprakelijkheid ten opzichte van de cliënt</vt:lpstr>
      <vt:lpstr>Aansprakelijkheid ten opzichte van de cliënt</vt:lpstr>
      <vt:lpstr>Aansprakelijkheid ten opzichte van de cliënt</vt:lpstr>
      <vt:lpstr>Aansprakelijkheid ten opzichte van de cliënt</vt:lpstr>
      <vt:lpstr>Aansprakelijkheid ten opzichte van de cliënt</vt:lpstr>
      <vt:lpstr>Aansprakelijkheid ten opzichte van de cliënt</vt:lpstr>
      <vt:lpstr>Aansprakelijkheid ten opzichte van de cliënt</vt:lpstr>
      <vt:lpstr>Aansprakelijkheid ten opzichte van de cliënt</vt:lpstr>
      <vt:lpstr>Aansprakelijkheid ten opzichte van de cliënt</vt:lpstr>
      <vt:lpstr>Aansprakelijkheid ten opzichte van de cliënt</vt:lpstr>
      <vt:lpstr>Aansprakelijkheid ten opzichte van de cliënt</vt:lpstr>
      <vt:lpstr>Aansprakelijkheid ten opzichte van derden</vt:lpstr>
      <vt:lpstr>Aansprakelijkheid ten opzichte van derden</vt:lpstr>
      <vt:lpstr>Aansprakelijkheid vastgoedmakelaar-syndicus</vt:lpstr>
      <vt:lpstr>Casussen</vt:lpstr>
      <vt:lpstr>Casussen</vt:lpstr>
      <vt:lpstr>Casussen</vt:lpstr>
      <vt:lpstr>Casussen</vt:lpstr>
      <vt:lpstr>Casussen</vt:lpstr>
      <vt:lpstr>Casussen</vt:lpstr>
      <vt:lpstr>Casussen</vt:lpstr>
      <vt:lpstr>Casussen</vt:lpstr>
      <vt:lpstr>Casussen</vt:lpstr>
      <vt:lpstr>Casussen</vt:lpstr>
      <vt:lpstr>Casussen</vt:lpstr>
      <vt:lpstr>Samenvatting</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Maximilien STORME</dc:creator>
  <cp:lastModifiedBy>Bart VAN HYFTE</cp:lastModifiedBy>
  <cp:revision>70</cp:revision>
  <cp:lastPrinted>2026-03-12T15:12:23Z</cp:lastPrinted>
  <dcterms:created xsi:type="dcterms:W3CDTF">2023-10-19T12:58:40Z</dcterms:created>
  <dcterms:modified xsi:type="dcterms:W3CDTF">2026-03-13T11:38:20Z</dcterms:modified>
</cp:coreProperties>
</file>